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2.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3.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4.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25.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2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27.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notesSlides/notesSlide28.xml" ContentType="application/vnd.openxmlformats-officedocument.presentationml.notesSlide+xml"/>
  <Override PartName="/ppt/charts/chart57.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8.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29.xml" ContentType="application/vnd.openxmlformats-officedocument.presentationml.notesSlide+xml"/>
  <Override PartName="/ppt/charts/chart59.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0.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1.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2.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30.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notesSlides/notesSlide31.xml" ContentType="application/vnd.openxmlformats-officedocument.presentationml.notesSlide+xml"/>
  <Override PartName="/ppt/charts/chart66.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32.xml" ContentType="application/vnd.openxmlformats-officedocument.presentationml.notesSlide+xml"/>
  <Override PartName="/ppt/charts/chart6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70.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7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72.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73.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33.xml" ContentType="application/vnd.openxmlformats-officedocument.presentationml.notesSlide+xml"/>
  <Override PartName="/ppt/charts/chart74.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6.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8.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9.xml" ContentType="application/vnd.openxmlformats-officedocument.drawingml.chart+xml"/>
  <Override PartName="/ppt/charts/style75.xml" ContentType="application/vnd.ms-office.chartstyle+xml"/>
  <Override PartName="/ppt/charts/colors75.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256" r:id="rId2"/>
    <p:sldId id="257" r:id="rId3"/>
    <p:sldId id="274" r:id="rId4"/>
    <p:sldId id="267" r:id="rId5"/>
    <p:sldId id="348" r:id="rId6"/>
    <p:sldId id="259" r:id="rId7"/>
    <p:sldId id="349" r:id="rId8"/>
    <p:sldId id="268" r:id="rId9"/>
    <p:sldId id="275" r:id="rId10"/>
    <p:sldId id="350" r:id="rId11"/>
    <p:sldId id="260" r:id="rId12"/>
    <p:sldId id="269" r:id="rId13"/>
    <p:sldId id="351" r:id="rId14"/>
    <p:sldId id="270" r:id="rId15"/>
    <p:sldId id="271" r:id="rId16"/>
    <p:sldId id="272" r:id="rId17"/>
    <p:sldId id="331" r:id="rId18"/>
    <p:sldId id="352" r:id="rId19"/>
    <p:sldId id="278" r:id="rId20"/>
    <p:sldId id="281" r:id="rId21"/>
    <p:sldId id="282" r:id="rId22"/>
    <p:sldId id="283" r:id="rId23"/>
    <p:sldId id="332" r:id="rId24"/>
    <p:sldId id="353" r:id="rId25"/>
    <p:sldId id="285" r:id="rId26"/>
    <p:sldId id="308" r:id="rId27"/>
    <p:sldId id="286" r:id="rId28"/>
    <p:sldId id="289" r:id="rId29"/>
    <p:sldId id="293" r:id="rId30"/>
    <p:sldId id="294" r:id="rId31"/>
    <p:sldId id="314" r:id="rId32"/>
    <p:sldId id="296" r:id="rId33"/>
    <p:sldId id="297" r:id="rId34"/>
    <p:sldId id="300" r:id="rId35"/>
    <p:sldId id="298" r:id="rId36"/>
    <p:sldId id="299" r:id="rId37"/>
    <p:sldId id="312" r:id="rId38"/>
    <p:sldId id="304" r:id="rId39"/>
    <p:sldId id="305" r:id="rId40"/>
    <p:sldId id="333" r:id="rId41"/>
    <p:sldId id="354" r:id="rId42"/>
    <p:sldId id="315" r:id="rId43"/>
    <p:sldId id="337" r:id="rId44"/>
    <p:sldId id="307" r:id="rId45"/>
    <p:sldId id="334" r:id="rId46"/>
    <p:sldId id="319" r:id="rId47"/>
    <p:sldId id="317" r:id="rId48"/>
    <p:sldId id="320" r:id="rId49"/>
    <p:sldId id="339" r:id="rId50"/>
    <p:sldId id="340" r:id="rId51"/>
    <p:sldId id="341" r:id="rId52"/>
    <p:sldId id="342" r:id="rId53"/>
    <p:sldId id="329" r:id="rId54"/>
    <p:sldId id="324" r:id="rId55"/>
    <p:sldId id="355" r:id="rId56"/>
  </p:sldIdLst>
  <p:sldSz cx="6858000" cy="9144000" type="screen4x3"/>
  <p:notesSz cx="6735763" cy="9866313"/>
  <p:custShowLst>
    <p:custShow name="3枚目のスライド番号が1" id="0">
      <p:sldLst>
        <p:sld r:id="rId2"/>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 r:id="rId41"/>
        <p:sld r:id="rId42"/>
        <p:sld r:id="rId43"/>
        <p:sld r:id="rId44"/>
        <p:sld r:id="rId45"/>
        <p:sld r:id="rId46"/>
        <p:sld r:id="rId47"/>
        <p:sld r:id="rId48"/>
        <p:sld r:id="rId49"/>
        <p:sld r:id="rId50"/>
        <p:sld r:id="rId51"/>
        <p:sld r:id="rId52"/>
        <p:sld r:id="rId53"/>
        <p:sld r:id="rId54"/>
        <p:sld r:id="rId55"/>
        <p:sld r:id="rId56"/>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9999"/>
    <a:srgbClr val="3333FF"/>
    <a:srgbClr val="FFFFCC"/>
    <a:srgbClr val="FF6699"/>
    <a:srgbClr val="FF99CC"/>
    <a:srgbClr val="FF9966"/>
    <a:srgbClr val="9954CC"/>
    <a:srgbClr val="CC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4660"/>
  </p:normalViewPr>
  <p:slideViewPr>
    <p:cSldViewPr snapToGrid="0">
      <p:cViewPr varScale="1">
        <p:scale>
          <a:sx n="86" d="100"/>
          <a:sy n="86" d="100"/>
        </p:scale>
        <p:origin x="32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KT02-FLS01\&#20849;&#26377;&#12501;&#12457;&#12523;&#12480;\22%20&#20581;&#24247;&#25512;&#36914;&#35506;\&#12487;&#12540;&#12479;&#12504;&#12523;&#12473;&#35336;&#30011;&#38306;&#20418;\&#31532;&#65299;&#26399;&#65288;R6&#65374;R11&#65289;\&#20154;&#21475;&#12500;&#12521;&#12511;&#12483;&#1248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6.xml.rels><?xml version="1.0" encoding="UTF-8" standalone="yes"?>
<Relationships xmlns="http://schemas.openxmlformats.org/package/2006/relationships"><Relationship Id="rId3" Type="http://schemas.openxmlformats.org/officeDocument/2006/relationships/oleObject" Target="file:///\\KT02-FLS01\&#20849;&#26377;&#12501;&#12457;&#12523;&#12480;\22%20&#20581;&#24247;&#25512;&#36914;&#35506;\&#12487;&#12540;&#12479;&#12504;&#12523;&#12473;&#35336;&#30011;&#38306;&#20418;\&#31532;&#65299;&#26399;&#65288;R6&#65374;R11&#65289;\&#20250;&#35696;&#12539;&#30740;&#20462;&#36039;&#26009;&#31561;\&#12304;&#20196;&#21644;5&#24180;8&#26376;29&#26085;&#38283;&#20652;&#12305;&#12487;&#12540;&#12479;&#12504;&#12523;&#12473;&#12398;&#25512;&#36914;&#12395;&#12363;&#12363;&#12427;&#30740;&#20462;&#20250;&#36039;&#26009;\&#36039;&#26009;&#65298;&#12288;&#20581;&#24247;&#21307;&#30274;&#24773;&#22577;&#31561;&#12487;&#12540;&#12479;&#21450;&#12403;&#30476;&#29256;&#20849;&#36890;&#35413;&#20385;&#25351;&#27161;&#12487;&#12540;&#12479;(20230824&#20462;&#27491;).xlsx" TargetMode="External"/><Relationship Id="rId2" Type="http://schemas.microsoft.com/office/2011/relationships/chartColorStyle" Target="colors62.xml"/><Relationship Id="rId1" Type="http://schemas.microsoft.com/office/2011/relationships/chartStyle" Target="style62.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3.xml"/><Relationship Id="rId1" Type="http://schemas.microsoft.com/office/2011/relationships/chartStyle" Target="style63.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4.xml"/><Relationship Id="rId1" Type="http://schemas.microsoft.com/office/2011/relationships/chartStyle" Target="style64.xml"/></Relationships>
</file>

<file path=ppt/charts/_rels/chart69.xml.rels><?xml version="1.0" encoding="UTF-8" standalone="yes"?>
<Relationships xmlns="http://schemas.openxmlformats.org/package/2006/relationships"><Relationship Id="rId3" Type="http://schemas.openxmlformats.org/officeDocument/2006/relationships/oleObject" Target="file:///\\KT02-FLS01\&#20849;&#26377;&#12501;&#12457;&#12523;&#12480;\22%20&#20581;&#24247;&#25512;&#36914;&#35506;\&#12487;&#12540;&#12479;&#12504;&#12523;&#12473;&#35336;&#30011;&#38306;&#20418;\&#31532;&#65299;&#26399;&#65288;R6&#65374;R11&#65289;\&#12501;&#12457;&#12540;&#12459;&#12473;&#12487;&#12540;&#12479;\&#21307;&#30274;&#36027;&#20998;&#26512;&#29992;\&#29305;&#23450;&#20581;&#35386;&#20581;&#35386;&#32080;&#26524;_R4.xlsx" TargetMode="External"/><Relationship Id="rId2" Type="http://schemas.microsoft.com/office/2011/relationships/chartColorStyle" Target="colors65.xml"/><Relationship Id="rId1" Type="http://schemas.microsoft.com/office/2011/relationships/chartStyle" Target="style6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6.xml"/><Relationship Id="rId1" Type="http://schemas.microsoft.com/office/2011/relationships/chartStyle" Target="style66.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7.xml"/><Relationship Id="rId1" Type="http://schemas.microsoft.com/office/2011/relationships/chartStyle" Target="style67.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8.xml"/><Relationship Id="rId1" Type="http://schemas.microsoft.com/office/2011/relationships/chartStyle" Target="style68.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69.xml"/><Relationship Id="rId1" Type="http://schemas.microsoft.com/office/2011/relationships/chartStyle" Target="style69.xml"/></Relationships>
</file>

<file path=ppt/charts/_rels/chart74.xml.rels><?xml version="1.0" encoding="UTF-8" standalone="yes"?>
<Relationships xmlns="http://schemas.openxmlformats.org/package/2006/relationships"><Relationship Id="rId3" Type="http://schemas.openxmlformats.org/officeDocument/2006/relationships/oleObject" Target="file:///\\KT02-FLS01\&#20849;&#26377;&#12501;&#12457;&#12523;&#12480;\22%20&#20581;&#24247;&#25512;&#36914;&#35506;\&#12487;&#12540;&#12479;&#12504;&#12523;&#12473;&#35336;&#30011;&#38306;&#20418;\&#31532;&#65299;&#26399;&#65288;R6&#65374;R11&#65289;\&#20250;&#35696;&#12539;&#30740;&#20462;&#36039;&#26009;&#31561;\&#12304;&#20196;&#21644;5&#24180;8&#26376;29&#26085;&#38283;&#20652;&#12305;&#12487;&#12540;&#12479;&#12504;&#12523;&#12473;&#12398;&#25512;&#36914;&#12395;&#12363;&#12363;&#12427;&#30740;&#20462;&#20250;&#36039;&#26009;\&#36039;&#26009;&#65298;&#12288;&#20581;&#24247;&#21307;&#30274;&#24773;&#22577;&#31561;&#12487;&#12540;&#12479;&#21450;&#12403;&#30476;&#29256;&#20849;&#36890;&#35413;&#20385;&#25351;&#27161;&#12487;&#12540;&#12479;(20230824&#20462;&#27491;).xlsx" TargetMode="External"/><Relationship Id="rId2" Type="http://schemas.microsoft.com/office/2011/relationships/chartColorStyle" Target="colors70.xml"/><Relationship Id="rId1" Type="http://schemas.microsoft.com/office/2011/relationships/chartStyle" Target="style70.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911645389479856E-2"/>
          <c:y val="5.1642837798635037E-2"/>
          <c:w val="0.68833404607932447"/>
          <c:h val="0.90538098483930884"/>
        </c:manualLayout>
      </c:layout>
      <c:barChart>
        <c:barDir val="bar"/>
        <c:grouping val="clustered"/>
        <c:varyColors val="0"/>
        <c:ser>
          <c:idx val="0"/>
          <c:order val="0"/>
          <c:tx>
            <c:strRef>
              <c:f>'R5年度'!$B$3</c:f>
              <c:strCache>
                <c:ptCount val="1"/>
                <c:pt idx="0">
                  <c:v>男</c:v>
                </c:pt>
              </c:strCache>
            </c:strRef>
          </c:tx>
          <c:spPr>
            <a:solidFill>
              <a:schemeClr val="accent5">
                <a:lumMod val="40000"/>
                <a:lumOff val="60000"/>
              </a:schemeClr>
            </a:solidFill>
            <a:ln>
              <a:solidFill>
                <a:schemeClr val="bg1">
                  <a:lumMod val="50000"/>
                </a:schemeClr>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'R5年度'!$A$4:$A$18</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strCache>
            </c:strRef>
          </c:cat>
          <c:val>
            <c:numRef>
              <c:f>'R5年度'!$B$4:$B$18</c:f>
              <c:numCache>
                <c:formatCode>General</c:formatCode>
                <c:ptCount val="15"/>
                <c:pt idx="0">
                  <c:v>29</c:v>
                </c:pt>
                <c:pt idx="1">
                  <c:v>35</c:v>
                </c:pt>
                <c:pt idx="2">
                  <c:v>39</c:v>
                </c:pt>
                <c:pt idx="3">
                  <c:v>49</c:v>
                </c:pt>
                <c:pt idx="4">
                  <c:v>32</c:v>
                </c:pt>
                <c:pt idx="5">
                  <c:v>32</c:v>
                </c:pt>
                <c:pt idx="6">
                  <c:v>37</c:v>
                </c:pt>
                <c:pt idx="7">
                  <c:v>58</c:v>
                </c:pt>
                <c:pt idx="8">
                  <c:v>75</c:v>
                </c:pt>
                <c:pt idx="9">
                  <c:v>76</c:v>
                </c:pt>
                <c:pt idx="10">
                  <c:v>75</c:v>
                </c:pt>
                <c:pt idx="11">
                  <c:v>73</c:v>
                </c:pt>
                <c:pt idx="12">
                  <c:v>111</c:v>
                </c:pt>
                <c:pt idx="13">
                  <c:v>241</c:v>
                </c:pt>
                <c:pt idx="14">
                  <c:v>418</c:v>
                </c:pt>
              </c:numCache>
            </c:numRef>
          </c:val>
          <c:extLst>
            <c:ext xmlns:c16="http://schemas.microsoft.com/office/drawing/2014/chart" uri="{C3380CC4-5D6E-409C-BE32-E72D297353CC}">
              <c16:uniqueId val="{00000000-F48E-401D-895C-316D25C84DBB}"/>
            </c:ext>
          </c:extLst>
        </c:ser>
        <c:dLbls>
          <c:showLegendKey val="0"/>
          <c:showVal val="0"/>
          <c:showCatName val="0"/>
          <c:showSerName val="0"/>
          <c:showPercent val="0"/>
          <c:showBubbleSize val="0"/>
        </c:dLbls>
        <c:gapWidth val="8"/>
        <c:axId val="943644591"/>
        <c:axId val="933639887"/>
      </c:barChart>
      <c:barChart>
        <c:barDir val="bar"/>
        <c:grouping val="clustered"/>
        <c:varyColors val="0"/>
        <c:ser>
          <c:idx val="1"/>
          <c:order val="1"/>
          <c:tx>
            <c:strRef>
              <c:f>'R5年度'!$C$3</c:f>
              <c:strCache>
                <c:ptCount val="1"/>
                <c:pt idx="0">
                  <c:v>女</c:v>
                </c:pt>
              </c:strCache>
            </c:strRef>
          </c:tx>
          <c:spPr>
            <a:solidFill>
              <a:schemeClr val="accent2">
                <a:lumMod val="40000"/>
                <a:lumOff val="60000"/>
              </a:schemeClr>
            </a:solidFill>
            <a:ln>
              <a:solidFill>
                <a:schemeClr val="bg1">
                  <a:lumMod val="50000"/>
                </a:schemeClr>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'R5年度'!$A$4:$A$18</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strCache>
            </c:strRef>
          </c:cat>
          <c:val>
            <c:numRef>
              <c:f>'R5年度'!$C$4:$C$18</c:f>
              <c:numCache>
                <c:formatCode>General</c:formatCode>
                <c:ptCount val="15"/>
                <c:pt idx="0">
                  <c:v>19</c:v>
                </c:pt>
                <c:pt idx="1">
                  <c:v>28</c:v>
                </c:pt>
                <c:pt idx="2">
                  <c:v>32</c:v>
                </c:pt>
                <c:pt idx="3">
                  <c:v>27</c:v>
                </c:pt>
                <c:pt idx="4">
                  <c:v>29</c:v>
                </c:pt>
                <c:pt idx="5">
                  <c:v>26</c:v>
                </c:pt>
                <c:pt idx="6">
                  <c:v>31</c:v>
                </c:pt>
                <c:pt idx="7">
                  <c:v>47</c:v>
                </c:pt>
                <c:pt idx="8">
                  <c:v>40</c:v>
                </c:pt>
                <c:pt idx="9">
                  <c:v>73</c:v>
                </c:pt>
                <c:pt idx="10">
                  <c:v>58</c:v>
                </c:pt>
                <c:pt idx="11">
                  <c:v>69</c:v>
                </c:pt>
                <c:pt idx="12">
                  <c:v>116</c:v>
                </c:pt>
                <c:pt idx="13">
                  <c:v>314</c:v>
                </c:pt>
                <c:pt idx="14">
                  <c:v>489</c:v>
                </c:pt>
              </c:numCache>
            </c:numRef>
          </c:val>
          <c:extLst>
            <c:ext xmlns:c16="http://schemas.microsoft.com/office/drawing/2014/chart" uri="{C3380CC4-5D6E-409C-BE32-E72D297353CC}">
              <c16:uniqueId val="{00000001-F48E-401D-895C-316D25C84DBB}"/>
            </c:ext>
          </c:extLst>
        </c:ser>
        <c:dLbls>
          <c:showLegendKey val="0"/>
          <c:showVal val="0"/>
          <c:showCatName val="0"/>
          <c:showSerName val="0"/>
          <c:showPercent val="0"/>
          <c:showBubbleSize val="0"/>
        </c:dLbls>
        <c:gapWidth val="8"/>
        <c:axId val="1040847759"/>
        <c:axId val="1231726031"/>
      </c:barChart>
      <c:catAx>
        <c:axId val="943644591"/>
        <c:scaling>
          <c:orientation val="minMax"/>
        </c:scaling>
        <c:delete val="1"/>
        <c:axPos val="r"/>
        <c:numFmt formatCode="General" sourceLinked="1"/>
        <c:majorTickMark val="none"/>
        <c:minorTickMark val="none"/>
        <c:tickLblPos val="nextTo"/>
        <c:crossAx val="933639887"/>
        <c:crosses val="autoZero"/>
        <c:auto val="1"/>
        <c:lblAlgn val="ctr"/>
        <c:lblOffset val="100"/>
        <c:noMultiLvlLbl val="0"/>
      </c:catAx>
      <c:valAx>
        <c:axId val="933639887"/>
        <c:scaling>
          <c:orientation val="maxMin"/>
          <c:max val="500"/>
          <c:min val="-650"/>
        </c:scaling>
        <c:delete val="1"/>
        <c:axPos val="b"/>
        <c:numFmt formatCode="General" sourceLinked="1"/>
        <c:majorTickMark val="none"/>
        <c:minorTickMark val="none"/>
        <c:tickLblPos val="nextTo"/>
        <c:crossAx val="943644591"/>
        <c:crosses val="autoZero"/>
        <c:crossBetween val="between"/>
      </c:valAx>
      <c:valAx>
        <c:axId val="1231726031"/>
        <c:scaling>
          <c:orientation val="minMax"/>
          <c:max val="500"/>
          <c:min val="-650"/>
        </c:scaling>
        <c:delete val="1"/>
        <c:axPos val="t"/>
        <c:numFmt formatCode="General" sourceLinked="1"/>
        <c:majorTickMark val="none"/>
        <c:minorTickMark val="none"/>
        <c:tickLblPos val="nextTo"/>
        <c:crossAx val="1040847759"/>
        <c:crosses val="max"/>
        <c:crossBetween val="between"/>
      </c:valAx>
      <c:catAx>
        <c:axId val="1040847759"/>
        <c:scaling>
          <c:orientation val="minMax"/>
        </c:scaling>
        <c:delete val="1"/>
        <c:axPos val="l"/>
        <c:numFmt formatCode="General" sourceLinked="1"/>
        <c:majorTickMark val="none"/>
        <c:minorTickMark val="none"/>
        <c:tickLblPos val="nextTo"/>
        <c:crossAx val="1231726031"/>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4382733706289E-2"/>
          <c:y val="0.10476116542447501"/>
          <c:w val="0.87251959386887357"/>
          <c:h val="0.7789789366956843"/>
        </c:manualLayout>
      </c:layout>
      <c:barChart>
        <c:barDir val="col"/>
        <c:grouping val="clustered"/>
        <c:varyColors val="0"/>
        <c:ser>
          <c:idx val="1"/>
          <c:order val="1"/>
          <c:tx>
            <c:strRef>
              <c:f>Sheet1!$A$3</c:f>
              <c:strCache>
                <c:ptCount val="1"/>
                <c:pt idx="0">
                  <c:v>対象者</c:v>
                </c:pt>
              </c:strCache>
            </c:strRef>
          </c:tx>
          <c:spPr>
            <a:solidFill>
              <a:schemeClr val="accent5"/>
            </a:solidFill>
            <a:ln>
              <a:solidFill>
                <a:srgbClr val="3333FF"/>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40～44</c:v>
                </c:pt>
                <c:pt idx="1">
                  <c:v>45～49</c:v>
                </c:pt>
                <c:pt idx="2">
                  <c:v>50～54</c:v>
                </c:pt>
                <c:pt idx="3">
                  <c:v>55～59</c:v>
                </c:pt>
                <c:pt idx="4">
                  <c:v>60～64</c:v>
                </c:pt>
                <c:pt idx="5">
                  <c:v>65～69</c:v>
                </c:pt>
                <c:pt idx="6">
                  <c:v>70～74</c:v>
                </c:pt>
              </c:strCache>
            </c:strRef>
          </c:cat>
          <c:val>
            <c:numRef>
              <c:f>Sheet1!$B$3:$H$3</c:f>
              <c:numCache>
                <c:formatCode>#,##0_);[Red]\(#,##0\)</c:formatCode>
                <c:ptCount val="7"/>
                <c:pt idx="0">
                  <c:v>95</c:v>
                </c:pt>
                <c:pt idx="1">
                  <c:v>120</c:v>
                </c:pt>
                <c:pt idx="2">
                  <c:v>111</c:v>
                </c:pt>
                <c:pt idx="3">
                  <c:v>106</c:v>
                </c:pt>
                <c:pt idx="4">
                  <c:v>183</c:v>
                </c:pt>
                <c:pt idx="5">
                  <c:v>489</c:v>
                </c:pt>
                <c:pt idx="6">
                  <c:v>851</c:v>
                </c:pt>
              </c:numCache>
            </c:numRef>
          </c:val>
          <c:extLst>
            <c:ext xmlns:c16="http://schemas.microsoft.com/office/drawing/2014/chart" uri="{C3380CC4-5D6E-409C-BE32-E72D297353CC}">
              <c16:uniqueId val="{00000000-B25B-4D60-A499-A5866ADF5D5F}"/>
            </c:ext>
          </c:extLst>
        </c:ser>
        <c:ser>
          <c:idx val="2"/>
          <c:order val="2"/>
          <c:tx>
            <c:strRef>
              <c:f>Sheet1!$A$4</c:f>
              <c:strCache>
                <c:ptCount val="1"/>
                <c:pt idx="0">
                  <c:v>受診者</c:v>
                </c:pt>
              </c:strCache>
            </c:strRef>
          </c:tx>
          <c:spPr>
            <a:solidFill>
              <a:schemeClr val="accent2"/>
            </a:solidFill>
            <a:ln>
              <a:solidFill>
                <a:schemeClr val="accent2">
                  <a:lumMod val="75000"/>
                </a:schemeClr>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2">
                        <a:lumMod val="50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40～44</c:v>
                </c:pt>
                <c:pt idx="1">
                  <c:v>45～49</c:v>
                </c:pt>
                <c:pt idx="2">
                  <c:v>50～54</c:v>
                </c:pt>
                <c:pt idx="3">
                  <c:v>55～59</c:v>
                </c:pt>
                <c:pt idx="4">
                  <c:v>60～64</c:v>
                </c:pt>
                <c:pt idx="5">
                  <c:v>65～69</c:v>
                </c:pt>
                <c:pt idx="6">
                  <c:v>70～74</c:v>
                </c:pt>
              </c:strCache>
            </c:strRef>
          </c:cat>
          <c:val>
            <c:numRef>
              <c:f>Sheet1!$B$4:$H$4</c:f>
              <c:numCache>
                <c:formatCode>#,##0_);[Red]\(#,##0\)</c:formatCode>
                <c:ptCount val="7"/>
                <c:pt idx="0">
                  <c:v>29</c:v>
                </c:pt>
                <c:pt idx="1">
                  <c:v>26</c:v>
                </c:pt>
                <c:pt idx="2">
                  <c:v>32</c:v>
                </c:pt>
                <c:pt idx="3">
                  <c:v>35</c:v>
                </c:pt>
                <c:pt idx="4">
                  <c:v>69</c:v>
                </c:pt>
                <c:pt idx="5">
                  <c:v>244</c:v>
                </c:pt>
                <c:pt idx="6">
                  <c:v>471</c:v>
                </c:pt>
              </c:numCache>
            </c:numRef>
          </c:val>
          <c:extLst>
            <c:ext xmlns:c16="http://schemas.microsoft.com/office/drawing/2014/chart" uri="{C3380CC4-5D6E-409C-BE32-E72D297353CC}">
              <c16:uniqueId val="{00000001-B25B-4D60-A499-A5866ADF5D5F}"/>
            </c:ext>
          </c:extLst>
        </c:ser>
        <c:dLbls>
          <c:showLegendKey val="0"/>
          <c:showVal val="0"/>
          <c:showCatName val="0"/>
          <c:showSerName val="0"/>
          <c:showPercent val="0"/>
          <c:showBubbleSize val="0"/>
        </c:dLbls>
        <c:gapWidth val="27"/>
        <c:overlap val="29"/>
        <c:axId val="619228479"/>
        <c:axId val="498429743"/>
        <c:extLst/>
      </c:barChart>
      <c:lineChart>
        <c:grouping val="standard"/>
        <c:varyColors val="0"/>
        <c:ser>
          <c:idx val="0"/>
          <c:order val="0"/>
          <c:tx>
            <c:strRef>
              <c:f>Sheet1!$A$2</c:f>
              <c:strCache>
                <c:ptCount val="1"/>
                <c:pt idx="0">
                  <c:v>受診率</c:v>
                </c:pt>
              </c:strCache>
            </c:strRef>
          </c:tx>
          <c:spPr>
            <a:ln w="28575" cap="rnd">
              <a:solidFill>
                <a:srgbClr val="0070C0"/>
              </a:solidFill>
              <a:round/>
            </a:ln>
            <a:effectLst>
              <a:outerShdw blurRad="50800" dist="38100" dir="2700000" algn="tl" rotWithShape="0">
                <a:prstClr val="black">
                  <a:alpha val="40000"/>
                </a:prstClr>
              </a:outerShdw>
            </a:effectLst>
          </c:spPr>
          <c:marker>
            <c:symbol val="circle"/>
            <c:size val="5"/>
            <c:spPr>
              <a:solidFill>
                <a:srgbClr val="0070C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1"/>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40～44</c:v>
                </c:pt>
                <c:pt idx="1">
                  <c:v>45～49</c:v>
                </c:pt>
                <c:pt idx="2">
                  <c:v>50～54</c:v>
                </c:pt>
                <c:pt idx="3">
                  <c:v>55～59</c:v>
                </c:pt>
                <c:pt idx="4">
                  <c:v>60～64</c:v>
                </c:pt>
                <c:pt idx="5">
                  <c:v>65～69</c:v>
                </c:pt>
                <c:pt idx="6">
                  <c:v>70～74</c:v>
                </c:pt>
              </c:strCache>
            </c:strRef>
          </c:cat>
          <c:val>
            <c:numRef>
              <c:f>Sheet1!$B$2:$H$2</c:f>
              <c:numCache>
                <c:formatCode>0.0%</c:formatCode>
                <c:ptCount val="7"/>
                <c:pt idx="0">
                  <c:v>0.30526315789473685</c:v>
                </c:pt>
                <c:pt idx="1">
                  <c:v>0.21666666666666667</c:v>
                </c:pt>
                <c:pt idx="2">
                  <c:v>0.28828828828828829</c:v>
                </c:pt>
                <c:pt idx="3">
                  <c:v>0.330188679245283</c:v>
                </c:pt>
                <c:pt idx="4">
                  <c:v>0.37704918032786883</c:v>
                </c:pt>
                <c:pt idx="5">
                  <c:v>0.49897750511247446</c:v>
                </c:pt>
                <c:pt idx="6">
                  <c:v>0.55346650998824909</c:v>
                </c:pt>
              </c:numCache>
            </c:numRef>
          </c:val>
          <c:smooth val="0"/>
          <c:extLst xmlns:c15="http://schemas.microsoft.com/office/drawing/2012/chart">
            <c:ext xmlns:c16="http://schemas.microsoft.com/office/drawing/2014/chart" uri="{C3380CC4-5D6E-409C-BE32-E72D297353CC}">
              <c16:uniqueId val="{00000002-B25B-4D60-A499-A5866ADF5D5F}"/>
            </c:ext>
          </c:extLst>
        </c:ser>
        <c:dLbls>
          <c:showLegendKey val="0"/>
          <c:showVal val="0"/>
          <c:showCatName val="0"/>
          <c:showSerName val="0"/>
          <c:showPercent val="0"/>
          <c:showBubbleSize val="0"/>
        </c:dLbls>
        <c:marker val="1"/>
        <c:smooth val="0"/>
        <c:axId val="105445567"/>
        <c:axId val="406167839"/>
      </c:lineChart>
      <c:catAx>
        <c:axId val="619228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498429743"/>
        <c:crosses val="autoZero"/>
        <c:auto val="1"/>
        <c:lblAlgn val="ctr"/>
        <c:lblOffset val="100"/>
        <c:noMultiLvlLbl val="0"/>
      </c:catAx>
      <c:valAx>
        <c:axId val="498429743"/>
        <c:scaling>
          <c:orientation val="minMax"/>
          <c:max val="120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19228479"/>
        <c:crosses val="autoZero"/>
        <c:crossBetween val="between"/>
        <c:majorUnit val="200"/>
      </c:valAx>
      <c:valAx>
        <c:axId val="406167839"/>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05445567"/>
        <c:crosses val="max"/>
        <c:crossBetween val="between"/>
      </c:valAx>
      <c:catAx>
        <c:axId val="105445567"/>
        <c:scaling>
          <c:orientation val="minMax"/>
        </c:scaling>
        <c:delete val="1"/>
        <c:axPos val="b"/>
        <c:numFmt formatCode="General" sourceLinked="1"/>
        <c:majorTickMark val="out"/>
        <c:minorTickMark val="none"/>
        <c:tickLblPos val="nextTo"/>
        <c:crossAx val="406167839"/>
        <c:crosses val="autoZero"/>
        <c:auto val="1"/>
        <c:lblAlgn val="ctr"/>
        <c:lblOffset val="100"/>
        <c:noMultiLvlLbl val="0"/>
      </c:catAx>
      <c:spPr>
        <a:noFill/>
        <a:ln>
          <a:noFill/>
        </a:ln>
        <a:effectLst/>
      </c:spPr>
    </c:plotArea>
    <c:legend>
      <c:legendPos val="r"/>
      <c:layout>
        <c:manualLayout>
          <c:xMode val="edge"/>
          <c:yMode val="edge"/>
          <c:x val="0.17031386199163534"/>
          <c:y val="3.8878016680563565E-2"/>
          <c:w val="0.46679491078636615"/>
          <c:h val="0.12191086980286411"/>
        </c:manualLayout>
      </c:layout>
      <c:overlay val="0"/>
      <c:spPr>
        <a:noFill/>
        <a:ln>
          <a:noFill/>
        </a:ln>
        <a:effectLst/>
      </c:spPr>
      <c:txPr>
        <a:bodyPr rot="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87893022455516E-2"/>
          <c:y val="7.6351227257377474E-2"/>
          <c:w val="0.84994189688243504"/>
          <c:h val="0.65913506446828718"/>
        </c:manualLayout>
      </c:layout>
      <c:barChart>
        <c:barDir val="col"/>
        <c:grouping val="clustered"/>
        <c:varyColors val="0"/>
        <c:ser>
          <c:idx val="0"/>
          <c:order val="0"/>
          <c:tx>
            <c:strRef>
              <c:f>Sheet1!$B$1</c:f>
              <c:strCache>
                <c:ptCount val="1"/>
                <c:pt idx="0">
                  <c:v>男</c:v>
                </c:pt>
              </c:strCache>
            </c:strRef>
          </c:tx>
          <c:spPr>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c:spPr>
          <c:invertIfNegative val="0"/>
          <c:dPt>
            <c:idx val="4"/>
            <c:invertIfNegative val="0"/>
            <c:bubble3D val="0"/>
            <c:spPr>
              <a:solidFill>
                <a:schemeClr val="accent1"/>
              </a:solidFill>
              <a:ln>
                <a:solidFill>
                  <a:srgbClr val="3333FF"/>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7B2-4965-BC86-E575CF94C2FB}"/>
              </c:ext>
            </c:extLst>
          </c:dPt>
          <c:dPt>
            <c:idx val="6"/>
            <c:invertIfNegative val="0"/>
            <c:bubble3D val="0"/>
            <c:extLst>
              <c:ext xmlns:c16="http://schemas.microsoft.com/office/drawing/2014/chart" uri="{C3380CC4-5D6E-409C-BE32-E72D297353CC}">
                <c16:uniqueId val="{00000002-17B2-4965-BC86-E575CF94C2FB}"/>
              </c:ext>
            </c:extLst>
          </c:dPt>
          <c:dLbls>
            <c:dLbl>
              <c:idx val="4"/>
              <c:layout>
                <c:manualLayout>
                  <c:x val="0"/>
                  <c:y val="-2.0064260930183899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Arial Black" panose="020B0A04020102020204" pitchFamily="34" charset="0"/>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B2-4965-BC86-E575CF94C2FB}"/>
                </c:ext>
              </c:extLst>
            </c:dLbl>
            <c:dLbl>
              <c:idx val="6"/>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3333FF"/>
                      </a:solidFill>
                      <a:latin typeface="Arial Black" panose="020B0A04020102020204" pitchFamily="34" charset="0"/>
                      <a:ea typeface="+mn-ea"/>
                      <a:cs typeface="+mn-cs"/>
                    </a:defRPr>
                  </a:pPr>
                  <a:endParaRPr lang="ja-JP"/>
                </a:p>
              </c:txPr>
              <c:showLegendKey val="0"/>
              <c:showVal val="0"/>
              <c:showCatName val="0"/>
              <c:showSerName val="0"/>
              <c:showPercent val="0"/>
              <c:showBubbleSize val="0"/>
              <c:extLst>
                <c:ext xmlns:c16="http://schemas.microsoft.com/office/drawing/2014/chart" uri="{C3380CC4-5D6E-409C-BE32-E72D297353CC}">
                  <c16:uniqueId val="{00000002-17B2-4965-BC86-E575CF94C2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東彼杵町</c:v>
                </c:pt>
                <c:pt idx="1">
                  <c:v>波佐見町</c:v>
                </c:pt>
                <c:pt idx="2">
                  <c:v>佐々町</c:v>
                </c:pt>
                <c:pt idx="3">
                  <c:v>長与町</c:v>
                </c:pt>
                <c:pt idx="4">
                  <c:v>川棚町</c:v>
                </c:pt>
                <c:pt idx="5">
                  <c:v>平戸市</c:v>
                </c:pt>
                <c:pt idx="6">
                  <c:v>壱岐市</c:v>
                </c:pt>
                <c:pt idx="7">
                  <c:v>時津町</c:v>
                </c:pt>
                <c:pt idx="8">
                  <c:v>島原市</c:v>
                </c:pt>
                <c:pt idx="9">
                  <c:v>小値賀町</c:v>
                </c:pt>
                <c:pt idx="10">
                  <c:v>対馬市</c:v>
                </c:pt>
                <c:pt idx="11">
                  <c:v>松浦市</c:v>
                </c:pt>
                <c:pt idx="12">
                  <c:v>南島原市</c:v>
                </c:pt>
                <c:pt idx="13">
                  <c:v>西海市</c:v>
                </c:pt>
                <c:pt idx="14">
                  <c:v>雲仙市</c:v>
                </c:pt>
                <c:pt idx="15">
                  <c:v>大村市</c:v>
                </c:pt>
                <c:pt idx="16">
                  <c:v>諫早市</c:v>
                </c:pt>
                <c:pt idx="17">
                  <c:v>五島市</c:v>
                </c:pt>
                <c:pt idx="18">
                  <c:v>佐世保市</c:v>
                </c:pt>
                <c:pt idx="19">
                  <c:v>長崎市</c:v>
                </c:pt>
                <c:pt idx="20">
                  <c:v>新上五島町</c:v>
                </c:pt>
              </c:strCache>
            </c:strRef>
          </c:cat>
          <c:val>
            <c:numRef>
              <c:f>Sheet1!$B$2:$B$22</c:f>
              <c:numCache>
                <c:formatCode>0.0%</c:formatCode>
                <c:ptCount val="21"/>
                <c:pt idx="0">
                  <c:v>0.61599999999999999</c:v>
                </c:pt>
                <c:pt idx="1">
                  <c:v>0.52200000000000002</c:v>
                </c:pt>
                <c:pt idx="2">
                  <c:v>0.499</c:v>
                </c:pt>
                <c:pt idx="3">
                  <c:v>0.49399999999999999</c:v>
                </c:pt>
                <c:pt idx="4">
                  <c:v>0.46300000000000002</c:v>
                </c:pt>
                <c:pt idx="5">
                  <c:v>0.45400000000000001</c:v>
                </c:pt>
                <c:pt idx="6">
                  <c:v>0.44600000000000001</c:v>
                </c:pt>
                <c:pt idx="7">
                  <c:v>0.443</c:v>
                </c:pt>
                <c:pt idx="8">
                  <c:v>0.42499999999999999</c:v>
                </c:pt>
                <c:pt idx="9">
                  <c:v>0.41599999999999998</c:v>
                </c:pt>
                <c:pt idx="10">
                  <c:v>0.40400000000000003</c:v>
                </c:pt>
                <c:pt idx="11">
                  <c:v>0.40400000000000003</c:v>
                </c:pt>
                <c:pt idx="12">
                  <c:v>0.4</c:v>
                </c:pt>
                <c:pt idx="13">
                  <c:v>0.38900000000000001</c:v>
                </c:pt>
                <c:pt idx="14">
                  <c:v>0.38</c:v>
                </c:pt>
                <c:pt idx="15">
                  <c:v>0.37</c:v>
                </c:pt>
                <c:pt idx="16">
                  <c:v>0.37</c:v>
                </c:pt>
                <c:pt idx="17">
                  <c:v>0.35599999999999998</c:v>
                </c:pt>
                <c:pt idx="18">
                  <c:v>0.34699999999999998</c:v>
                </c:pt>
                <c:pt idx="19">
                  <c:v>0.34200000000000003</c:v>
                </c:pt>
                <c:pt idx="20">
                  <c:v>0.33100000000000002</c:v>
                </c:pt>
              </c:numCache>
            </c:numRef>
          </c:val>
          <c:extLst>
            <c:ext xmlns:c16="http://schemas.microsoft.com/office/drawing/2014/chart" uri="{C3380CC4-5D6E-409C-BE32-E72D297353CC}">
              <c16:uniqueId val="{00000003-17B2-4965-BC86-E575CF94C2FB}"/>
            </c:ext>
          </c:extLst>
        </c:ser>
        <c:dLbls>
          <c:showLegendKey val="0"/>
          <c:showVal val="0"/>
          <c:showCatName val="0"/>
          <c:showSerName val="0"/>
          <c:showPercent val="0"/>
          <c:showBubbleSize val="0"/>
        </c:dLbls>
        <c:gapWidth val="71"/>
        <c:overlap val="-27"/>
        <c:axId val="1686074576"/>
        <c:axId val="1578370144"/>
      </c:barChart>
      <c:lineChart>
        <c:grouping val="standard"/>
        <c:varyColors val="0"/>
        <c:ser>
          <c:idx val="1"/>
          <c:order val="1"/>
          <c:tx>
            <c:strRef>
              <c:f>Sheet1!$C$1</c:f>
              <c:strCache>
                <c:ptCount val="1"/>
                <c:pt idx="0">
                  <c:v>県平均</c:v>
                </c:pt>
              </c:strCache>
            </c:strRef>
          </c:tx>
          <c:spPr>
            <a:ln w="28575" cap="rnd">
              <a:solidFill>
                <a:schemeClr val="accent2"/>
              </a:solidFill>
              <a:round/>
            </a:ln>
            <a:effectLst/>
          </c:spPr>
          <c:marker>
            <c:symbol val="none"/>
          </c:marker>
          <c:cat>
            <c:strRef>
              <c:f>Sheet1!$A$2:$A$22</c:f>
              <c:strCache>
                <c:ptCount val="21"/>
                <c:pt idx="0">
                  <c:v>東彼杵町</c:v>
                </c:pt>
                <c:pt idx="1">
                  <c:v>波佐見町</c:v>
                </c:pt>
                <c:pt idx="2">
                  <c:v>佐々町</c:v>
                </c:pt>
                <c:pt idx="3">
                  <c:v>長与町</c:v>
                </c:pt>
                <c:pt idx="4">
                  <c:v>川棚町</c:v>
                </c:pt>
                <c:pt idx="5">
                  <c:v>平戸市</c:v>
                </c:pt>
                <c:pt idx="6">
                  <c:v>壱岐市</c:v>
                </c:pt>
                <c:pt idx="7">
                  <c:v>時津町</c:v>
                </c:pt>
                <c:pt idx="8">
                  <c:v>島原市</c:v>
                </c:pt>
                <c:pt idx="9">
                  <c:v>小値賀町</c:v>
                </c:pt>
                <c:pt idx="10">
                  <c:v>対馬市</c:v>
                </c:pt>
                <c:pt idx="11">
                  <c:v>松浦市</c:v>
                </c:pt>
                <c:pt idx="12">
                  <c:v>南島原市</c:v>
                </c:pt>
                <c:pt idx="13">
                  <c:v>西海市</c:v>
                </c:pt>
                <c:pt idx="14">
                  <c:v>雲仙市</c:v>
                </c:pt>
                <c:pt idx="15">
                  <c:v>大村市</c:v>
                </c:pt>
                <c:pt idx="16">
                  <c:v>諫早市</c:v>
                </c:pt>
                <c:pt idx="17">
                  <c:v>五島市</c:v>
                </c:pt>
                <c:pt idx="18">
                  <c:v>佐世保市</c:v>
                </c:pt>
                <c:pt idx="19">
                  <c:v>長崎市</c:v>
                </c:pt>
                <c:pt idx="20">
                  <c:v>新上五島町</c:v>
                </c:pt>
              </c:strCache>
            </c:strRef>
          </c:cat>
          <c:val>
            <c:numRef>
              <c:f>Sheet1!$C$2:$C$22</c:f>
              <c:numCache>
                <c:formatCode>0.0%</c:formatCode>
                <c:ptCount val="21"/>
                <c:pt idx="0">
                  <c:v>0.377</c:v>
                </c:pt>
                <c:pt idx="1">
                  <c:v>0.377</c:v>
                </c:pt>
                <c:pt idx="2">
                  <c:v>0.377</c:v>
                </c:pt>
                <c:pt idx="3">
                  <c:v>0.377</c:v>
                </c:pt>
                <c:pt idx="4">
                  <c:v>0.377</c:v>
                </c:pt>
                <c:pt idx="5">
                  <c:v>0.377</c:v>
                </c:pt>
                <c:pt idx="6">
                  <c:v>0.377</c:v>
                </c:pt>
                <c:pt idx="7">
                  <c:v>0.377</c:v>
                </c:pt>
                <c:pt idx="8">
                  <c:v>0.377</c:v>
                </c:pt>
                <c:pt idx="9">
                  <c:v>0.377</c:v>
                </c:pt>
                <c:pt idx="10">
                  <c:v>0.377</c:v>
                </c:pt>
                <c:pt idx="11">
                  <c:v>0.377</c:v>
                </c:pt>
                <c:pt idx="12">
                  <c:v>0.377</c:v>
                </c:pt>
                <c:pt idx="13">
                  <c:v>0.377</c:v>
                </c:pt>
                <c:pt idx="14">
                  <c:v>0.377</c:v>
                </c:pt>
                <c:pt idx="15">
                  <c:v>0.377</c:v>
                </c:pt>
                <c:pt idx="16">
                  <c:v>0.377</c:v>
                </c:pt>
                <c:pt idx="17">
                  <c:v>0.377</c:v>
                </c:pt>
                <c:pt idx="18">
                  <c:v>0.377</c:v>
                </c:pt>
                <c:pt idx="19">
                  <c:v>0.377</c:v>
                </c:pt>
                <c:pt idx="20">
                  <c:v>0.377</c:v>
                </c:pt>
              </c:numCache>
            </c:numRef>
          </c:val>
          <c:smooth val="0"/>
          <c:extLst>
            <c:ext xmlns:c16="http://schemas.microsoft.com/office/drawing/2014/chart" uri="{C3380CC4-5D6E-409C-BE32-E72D297353CC}">
              <c16:uniqueId val="{00000004-17B2-4965-BC86-E575CF94C2FB}"/>
            </c:ext>
          </c:extLst>
        </c:ser>
        <c:dLbls>
          <c:showLegendKey val="0"/>
          <c:showVal val="0"/>
          <c:showCatName val="0"/>
          <c:showSerName val="0"/>
          <c:showPercent val="0"/>
          <c:showBubbleSize val="0"/>
        </c:dLbls>
        <c:marker val="1"/>
        <c:smooth val="0"/>
        <c:axId val="1686074576"/>
        <c:axId val="1578370144"/>
      </c:lineChart>
      <c:catAx>
        <c:axId val="168607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1578370144"/>
        <c:crosses val="autoZero"/>
        <c:auto val="1"/>
        <c:lblAlgn val="ctr"/>
        <c:lblOffset val="100"/>
        <c:noMultiLvlLbl val="0"/>
      </c:catAx>
      <c:valAx>
        <c:axId val="1578370144"/>
        <c:scaling>
          <c:orientation val="minMax"/>
        </c:scaling>
        <c:delete val="0"/>
        <c:axPos val="l"/>
        <c:majorGridlines>
          <c:spPr>
            <a:ln w="9525" cap="flat" cmpd="sng" algn="ctr">
              <a:solidFill>
                <a:schemeClr val="bg1">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686074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722097017348648E-2"/>
          <c:y val="5.1270997375328087E-2"/>
          <c:w val="0.86492945698916968"/>
          <c:h val="0.68421522309711291"/>
        </c:manualLayout>
      </c:layout>
      <c:barChart>
        <c:barDir val="col"/>
        <c:grouping val="clustered"/>
        <c:varyColors val="0"/>
        <c:ser>
          <c:idx val="0"/>
          <c:order val="0"/>
          <c:tx>
            <c:strRef>
              <c:f>Sheet1!$B$1</c:f>
              <c:strCache>
                <c:ptCount val="1"/>
                <c:pt idx="0">
                  <c:v>全体</c:v>
                </c:pt>
              </c:strCache>
            </c:strRef>
          </c:tx>
          <c:spPr>
            <a:solidFill>
              <a:schemeClr val="bg1">
                <a:lumMod val="75000"/>
              </a:schemeClr>
            </a:solidFill>
            <a:ln>
              <a:solidFill>
                <a:schemeClr val="accent1"/>
              </a:solidFill>
            </a:ln>
            <a:effectLst>
              <a:outerShdw blurRad="50800" dist="38100" dir="2700000" algn="tl" rotWithShape="0">
                <a:prstClr val="black">
                  <a:alpha val="40000"/>
                </a:prstClr>
              </a:outerShdw>
            </a:effectLst>
          </c:spPr>
          <c:invertIfNegative val="0"/>
          <c:dPt>
            <c:idx val="9"/>
            <c:invertIfNegative val="0"/>
            <c:bubble3D val="0"/>
            <c:extLst>
              <c:ext xmlns:c16="http://schemas.microsoft.com/office/drawing/2014/chart" uri="{C3380CC4-5D6E-409C-BE32-E72D297353CC}">
                <c16:uniqueId val="{00000000-826B-468A-85F8-6F2B3B54BB6E}"/>
              </c:ext>
            </c:extLst>
          </c:dPt>
          <c:dPt>
            <c:idx val="10"/>
            <c:invertIfNegative val="0"/>
            <c:bubble3D val="0"/>
            <c:spPr>
              <a:solidFill>
                <a:schemeClr val="accent1"/>
              </a:solidFill>
              <a:ln>
                <a:solidFill>
                  <a:srgbClr val="3333FF"/>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826B-468A-85F8-6F2B3B54BB6E}"/>
              </c:ext>
            </c:extLst>
          </c:dPt>
          <c:dLbls>
            <c:dLbl>
              <c:idx val="1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Arial Black" panose="020B0A04020102020204" pitchFamily="34" charset="0"/>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6B-468A-85F8-6F2B3B54BB6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333FF"/>
                    </a:solidFill>
                    <a:latin typeface="Arial Black" panose="020B0A04020102020204" pitchFamily="34" charset="0"/>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島原市</c:v>
                </c:pt>
                <c:pt idx="1">
                  <c:v>西海市</c:v>
                </c:pt>
                <c:pt idx="2">
                  <c:v>波佐見町</c:v>
                </c:pt>
                <c:pt idx="3">
                  <c:v>新上五島町</c:v>
                </c:pt>
                <c:pt idx="4">
                  <c:v>長与町</c:v>
                </c:pt>
                <c:pt idx="5">
                  <c:v>佐世保市</c:v>
                </c:pt>
                <c:pt idx="6">
                  <c:v>小値賀町</c:v>
                </c:pt>
                <c:pt idx="7">
                  <c:v>時津町</c:v>
                </c:pt>
                <c:pt idx="8">
                  <c:v>大村市</c:v>
                </c:pt>
                <c:pt idx="9">
                  <c:v>南島原市</c:v>
                </c:pt>
                <c:pt idx="10">
                  <c:v>川棚町</c:v>
                </c:pt>
                <c:pt idx="11">
                  <c:v>対馬市</c:v>
                </c:pt>
                <c:pt idx="12">
                  <c:v>東彼杵町</c:v>
                </c:pt>
                <c:pt idx="13">
                  <c:v>諫早市</c:v>
                </c:pt>
                <c:pt idx="14">
                  <c:v>五島市</c:v>
                </c:pt>
                <c:pt idx="15">
                  <c:v>佐々町</c:v>
                </c:pt>
                <c:pt idx="16">
                  <c:v>平戸市</c:v>
                </c:pt>
                <c:pt idx="17">
                  <c:v>雲仙市</c:v>
                </c:pt>
                <c:pt idx="18">
                  <c:v>壱岐市</c:v>
                </c:pt>
                <c:pt idx="19">
                  <c:v>松浦市</c:v>
                </c:pt>
                <c:pt idx="20">
                  <c:v>長崎市</c:v>
                </c:pt>
              </c:strCache>
            </c:strRef>
          </c:cat>
          <c:val>
            <c:numRef>
              <c:f>Sheet1!$B$2:$B$22</c:f>
              <c:numCache>
                <c:formatCode>0.0%</c:formatCode>
                <c:ptCount val="21"/>
                <c:pt idx="0">
                  <c:v>0.83099999999999996</c:v>
                </c:pt>
                <c:pt idx="1">
                  <c:v>0.81599999999999995</c:v>
                </c:pt>
                <c:pt idx="2">
                  <c:v>0.81</c:v>
                </c:pt>
                <c:pt idx="3">
                  <c:v>0.78400000000000003</c:v>
                </c:pt>
                <c:pt idx="4">
                  <c:v>0.75800000000000001</c:v>
                </c:pt>
                <c:pt idx="5">
                  <c:v>0.755</c:v>
                </c:pt>
                <c:pt idx="6">
                  <c:v>0.73099999999999998</c:v>
                </c:pt>
                <c:pt idx="7">
                  <c:v>0.73</c:v>
                </c:pt>
                <c:pt idx="8">
                  <c:v>0.71899999999999997</c:v>
                </c:pt>
                <c:pt idx="9">
                  <c:v>0.67400000000000004</c:v>
                </c:pt>
                <c:pt idx="10">
                  <c:v>0.64200000000000002</c:v>
                </c:pt>
                <c:pt idx="11">
                  <c:v>0.626</c:v>
                </c:pt>
                <c:pt idx="12">
                  <c:v>0.60899999999999999</c:v>
                </c:pt>
                <c:pt idx="13">
                  <c:v>0.56999999999999995</c:v>
                </c:pt>
                <c:pt idx="14">
                  <c:v>0.55100000000000005</c:v>
                </c:pt>
                <c:pt idx="15">
                  <c:v>0.54300000000000004</c:v>
                </c:pt>
                <c:pt idx="16">
                  <c:v>0.53500000000000003</c:v>
                </c:pt>
                <c:pt idx="17">
                  <c:v>0.51300000000000001</c:v>
                </c:pt>
                <c:pt idx="18">
                  <c:v>0.51200000000000001</c:v>
                </c:pt>
                <c:pt idx="19">
                  <c:v>0.45600000000000002</c:v>
                </c:pt>
                <c:pt idx="20">
                  <c:v>0.30299999999999999</c:v>
                </c:pt>
              </c:numCache>
            </c:numRef>
          </c:val>
          <c:extLst>
            <c:ext xmlns:c16="http://schemas.microsoft.com/office/drawing/2014/chart" uri="{C3380CC4-5D6E-409C-BE32-E72D297353CC}">
              <c16:uniqueId val="{00000003-826B-468A-85F8-6F2B3B54BB6E}"/>
            </c:ext>
          </c:extLst>
        </c:ser>
        <c:dLbls>
          <c:showLegendKey val="0"/>
          <c:showVal val="0"/>
          <c:showCatName val="0"/>
          <c:showSerName val="0"/>
          <c:showPercent val="0"/>
          <c:showBubbleSize val="0"/>
        </c:dLbls>
        <c:gapWidth val="71"/>
        <c:overlap val="-27"/>
        <c:axId val="1686074576"/>
        <c:axId val="1578370144"/>
      </c:barChart>
      <c:lineChart>
        <c:grouping val="standard"/>
        <c:varyColors val="0"/>
        <c:ser>
          <c:idx val="1"/>
          <c:order val="1"/>
          <c:tx>
            <c:strRef>
              <c:f>Sheet1!$C$1</c:f>
              <c:strCache>
                <c:ptCount val="1"/>
                <c:pt idx="0">
                  <c:v>県平均</c:v>
                </c:pt>
              </c:strCache>
            </c:strRef>
          </c:tx>
          <c:spPr>
            <a:ln w="28575" cap="rnd">
              <a:solidFill>
                <a:schemeClr val="accent2"/>
              </a:solidFill>
              <a:round/>
            </a:ln>
            <a:effectLst/>
          </c:spPr>
          <c:marker>
            <c:symbol val="none"/>
          </c:marker>
          <c:cat>
            <c:strRef>
              <c:f>Sheet1!$A$2:$A$22</c:f>
              <c:strCache>
                <c:ptCount val="21"/>
                <c:pt idx="0">
                  <c:v>島原市</c:v>
                </c:pt>
                <c:pt idx="1">
                  <c:v>西海市</c:v>
                </c:pt>
                <c:pt idx="2">
                  <c:v>波佐見町</c:v>
                </c:pt>
                <c:pt idx="3">
                  <c:v>新上五島町</c:v>
                </c:pt>
                <c:pt idx="4">
                  <c:v>長与町</c:v>
                </c:pt>
                <c:pt idx="5">
                  <c:v>佐世保市</c:v>
                </c:pt>
                <c:pt idx="6">
                  <c:v>小値賀町</c:v>
                </c:pt>
                <c:pt idx="7">
                  <c:v>時津町</c:v>
                </c:pt>
                <c:pt idx="8">
                  <c:v>大村市</c:v>
                </c:pt>
                <c:pt idx="9">
                  <c:v>南島原市</c:v>
                </c:pt>
                <c:pt idx="10">
                  <c:v>川棚町</c:v>
                </c:pt>
                <c:pt idx="11">
                  <c:v>対馬市</c:v>
                </c:pt>
                <c:pt idx="12">
                  <c:v>東彼杵町</c:v>
                </c:pt>
                <c:pt idx="13">
                  <c:v>諫早市</c:v>
                </c:pt>
                <c:pt idx="14">
                  <c:v>五島市</c:v>
                </c:pt>
                <c:pt idx="15">
                  <c:v>佐々町</c:v>
                </c:pt>
                <c:pt idx="16">
                  <c:v>平戸市</c:v>
                </c:pt>
                <c:pt idx="17">
                  <c:v>雲仙市</c:v>
                </c:pt>
                <c:pt idx="18">
                  <c:v>壱岐市</c:v>
                </c:pt>
                <c:pt idx="19">
                  <c:v>松浦市</c:v>
                </c:pt>
                <c:pt idx="20">
                  <c:v>長崎市</c:v>
                </c:pt>
              </c:strCache>
            </c:strRef>
          </c:cat>
          <c:val>
            <c:numRef>
              <c:f>Sheet1!$C$2:$C$22</c:f>
              <c:numCache>
                <c:formatCode>0.0%</c:formatCode>
                <c:ptCount val="21"/>
                <c:pt idx="0">
                  <c:v>0.52800000000000002</c:v>
                </c:pt>
                <c:pt idx="1">
                  <c:v>0.52800000000000002</c:v>
                </c:pt>
                <c:pt idx="2">
                  <c:v>0.52800000000000002</c:v>
                </c:pt>
                <c:pt idx="3">
                  <c:v>0.52800000000000002</c:v>
                </c:pt>
                <c:pt idx="4">
                  <c:v>0.52800000000000002</c:v>
                </c:pt>
                <c:pt idx="5">
                  <c:v>0.52800000000000002</c:v>
                </c:pt>
                <c:pt idx="6">
                  <c:v>0.52800000000000002</c:v>
                </c:pt>
                <c:pt idx="7">
                  <c:v>0.52800000000000002</c:v>
                </c:pt>
                <c:pt idx="8">
                  <c:v>0.52800000000000002</c:v>
                </c:pt>
                <c:pt idx="9">
                  <c:v>0.52800000000000002</c:v>
                </c:pt>
                <c:pt idx="10">
                  <c:v>0.52800000000000002</c:v>
                </c:pt>
                <c:pt idx="11">
                  <c:v>0.52800000000000002</c:v>
                </c:pt>
                <c:pt idx="12">
                  <c:v>0.52800000000000002</c:v>
                </c:pt>
                <c:pt idx="13">
                  <c:v>0.52800000000000002</c:v>
                </c:pt>
                <c:pt idx="14">
                  <c:v>0.52800000000000002</c:v>
                </c:pt>
                <c:pt idx="15">
                  <c:v>0.52800000000000002</c:v>
                </c:pt>
                <c:pt idx="16">
                  <c:v>0.52800000000000002</c:v>
                </c:pt>
                <c:pt idx="17">
                  <c:v>0.52800000000000002</c:v>
                </c:pt>
                <c:pt idx="18">
                  <c:v>0.52800000000000002</c:v>
                </c:pt>
                <c:pt idx="19">
                  <c:v>0.52800000000000002</c:v>
                </c:pt>
                <c:pt idx="20">
                  <c:v>0.52800000000000002</c:v>
                </c:pt>
              </c:numCache>
            </c:numRef>
          </c:val>
          <c:smooth val="0"/>
          <c:extLst>
            <c:ext xmlns:c16="http://schemas.microsoft.com/office/drawing/2014/chart" uri="{C3380CC4-5D6E-409C-BE32-E72D297353CC}">
              <c16:uniqueId val="{00000004-826B-468A-85F8-6F2B3B54BB6E}"/>
            </c:ext>
          </c:extLst>
        </c:ser>
        <c:dLbls>
          <c:showLegendKey val="0"/>
          <c:showVal val="0"/>
          <c:showCatName val="0"/>
          <c:showSerName val="0"/>
          <c:showPercent val="0"/>
          <c:showBubbleSize val="0"/>
        </c:dLbls>
        <c:marker val="1"/>
        <c:smooth val="0"/>
        <c:axId val="1686074576"/>
        <c:axId val="1578370144"/>
      </c:lineChart>
      <c:catAx>
        <c:axId val="168607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1578370144"/>
        <c:crosses val="autoZero"/>
        <c:auto val="1"/>
        <c:lblAlgn val="ctr"/>
        <c:lblOffset val="100"/>
        <c:noMultiLvlLbl val="0"/>
      </c:catAx>
      <c:valAx>
        <c:axId val="1578370144"/>
        <c:scaling>
          <c:orientation val="minMax"/>
          <c:max val="1"/>
        </c:scaling>
        <c:delete val="0"/>
        <c:axPos val="l"/>
        <c:majorGridlines>
          <c:spPr>
            <a:ln w="9525" cap="flat" cmpd="sng" algn="ctr">
              <a:solidFill>
                <a:schemeClr val="bg1">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68607457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4382733706289E-2"/>
          <c:y val="8.0220162998210373E-2"/>
          <c:w val="0.87251959386887357"/>
          <c:h val="0.78680148341998668"/>
        </c:manualLayout>
      </c:layout>
      <c:barChart>
        <c:barDir val="col"/>
        <c:grouping val="stacked"/>
        <c:varyColors val="0"/>
        <c:ser>
          <c:idx val="0"/>
          <c:order val="0"/>
          <c:tx>
            <c:strRef>
              <c:f>Sheet1!$A$2</c:f>
              <c:strCache>
                <c:ptCount val="1"/>
                <c:pt idx="0">
                  <c:v>対象者</c:v>
                </c:pt>
              </c:strCache>
            </c:strRef>
          </c:tx>
          <c:spPr>
            <a:solidFill>
              <a:srgbClr val="92D050"/>
            </a:solidFill>
            <a:ln>
              <a:solidFill>
                <a:srgbClr val="00B050"/>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Black" panose="020B0A04020102020204" pitchFamily="34" charset="0"/>
                    <a:ea typeface="+mn-ea"/>
                    <a:cs typeface="+mn-cs"/>
                  </a:defRPr>
                </a:pPr>
                <a:endParaRPr lang="ja-JP"/>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5"/>
                <c:pt idx="0">
                  <c:v>H30年度</c:v>
                </c:pt>
                <c:pt idx="1">
                  <c:v>R1年度</c:v>
                </c:pt>
                <c:pt idx="2">
                  <c:v>R2年度</c:v>
                </c:pt>
                <c:pt idx="3">
                  <c:v>R3年度</c:v>
                </c:pt>
                <c:pt idx="4">
                  <c:v>R4年度</c:v>
                </c:pt>
              </c:strCache>
            </c:strRef>
          </c:cat>
          <c:val>
            <c:numRef>
              <c:f>Sheet1!$B$2:$I$2</c:f>
              <c:numCache>
                <c:formatCode>#,##0_);[Red]\(#,##0\)</c:formatCode>
                <c:ptCount val="5"/>
                <c:pt idx="0" formatCode="General">
                  <c:v>109</c:v>
                </c:pt>
                <c:pt idx="1">
                  <c:v>102</c:v>
                </c:pt>
                <c:pt idx="2">
                  <c:v>98</c:v>
                </c:pt>
                <c:pt idx="3">
                  <c:v>94</c:v>
                </c:pt>
                <c:pt idx="4">
                  <c:v>81</c:v>
                </c:pt>
              </c:numCache>
            </c:numRef>
          </c:val>
          <c:extLst xmlns:c15="http://schemas.microsoft.com/office/drawing/2012/chart">
            <c:ext xmlns:c16="http://schemas.microsoft.com/office/drawing/2014/chart" uri="{C3380CC4-5D6E-409C-BE32-E72D297353CC}">
              <c16:uniqueId val="{00000000-3136-40C6-B171-7BEFA679FB2B}"/>
            </c:ext>
          </c:extLst>
        </c:ser>
        <c:dLbls>
          <c:showLegendKey val="0"/>
          <c:showVal val="0"/>
          <c:showCatName val="0"/>
          <c:showSerName val="0"/>
          <c:showPercent val="0"/>
          <c:showBubbleSize val="0"/>
        </c:dLbls>
        <c:gapWidth val="100"/>
        <c:overlap val="9"/>
        <c:axId val="1121791919"/>
        <c:axId val="1031050271"/>
        <c:extLst>
          <c:ext xmlns:c15="http://schemas.microsoft.com/office/drawing/2012/chart" uri="{02D57815-91ED-43cb-92C2-25804820EDAC}">
            <c15:filteredBarSeries>
              <c15:ser>
                <c:idx val="1"/>
                <c:order val="1"/>
                <c:tx>
                  <c:strRef>
                    <c:extLst>
                      <c:ext uri="{02D57815-91ED-43cb-92C2-25804820EDAC}">
                        <c15:formulaRef>
                          <c15:sqref>Sheet1!$A$3</c15:sqref>
                        </c15:formulaRef>
                      </c:ext>
                    </c:extLst>
                    <c:strCache>
                      <c:ptCount val="1"/>
                      <c:pt idx="0">
                        <c:v>指導修了者</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Sheet1!$B$1:$I$1</c15:sqref>
                        </c15:formulaRef>
                      </c:ext>
                    </c:extLst>
                    <c:strCache>
                      <c:ptCount val="5"/>
                      <c:pt idx="0">
                        <c:v>H30年度</c:v>
                      </c:pt>
                      <c:pt idx="1">
                        <c:v>R1年度</c:v>
                      </c:pt>
                      <c:pt idx="2">
                        <c:v>R2年度</c:v>
                      </c:pt>
                      <c:pt idx="3">
                        <c:v>R3年度</c:v>
                      </c:pt>
                      <c:pt idx="4">
                        <c:v>R4年度</c:v>
                      </c:pt>
                    </c:strCache>
                  </c:strRef>
                </c:cat>
                <c:val>
                  <c:numRef>
                    <c:extLst>
                      <c:ext uri="{02D57815-91ED-43cb-92C2-25804820EDAC}">
                        <c15:formulaRef>
                          <c15:sqref>Sheet1!$B$3:$I$3</c15:sqref>
                        </c15:formulaRef>
                      </c:ext>
                    </c:extLst>
                    <c:numCache>
                      <c:formatCode>#,##0_);[Red]\(#,##0\)</c:formatCode>
                      <c:ptCount val="5"/>
                      <c:pt idx="0" formatCode="General">
                        <c:v>61</c:v>
                      </c:pt>
                      <c:pt idx="1">
                        <c:v>7</c:v>
                      </c:pt>
                      <c:pt idx="2">
                        <c:v>36</c:v>
                      </c:pt>
                      <c:pt idx="3">
                        <c:v>50</c:v>
                      </c:pt>
                      <c:pt idx="4">
                        <c:v>52</c:v>
                      </c:pt>
                    </c:numCache>
                  </c:numRef>
                </c:val>
                <c:extLst>
                  <c:ext xmlns:c16="http://schemas.microsoft.com/office/drawing/2014/chart" uri="{C3380CC4-5D6E-409C-BE32-E72D297353CC}">
                    <c16:uniqueId val="{00000009-3136-40C6-B171-7BEFA679FB2B}"/>
                  </c:ext>
                </c:extLst>
              </c15:ser>
            </c15:filteredBarSeries>
          </c:ext>
        </c:extLst>
      </c:barChart>
      <c:lineChart>
        <c:grouping val="standard"/>
        <c:varyColors val="0"/>
        <c:ser>
          <c:idx val="2"/>
          <c:order val="2"/>
          <c:tx>
            <c:strRef>
              <c:f>Sheet1!$A$4</c:f>
              <c:strCache>
                <c:ptCount val="1"/>
                <c:pt idx="0">
                  <c:v>受診率</c:v>
                </c:pt>
              </c:strCache>
            </c:strRef>
          </c:tx>
          <c:spPr>
            <a:ln w="28575" cap="rnd">
              <a:solidFill>
                <a:srgbClr val="0070C0"/>
              </a:solidFill>
              <a:round/>
            </a:ln>
            <a:effectLst/>
          </c:spPr>
          <c:marker>
            <c:symbol val="circle"/>
            <c:size val="7"/>
            <c:spPr>
              <a:solidFill>
                <a:srgbClr val="0070C0"/>
              </a:solidFill>
              <a:ln w="9525">
                <a:noFill/>
              </a:ln>
              <a:effectLst/>
            </c:spPr>
          </c:marker>
          <c:dLbls>
            <c:dLbl>
              <c:idx val="0"/>
              <c:layout>
                <c:manualLayout>
                  <c:x val="-4.8515995048927597E-2"/>
                  <c:y val="-8.02580550066815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36-40C6-B171-7BEFA679FB2B}"/>
                </c:ext>
              </c:extLst>
            </c:dLbl>
            <c:dLbl>
              <c:idx val="1"/>
              <c:layout>
                <c:manualLayout>
                  <c:x val="-4.8515995048927618E-2"/>
                  <c:y val="6.4374350795175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36-40C6-B171-7BEFA679FB2B}"/>
                </c:ext>
              </c:extLst>
            </c:dLbl>
            <c:dLbl>
              <c:idx val="3"/>
              <c:layout>
                <c:manualLayout>
                  <c:x val="-5.629459633334713E-2"/>
                  <c:y val="-8.58264420864104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36-40C6-B171-7BEFA679FB2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5"/>
                <c:pt idx="0">
                  <c:v>H30年度</c:v>
                </c:pt>
                <c:pt idx="1">
                  <c:v>R1年度</c:v>
                </c:pt>
                <c:pt idx="2">
                  <c:v>R2年度</c:v>
                </c:pt>
                <c:pt idx="3">
                  <c:v>R3年度</c:v>
                </c:pt>
                <c:pt idx="4">
                  <c:v>R4年度</c:v>
                </c:pt>
              </c:strCache>
            </c:strRef>
          </c:cat>
          <c:val>
            <c:numRef>
              <c:f>Sheet1!$B$4:$I$4</c:f>
              <c:numCache>
                <c:formatCode>0.0%</c:formatCode>
                <c:ptCount val="5"/>
                <c:pt idx="0">
                  <c:v>0.55963302752293576</c:v>
                </c:pt>
                <c:pt idx="1">
                  <c:v>6.8627450980392163E-2</c:v>
                </c:pt>
                <c:pt idx="2">
                  <c:v>0.36734693877551022</c:v>
                </c:pt>
                <c:pt idx="3">
                  <c:v>0.53191489361702127</c:v>
                </c:pt>
                <c:pt idx="4">
                  <c:v>0.64197530864197527</c:v>
                </c:pt>
              </c:numCache>
            </c:numRef>
          </c:val>
          <c:smooth val="0"/>
          <c:extLst>
            <c:ext xmlns:c16="http://schemas.microsoft.com/office/drawing/2014/chart" uri="{C3380CC4-5D6E-409C-BE32-E72D297353CC}">
              <c16:uniqueId val="{00000004-3136-40C6-B171-7BEFA679FB2B}"/>
            </c:ext>
          </c:extLst>
        </c:ser>
        <c:ser>
          <c:idx val="4"/>
          <c:order val="4"/>
          <c:tx>
            <c:strRef>
              <c:f>Sheet1!$A$6</c:f>
              <c:strCache>
                <c:ptCount val="1"/>
                <c:pt idx="0">
                  <c:v>目標</c:v>
                </c:pt>
              </c:strCache>
            </c:strRef>
          </c:tx>
          <c:spPr>
            <a:ln w="28575" cap="rnd">
              <a:solidFill>
                <a:srgbClr val="C00000"/>
              </a:solidFill>
              <a:round/>
            </a:ln>
            <a:effectLst/>
          </c:spPr>
          <c:marker>
            <c:symbol val="circle"/>
            <c:size val="7"/>
            <c:spPr>
              <a:solidFill>
                <a:srgbClr val="C00000"/>
              </a:solidFill>
              <a:ln w="9525">
                <a:noFill/>
              </a:ln>
              <a:effectLst/>
            </c:spPr>
          </c:marker>
          <c:dLbls>
            <c:dLbl>
              <c:idx val="0"/>
              <c:layout>
                <c:manualLayout>
                  <c:x val="-5.3427789963167931E-2"/>
                  <c:y val="6.64890029743488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36-40C6-B171-7BEFA679FB2B}"/>
                </c:ext>
              </c:extLst>
            </c:dLbl>
            <c:dLbl>
              <c:idx val="3"/>
              <c:layout>
                <c:manualLayout>
                  <c:x val="-6.1072606950312455E-2"/>
                  <c:y val="8.8563705157067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136-40C6-B171-7BEFA679FB2B}"/>
                </c:ext>
              </c:extLst>
            </c:dLbl>
            <c:dLbl>
              <c:idx val="4"/>
              <c:layout>
                <c:manualLayout>
                  <c:x val="-6.4895015443884707E-2"/>
                  <c:y val="8.41487647205238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36-40C6-B171-7BEFA679FB2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2">
                        <a:lumMod val="75000"/>
                      </a:schemeClr>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5"/>
                <c:pt idx="0">
                  <c:v>H30年度</c:v>
                </c:pt>
                <c:pt idx="1">
                  <c:v>R1年度</c:v>
                </c:pt>
                <c:pt idx="2">
                  <c:v>R2年度</c:v>
                </c:pt>
                <c:pt idx="3">
                  <c:v>R3年度</c:v>
                </c:pt>
                <c:pt idx="4">
                  <c:v>R4年度</c:v>
                </c:pt>
              </c:strCache>
            </c:strRef>
          </c:cat>
          <c:val>
            <c:numRef>
              <c:f>Sheet1!$B$6:$I$6</c:f>
              <c:numCache>
                <c:formatCode>0.0%</c:formatCode>
                <c:ptCount val="5"/>
                <c:pt idx="0">
                  <c:v>0.45</c:v>
                </c:pt>
                <c:pt idx="1">
                  <c:v>0.48</c:v>
                </c:pt>
                <c:pt idx="2">
                  <c:v>0.5</c:v>
                </c:pt>
                <c:pt idx="3">
                  <c:v>0.53</c:v>
                </c:pt>
                <c:pt idx="4">
                  <c:v>0.55000000000000004</c:v>
                </c:pt>
              </c:numCache>
            </c:numRef>
          </c:val>
          <c:smooth val="0"/>
          <c:extLst>
            <c:ext xmlns:c16="http://schemas.microsoft.com/office/drawing/2014/chart" uri="{C3380CC4-5D6E-409C-BE32-E72D297353CC}">
              <c16:uniqueId val="{00000008-3136-40C6-B171-7BEFA679FB2B}"/>
            </c:ext>
          </c:extLst>
        </c:ser>
        <c:dLbls>
          <c:showLegendKey val="0"/>
          <c:showVal val="0"/>
          <c:showCatName val="0"/>
          <c:showSerName val="0"/>
          <c:showPercent val="0"/>
          <c:showBubbleSize val="0"/>
        </c:dLbls>
        <c:marker val="1"/>
        <c:smooth val="0"/>
        <c:axId val="619228479"/>
        <c:axId val="498429743"/>
        <c:extLst>
          <c:ext xmlns:c15="http://schemas.microsoft.com/office/drawing/2012/chart" uri="{02D57815-91ED-43cb-92C2-25804820EDAC}">
            <c15:filteredLineSeries>
              <c15:ser>
                <c:idx val="3"/>
                <c:order val="3"/>
                <c:tx>
                  <c:strRef>
                    <c:extLst>
                      <c:ext uri="{02D57815-91ED-43cb-92C2-25804820EDAC}">
                        <c15:formulaRef>
                          <c15:sqref>Sheet1!$A$5</c15:sqref>
                        </c15:formulaRef>
                      </c:ext>
                    </c:extLst>
                    <c:strCache>
                      <c:ptCount val="1"/>
                      <c:pt idx="0">
                        <c:v>合計</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Sheet1!$B$1:$I$1</c15:sqref>
                        </c15:formulaRef>
                      </c:ext>
                    </c:extLst>
                    <c:strCache>
                      <c:ptCount val="5"/>
                      <c:pt idx="0">
                        <c:v>H30年度</c:v>
                      </c:pt>
                      <c:pt idx="1">
                        <c:v>R1年度</c:v>
                      </c:pt>
                      <c:pt idx="2">
                        <c:v>R2年度</c:v>
                      </c:pt>
                      <c:pt idx="3">
                        <c:v>R3年度</c:v>
                      </c:pt>
                      <c:pt idx="4">
                        <c:v>R4年度</c:v>
                      </c:pt>
                    </c:strCache>
                  </c:strRef>
                </c:cat>
                <c:val>
                  <c:numRef>
                    <c:extLst>
                      <c:ext uri="{02D57815-91ED-43cb-92C2-25804820EDAC}">
                        <c15:formulaRef>
                          <c15:sqref>Sheet1!$B$5:$I$5</c15:sqref>
                        </c15:formulaRef>
                      </c:ext>
                    </c:extLst>
                    <c:numCache>
                      <c:formatCode>#,##0_);[Red]\(#,##0\)</c:formatCode>
                      <c:ptCount val="5"/>
                      <c:pt idx="1">
                        <c:v>2218</c:v>
                      </c:pt>
                      <c:pt idx="2">
                        <c:v>2168</c:v>
                      </c:pt>
                      <c:pt idx="3">
                        <c:v>2046</c:v>
                      </c:pt>
                      <c:pt idx="4">
                        <c:v>1955</c:v>
                      </c:pt>
                    </c:numCache>
                  </c:numRef>
                </c:val>
                <c:smooth val="0"/>
                <c:extLst>
                  <c:ext xmlns:c16="http://schemas.microsoft.com/office/drawing/2014/chart" uri="{C3380CC4-5D6E-409C-BE32-E72D297353CC}">
                    <c16:uniqueId val="{0000000A-3136-40C6-B171-7BEFA679FB2B}"/>
                  </c:ext>
                </c:extLst>
              </c15:ser>
            </c15:filteredLineSeries>
          </c:ext>
        </c:extLst>
      </c:lineChart>
      <c:catAx>
        <c:axId val="619228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98429743"/>
        <c:crosses val="autoZero"/>
        <c:auto val="1"/>
        <c:lblAlgn val="ctr"/>
        <c:lblOffset val="100"/>
        <c:noMultiLvlLbl val="0"/>
      </c:catAx>
      <c:valAx>
        <c:axId val="498429743"/>
        <c:scaling>
          <c:orientation val="minMax"/>
          <c:max val="0.70000000000000007"/>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19228479"/>
        <c:crosses val="autoZero"/>
        <c:crossBetween val="between"/>
      </c:valAx>
      <c:valAx>
        <c:axId val="1031050271"/>
        <c:scaling>
          <c:orientation val="minMax"/>
          <c:max val="25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300" b="0" i="0" u="none" strike="noStrike" kern="1200" baseline="0">
                <a:solidFill>
                  <a:schemeClr val="bg1"/>
                </a:solidFill>
                <a:latin typeface="+mn-lt"/>
                <a:ea typeface="+mn-ea"/>
                <a:cs typeface="+mn-cs"/>
              </a:defRPr>
            </a:pPr>
            <a:endParaRPr lang="ja-JP"/>
          </a:p>
        </c:txPr>
        <c:crossAx val="1121791919"/>
        <c:crosses val="max"/>
        <c:crossBetween val="between"/>
      </c:valAx>
      <c:catAx>
        <c:axId val="1121791919"/>
        <c:scaling>
          <c:orientation val="minMax"/>
        </c:scaling>
        <c:delete val="1"/>
        <c:axPos val="b"/>
        <c:numFmt formatCode="General" sourceLinked="1"/>
        <c:majorTickMark val="out"/>
        <c:minorTickMark val="none"/>
        <c:tickLblPos val="nextTo"/>
        <c:crossAx val="1031050271"/>
        <c:crosses val="autoZero"/>
        <c:auto val="1"/>
        <c:lblAlgn val="ctr"/>
        <c:lblOffset val="100"/>
        <c:noMultiLvlLbl val="0"/>
      </c:catAx>
      <c:spPr>
        <a:noFill/>
        <a:ln>
          <a:noFill/>
        </a:ln>
        <a:effectLst/>
      </c:spPr>
    </c:plotArea>
    <c:legend>
      <c:legendPos val="r"/>
      <c:layout>
        <c:manualLayout>
          <c:xMode val="edge"/>
          <c:yMode val="edge"/>
          <c:x val="0.29077648315845311"/>
          <c:y val="1.9096181737025288E-2"/>
          <c:w val="0.42995233276022288"/>
          <c:h val="8.0382855291462565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4382733706289E-2"/>
          <c:y val="0.16046981609248095"/>
          <c:w val="0.8145778007278448"/>
          <c:h val="0.69850131035062379"/>
        </c:manualLayout>
      </c:layout>
      <c:lineChart>
        <c:grouping val="standard"/>
        <c:varyColors val="0"/>
        <c:ser>
          <c:idx val="2"/>
          <c:order val="1"/>
          <c:tx>
            <c:strRef>
              <c:f>Sheet1!$A$4</c:f>
              <c:strCache>
                <c:ptCount val="1"/>
                <c:pt idx="0">
                  <c:v>受診率</c:v>
                </c:pt>
              </c:strCache>
            </c:strRef>
          </c:tx>
          <c:spPr>
            <a:ln w="28575" cap="rnd">
              <a:solidFill>
                <a:srgbClr val="0070C0"/>
              </a:solidFill>
              <a:round/>
            </a:ln>
            <a:effectLst>
              <a:outerShdw blurRad="50800" dist="38100" dir="2700000" algn="tl" rotWithShape="0">
                <a:prstClr val="black">
                  <a:alpha val="40000"/>
                </a:prstClr>
              </a:outerShdw>
            </a:effectLst>
          </c:spPr>
          <c:marker>
            <c:symbol val="circle"/>
            <c:size val="7"/>
            <c:spPr>
              <a:solidFill>
                <a:srgbClr val="0070C0"/>
              </a:solidFill>
              <a:ln w="9525">
                <a:noFill/>
              </a:ln>
              <a:effectLst>
                <a:outerShdw blurRad="50800" dist="38100" dir="2700000" algn="tl" rotWithShape="0">
                  <a:prstClr val="black">
                    <a:alpha val="40000"/>
                  </a:prst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70C0"/>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4"/>
                <c:pt idx="0">
                  <c:v>R1年度</c:v>
                </c:pt>
                <c:pt idx="1">
                  <c:v>R2年度</c:v>
                </c:pt>
                <c:pt idx="2">
                  <c:v>R3年度</c:v>
                </c:pt>
                <c:pt idx="3">
                  <c:v>R4年度</c:v>
                </c:pt>
              </c:strCache>
            </c:strRef>
          </c:cat>
          <c:val>
            <c:numRef>
              <c:f>Sheet1!$B$4:$I$4</c:f>
              <c:numCache>
                <c:formatCode>0.0%</c:formatCode>
                <c:ptCount val="4"/>
                <c:pt idx="0">
                  <c:v>0.112</c:v>
                </c:pt>
                <c:pt idx="1">
                  <c:v>8.1264108352144468E-2</c:v>
                </c:pt>
                <c:pt idx="2">
                  <c:v>8.4121976866456366E-2</c:v>
                </c:pt>
                <c:pt idx="3">
                  <c:v>8.8008800880088014E-2</c:v>
                </c:pt>
              </c:numCache>
            </c:numRef>
          </c:val>
          <c:smooth val="0"/>
          <c:extLst>
            <c:ext xmlns:c16="http://schemas.microsoft.com/office/drawing/2014/chart" uri="{C3380CC4-5D6E-409C-BE32-E72D297353CC}">
              <c16:uniqueId val="{00000004-F666-4269-BB2C-B2431E85742F}"/>
            </c:ext>
          </c:extLst>
        </c:ser>
        <c:ser>
          <c:idx val="4"/>
          <c:order val="3"/>
          <c:tx>
            <c:strRef>
              <c:f>Sheet1!$A$6</c:f>
              <c:strCache>
                <c:ptCount val="1"/>
              </c:strCache>
            </c:strRef>
          </c:tx>
          <c:spPr>
            <a:ln w="28575" cap="rnd">
              <a:solidFill>
                <a:srgbClr val="FF0000"/>
              </a:solidFill>
              <a:round/>
            </a:ln>
            <a:effectLst>
              <a:outerShdw blurRad="50800" dist="38100" dir="2700000" algn="tl" rotWithShape="0">
                <a:prstClr val="black">
                  <a:alpha val="40000"/>
                </a:prstClr>
              </a:outerShdw>
            </a:effectLst>
          </c:spPr>
          <c:marker>
            <c:symbol val="circle"/>
            <c:size val="7"/>
            <c:spPr>
              <a:solidFill>
                <a:srgbClr val="FF0000"/>
              </a:solidFill>
              <a:ln w="9525">
                <a:solidFill>
                  <a:schemeClr val="bg1"/>
                </a:solidFill>
              </a:ln>
              <a:effectLst>
                <a:outerShdw blurRad="50800" dist="38100" dir="2700000" algn="tl" rotWithShape="0">
                  <a:prstClr val="black">
                    <a:alpha val="40000"/>
                  </a:prstClr>
                </a:outerShdw>
              </a:effectLst>
            </c:spPr>
          </c:marker>
          <c:dLbls>
            <c:dLbl>
              <c:idx val="0"/>
              <c:layout>
                <c:manualLayout>
                  <c:x val="-8.5741991039592277E-2"/>
                  <c:y val="8.52328482070017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21-41A5-B043-F7E78F067FC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FF0000"/>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4"/>
                <c:pt idx="0">
                  <c:v>R1年度</c:v>
                </c:pt>
                <c:pt idx="1">
                  <c:v>R2年度</c:v>
                </c:pt>
                <c:pt idx="2">
                  <c:v>R3年度</c:v>
                </c:pt>
                <c:pt idx="3">
                  <c:v>R4年度</c:v>
                </c:pt>
              </c:strCache>
            </c:strRef>
          </c:cat>
          <c:val>
            <c:numRef>
              <c:f>Sheet1!$B$6:$I$6</c:f>
              <c:numCache>
                <c:formatCode>General</c:formatCode>
                <c:ptCount val="4"/>
              </c:numCache>
            </c:numRef>
          </c:val>
          <c:smooth val="0"/>
          <c:extLst>
            <c:ext xmlns:c16="http://schemas.microsoft.com/office/drawing/2014/chart" uri="{C3380CC4-5D6E-409C-BE32-E72D297353CC}">
              <c16:uniqueId val="{00000007-F666-4269-BB2C-B2431E85742F}"/>
            </c:ext>
          </c:extLst>
        </c:ser>
        <c:dLbls>
          <c:showLegendKey val="0"/>
          <c:showVal val="0"/>
          <c:showCatName val="0"/>
          <c:showSerName val="0"/>
          <c:showPercent val="0"/>
          <c:showBubbleSize val="0"/>
        </c:dLbls>
        <c:marker val="1"/>
        <c:smooth val="0"/>
        <c:axId val="619228479"/>
        <c:axId val="498429743"/>
        <c:extLst>
          <c:ext xmlns:c15="http://schemas.microsoft.com/office/drawing/2012/chart" uri="{02D57815-91ED-43cb-92C2-25804820EDAC}">
            <c15:filteredLineSeries>
              <c15:ser>
                <c:idx val="0"/>
                <c:order val="0"/>
                <c:tx>
                  <c:strRef>
                    <c:extLst>
                      <c:ext uri="{02D57815-91ED-43cb-92C2-25804820EDAC}">
                        <c15:formulaRef>
                          <c15:sqref>Sheet1!$A$2</c15:sqref>
                        </c15:formulaRef>
                      </c:ext>
                    </c:extLst>
                    <c:strCache>
                      <c:ptCount val="1"/>
                      <c:pt idx="0">
                        <c:v>受診者数</c:v>
                      </c:pt>
                    </c:strCache>
                  </c:strRef>
                </c:tx>
                <c:spPr>
                  <a:ln w="28575" cap="rnd">
                    <a:solidFill>
                      <a:schemeClr val="tx1"/>
                    </a:solidFill>
                    <a:round/>
                  </a:ln>
                  <a:effectLst>
                    <a:outerShdw blurRad="50800" dist="38100" dir="2700000" algn="tl" rotWithShape="0">
                      <a:prstClr val="black">
                        <a:alpha val="40000"/>
                      </a:prstClr>
                    </a:outerShdw>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Sheet1!$B$1:$I$1</c15:sqref>
                        </c15:formulaRef>
                      </c:ext>
                    </c:extLst>
                    <c:strCache>
                      <c:ptCount val="4"/>
                      <c:pt idx="0">
                        <c:v>R1年度</c:v>
                      </c:pt>
                      <c:pt idx="1">
                        <c:v>R2年度</c:v>
                      </c:pt>
                      <c:pt idx="2">
                        <c:v>R3年度</c:v>
                      </c:pt>
                      <c:pt idx="3">
                        <c:v>R4年度</c:v>
                      </c:pt>
                    </c:strCache>
                  </c:strRef>
                </c:cat>
                <c:val>
                  <c:numRef>
                    <c:extLst>
                      <c:ext uri="{02D57815-91ED-43cb-92C2-25804820EDAC}">
                        <c15:formulaRef>
                          <c15:sqref>Sheet1!$B$2:$I$2</c15:sqref>
                        </c15:formulaRef>
                      </c:ext>
                    </c:extLst>
                    <c:numCache>
                      <c:formatCode>#,##0_);[Red]\(#,##0\)</c:formatCode>
                      <c:ptCount val="4"/>
                      <c:pt idx="0">
                        <c:v>112</c:v>
                      </c:pt>
                      <c:pt idx="1">
                        <c:v>72</c:v>
                      </c:pt>
                      <c:pt idx="2">
                        <c:v>80</c:v>
                      </c:pt>
                      <c:pt idx="3">
                        <c:v>80</c:v>
                      </c:pt>
                    </c:numCache>
                  </c:numRef>
                </c:val>
                <c:smooth val="0"/>
                <c:extLst>
                  <c:ext xmlns:c16="http://schemas.microsoft.com/office/drawing/2014/chart" uri="{C3380CC4-5D6E-409C-BE32-E72D297353CC}">
                    <c16:uniqueId val="{00000008-F666-4269-BB2C-B2431E85742F}"/>
                  </c:ext>
                </c:extLst>
              </c15:ser>
            </c15:filteredLineSeries>
            <c15:filteredLineSeries>
              <c15:ser>
                <c:idx val="3"/>
                <c:order val="2"/>
                <c:tx>
                  <c:strRef>
                    <c:extLst xmlns:c15="http://schemas.microsoft.com/office/drawing/2012/chart">
                      <c:ext xmlns:c15="http://schemas.microsoft.com/office/drawing/2012/chart" uri="{02D57815-91ED-43cb-92C2-25804820EDAC}">
                        <c15:formulaRef>
                          <c15:sqref>Sheet1!$A$5</c15:sqref>
                        </c15:formulaRef>
                      </c:ext>
                    </c:extLst>
                    <c:strCache>
                      <c:ptCount val="1"/>
                      <c:pt idx="0">
                        <c:v>合計</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Sheet1!$B$1:$I$1</c15:sqref>
                        </c15:formulaRef>
                      </c:ext>
                    </c:extLst>
                    <c:strCache>
                      <c:ptCount val="4"/>
                      <c:pt idx="0">
                        <c:v>R1年度</c:v>
                      </c:pt>
                      <c:pt idx="1">
                        <c:v>R2年度</c:v>
                      </c:pt>
                      <c:pt idx="2">
                        <c:v>R3年度</c:v>
                      </c:pt>
                      <c:pt idx="3">
                        <c:v>R4年度</c:v>
                      </c:pt>
                    </c:strCache>
                  </c:strRef>
                </c:cat>
                <c:val>
                  <c:numRef>
                    <c:extLst xmlns:c15="http://schemas.microsoft.com/office/drawing/2012/chart">
                      <c:ext xmlns:c15="http://schemas.microsoft.com/office/drawing/2012/chart" uri="{02D57815-91ED-43cb-92C2-25804820EDAC}">
                        <c15:formulaRef>
                          <c15:sqref>Sheet1!$B$5:$I$5</c15:sqref>
                        </c15:formulaRef>
                      </c:ext>
                    </c:extLst>
                    <c:numCache>
                      <c:formatCode>#,##0_);[Red]\(#,##0\)</c:formatCode>
                      <c:ptCount val="4"/>
                      <c:pt idx="0">
                        <c:v>1000</c:v>
                      </c:pt>
                      <c:pt idx="1">
                        <c:v>886</c:v>
                      </c:pt>
                      <c:pt idx="2">
                        <c:v>951</c:v>
                      </c:pt>
                      <c:pt idx="3">
                        <c:v>909</c:v>
                      </c:pt>
                    </c:numCache>
                  </c:numRef>
                </c:val>
                <c:smooth val="0"/>
                <c:extLst xmlns:c15="http://schemas.microsoft.com/office/drawing/2012/chart">
                  <c:ext xmlns:c16="http://schemas.microsoft.com/office/drawing/2014/chart" uri="{C3380CC4-5D6E-409C-BE32-E72D297353CC}">
                    <c16:uniqueId val="{00000009-F666-4269-BB2C-B2431E85742F}"/>
                  </c:ext>
                </c:extLst>
              </c15:ser>
            </c15:filteredLineSeries>
          </c:ext>
        </c:extLst>
      </c:lineChart>
      <c:catAx>
        <c:axId val="619228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98429743"/>
        <c:crosses val="autoZero"/>
        <c:auto val="1"/>
        <c:lblAlgn val="ctr"/>
        <c:lblOffset val="100"/>
        <c:noMultiLvlLbl val="0"/>
      </c:catAx>
      <c:valAx>
        <c:axId val="498429743"/>
        <c:scaling>
          <c:orientation val="minMax"/>
          <c:max val="0.2"/>
          <c:min val="4.0000000000000008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19228479"/>
        <c:crosses val="autoZero"/>
        <c:crossBetween val="between"/>
        <c:majorUnit val="4.0000000000000008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4382733706289E-2"/>
          <c:y val="0.157768587494861"/>
          <c:w val="0.87251959386887357"/>
          <c:h val="0.70152544516099358"/>
        </c:manualLayout>
      </c:layout>
      <c:barChart>
        <c:barDir val="col"/>
        <c:grouping val="clustered"/>
        <c:varyColors val="0"/>
        <c:ser>
          <c:idx val="0"/>
          <c:order val="0"/>
          <c:tx>
            <c:strRef>
              <c:f>Sheet1!$A$2</c:f>
              <c:strCache>
                <c:ptCount val="1"/>
                <c:pt idx="0">
                  <c:v>対象者</c:v>
                </c:pt>
              </c:strCache>
            </c:strRef>
          </c:tx>
          <c:spPr>
            <a:solidFill>
              <a:srgbClr val="92D050"/>
            </a:solidFill>
            <a:ln>
              <a:solidFill>
                <a:srgbClr val="00B050"/>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6">
                        <a:lumMod val="50000"/>
                      </a:schemeClr>
                    </a:solidFill>
                    <a:latin typeface="Arial Black" panose="020B0A04020102020204" pitchFamily="34" charset="0"/>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R1年度</c:v>
                </c:pt>
                <c:pt idx="1">
                  <c:v>R2年度</c:v>
                </c:pt>
                <c:pt idx="2">
                  <c:v>R3年度</c:v>
                </c:pt>
                <c:pt idx="3">
                  <c:v>R4年度</c:v>
                </c:pt>
                <c:pt idx="4">
                  <c:v>R5年度</c:v>
                </c:pt>
              </c:strCache>
            </c:strRef>
          </c:cat>
          <c:val>
            <c:numRef>
              <c:f>Sheet1!$B$2:$F$2</c:f>
              <c:numCache>
                <c:formatCode>General</c:formatCode>
                <c:ptCount val="5"/>
                <c:pt idx="0">
                  <c:v>17</c:v>
                </c:pt>
                <c:pt idx="1">
                  <c:v>15</c:v>
                </c:pt>
                <c:pt idx="2">
                  <c:v>13</c:v>
                </c:pt>
                <c:pt idx="3">
                  <c:v>6</c:v>
                </c:pt>
                <c:pt idx="4" formatCode="#,##0_);[Red]\(#,##0\)">
                  <c:v>5</c:v>
                </c:pt>
              </c:numCache>
            </c:numRef>
          </c:val>
          <c:extLst xmlns:c15="http://schemas.microsoft.com/office/drawing/2012/chart">
            <c:ext xmlns:c16="http://schemas.microsoft.com/office/drawing/2014/chart" uri="{C3380CC4-5D6E-409C-BE32-E72D297353CC}">
              <c16:uniqueId val="{00000000-8476-40E4-95E5-3532F3995FBF}"/>
            </c:ext>
          </c:extLst>
        </c:ser>
        <c:ser>
          <c:idx val="1"/>
          <c:order val="1"/>
          <c:tx>
            <c:strRef>
              <c:f>Sheet1!$A$3</c:f>
              <c:strCache>
                <c:ptCount val="1"/>
                <c:pt idx="0">
                  <c:v>新規対象者数</c:v>
                </c:pt>
              </c:strCache>
            </c:strRef>
          </c:tx>
          <c:spPr>
            <a:solidFill>
              <a:schemeClr val="accent2"/>
            </a:solidFill>
            <a:ln>
              <a:solidFill>
                <a:srgbClr val="C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C00000"/>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R1年度</c:v>
                </c:pt>
                <c:pt idx="1">
                  <c:v>R2年度</c:v>
                </c:pt>
                <c:pt idx="2">
                  <c:v>R3年度</c:v>
                </c:pt>
                <c:pt idx="3">
                  <c:v>R4年度</c:v>
                </c:pt>
                <c:pt idx="4">
                  <c:v>R5年度</c:v>
                </c:pt>
              </c:strCache>
            </c:strRef>
          </c:cat>
          <c:val>
            <c:numRef>
              <c:f>Sheet1!$B$3:$F$3</c:f>
              <c:numCache>
                <c:formatCode>General</c:formatCode>
                <c:ptCount val="5"/>
                <c:pt idx="1">
                  <c:v>3</c:v>
                </c:pt>
                <c:pt idx="2">
                  <c:v>1</c:v>
                </c:pt>
                <c:pt idx="4" formatCode="#,##0_);[Red]\(#,##0\)">
                  <c:v>1</c:v>
                </c:pt>
              </c:numCache>
            </c:numRef>
          </c:val>
          <c:extLst>
            <c:ext xmlns:c16="http://schemas.microsoft.com/office/drawing/2014/chart" uri="{C3380CC4-5D6E-409C-BE32-E72D297353CC}">
              <c16:uniqueId val="{00000001-8476-40E4-95E5-3532F3995FBF}"/>
            </c:ext>
          </c:extLst>
        </c:ser>
        <c:dLbls>
          <c:showLegendKey val="0"/>
          <c:showVal val="0"/>
          <c:showCatName val="0"/>
          <c:showSerName val="0"/>
          <c:showPercent val="0"/>
          <c:showBubbleSize val="0"/>
        </c:dLbls>
        <c:gapWidth val="20"/>
        <c:overlap val="29"/>
        <c:axId val="619228479"/>
        <c:axId val="498429743"/>
        <c:extLst/>
      </c:barChart>
      <c:catAx>
        <c:axId val="619228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98429743"/>
        <c:crosses val="autoZero"/>
        <c:auto val="1"/>
        <c:lblAlgn val="ctr"/>
        <c:lblOffset val="100"/>
        <c:noMultiLvlLbl val="0"/>
      </c:catAx>
      <c:valAx>
        <c:axId val="49842974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619228479"/>
        <c:crosses val="autoZero"/>
        <c:crossBetween val="between"/>
        <c:majorUnit val="4"/>
      </c:valAx>
      <c:spPr>
        <a:noFill/>
        <a:ln>
          <a:noFill/>
        </a:ln>
        <a:effectLst/>
      </c:spPr>
    </c:plotArea>
    <c:legend>
      <c:legendPos val="r"/>
      <c:layout>
        <c:manualLayout>
          <c:xMode val="edge"/>
          <c:yMode val="edge"/>
          <c:x val="0.31650667176063463"/>
          <c:y val="4.0141349542603136E-2"/>
          <c:w val="0.48897631005497777"/>
          <c:h val="9.9821791202049856E-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86429811600966"/>
          <c:y val="4.2534216360889193E-2"/>
          <c:w val="0.49213853401217433"/>
          <c:h val="0.86632103429434826"/>
        </c:manualLayout>
      </c:layout>
      <c:pieChart>
        <c:varyColors val="1"/>
        <c:ser>
          <c:idx val="3"/>
          <c:order val="0"/>
          <c:tx>
            <c:strRef>
              <c:f>Sheet1!$B$1</c:f>
              <c:strCache>
                <c:ptCount val="1"/>
                <c:pt idx="0">
                  <c:v>費用割合</c:v>
                </c:pt>
              </c:strCache>
            </c:strRef>
          </c:tx>
          <c:spPr>
            <a:solidFill>
              <a:srgbClr val="FFFF00"/>
            </a:solidFill>
            <a:effectLst>
              <a:outerShdw blurRad="50800" dist="38100" dir="2700000" algn="tl" rotWithShape="0">
                <a:prstClr val="black">
                  <a:alpha val="40000"/>
                </a:prstClr>
              </a:outerShdw>
            </a:effectLst>
          </c:spPr>
          <c:explosion val="2"/>
          <c:dPt>
            <c:idx val="0"/>
            <c:bubble3D val="0"/>
            <c:spPr>
              <a:solidFill>
                <a:schemeClr val="accent5"/>
              </a:solidFill>
              <a:ln w="19050">
                <a:solidFill>
                  <a:schemeClr val="bg1">
                    <a:lumMod val="65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DA8E-4BD1-B518-413151123272}"/>
              </c:ext>
            </c:extLst>
          </c:dPt>
          <c:dPt>
            <c:idx val="1"/>
            <c:bubble3D val="0"/>
            <c:explosion val="0"/>
            <c:spPr>
              <a:solidFill>
                <a:schemeClr val="accent4">
                  <a:lumMod val="60000"/>
                  <a:lumOff val="4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DA8E-4BD1-B518-413151123272}"/>
              </c:ext>
            </c:extLst>
          </c:dPt>
          <c:dPt>
            <c:idx val="2"/>
            <c:bubble3D val="0"/>
            <c:spPr>
              <a:solidFill>
                <a:srgbClr val="FFFF0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DA8E-4BD1-B518-413151123272}"/>
              </c:ext>
            </c:extLst>
          </c:dPt>
          <c:cat>
            <c:strRef>
              <c:f>Sheet1!$A$2:$A$3</c:f>
              <c:strCache>
                <c:ptCount val="2"/>
                <c:pt idx="0">
                  <c:v>新規対象</c:v>
                </c:pt>
                <c:pt idx="1">
                  <c:v>2年以上</c:v>
                </c:pt>
              </c:strCache>
            </c:strRef>
          </c:cat>
          <c:val>
            <c:numRef>
              <c:f>Sheet1!$B$2:$B$3</c:f>
              <c:numCache>
                <c:formatCode>0_ </c:formatCode>
                <c:ptCount val="2"/>
                <c:pt idx="0">
                  <c:v>23</c:v>
                </c:pt>
                <c:pt idx="1">
                  <c:v>58</c:v>
                </c:pt>
              </c:numCache>
            </c:numRef>
          </c:val>
          <c:extLst>
            <c:ext xmlns:c16="http://schemas.microsoft.com/office/drawing/2014/chart" uri="{C3380CC4-5D6E-409C-BE32-E72D297353CC}">
              <c16:uniqueId val="{00000006-DA8E-4BD1-B518-41315112327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45244833271566E-2"/>
          <c:y val="0.13388096237014241"/>
          <c:w val="0.89189580460668383"/>
          <c:h val="0.56466697172696889"/>
        </c:manualLayout>
      </c:layout>
      <c:barChart>
        <c:barDir val="col"/>
        <c:grouping val="clustered"/>
        <c:varyColors val="0"/>
        <c:ser>
          <c:idx val="0"/>
          <c:order val="0"/>
          <c:tx>
            <c:strRef>
              <c:f>Sheet1!$A$2</c:f>
              <c:strCache>
                <c:ptCount val="1"/>
                <c:pt idx="0">
                  <c:v>受診者</c:v>
                </c:pt>
              </c:strCache>
            </c:strRef>
          </c:tx>
          <c:spPr>
            <a:solidFill>
              <a:schemeClr val="accent1">
                <a:lumMod val="50000"/>
              </a:schemeClr>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4"/>
                <c:pt idx="0">
                  <c:v>R1年度</c:v>
                </c:pt>
                <c:pt idx="1">
                  <c:v>R2年度</c:v>
                </c:pt>
                <c:pt idx="2">
                  <c:v>R3年度</c:v>
                </c:pt>
                <c:pt idx="3">
                  <c:v>R4年度</c:v>
                </c:pt>
              </c:strCache>
            </c:strRef>
          </c:cat>
          <c:val>
            <c:numRef>
              <c:f>Sheet1!$B$2:$F$2</c:f>
              <c:numCache>
                <c:formatCode>General</c:formatCode>
                <c:ptCount val="4"/>
                <c:pt idx="0">
                  <c:v>41</c:v>
                </c:pt>
                <c:pt idx="1">
                  <c:v>24</c:v>
                </c:pt>
                <c:pt idx="2">
                  <c:v>19</c:v>
                </c:pt>
                <c:pt idx="3">
                  <c:v>35</c:v>
                </c:pt>
              </c:numCache>
            </c:numRef>
          </c:val>
          <c:extLst xmlns:c15="http://schemas.microsoft.com/office/drawing/2012/chart">
            <c:ext xmlns:c16="http://schemas.microsoft.com/office/drawing/2014/chart" uri="{C3380CC4-5D6E-409C-BE32-E72D297353CC}">
              <c16:uniqueId val="{00000000-FD29-4F24-B42F-49E7F85714E7}"/>
            </c:ext>
          </c:extLst>
        </c:ser>
        <c:ser>
          <c:idx val="1"/>
          <c:order val="1"/>
          <c:tx>
            <c:strRef>
              <c:f>Sheet1!$A$3</c:f>
              <c:strCache>
                <c:ptCount val="1"/>
                <c:pt idx="0">
                  <c:v>異常Lv1</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Black" panose="020B0A04020102020204" pitchFamily="34" charset="0"/>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4"/>
                <c:pt idx="0">
                  <c:v>R1年度</c:v>
                </c:pt>
                <c:pt idx="1">
                  <c:v>R2年度</c:v>
                </c:pt>
                <c:pt idx="2">
                  <c:v>R3年度</c:v>
                </c:pt>
                <c:pt idx="3">
                  <c:v>R4年度</c:v>
                </c:pt>
              </c:strCache>
            </c:strRef>
          </c:cat>
          <c:val>
            <c:numRef>
              <c:f>Sheet1!$B$3:$F$3</c:f>
              <c:numCache>
                <c:formatCode>General</c:formatCode>
                <c:ptCount val="4"/>
                <c:pt idx="0">
                  <c:v>1</c:v>
                </c:pt>
                <c:pt idx="1">
                  <c:v>0</c:v>
                </c:pt>
                <c:pt idx="2">
                  <c:v>1</c:v>
                </c:pt>
                <c:pt idx="3" formatCode="#,##0_);[Red]\(#,##0\)">
                  <c:v>3</c:v>
                </c:pt>
              </c:numCache>
            </c:numRef>
          </c:val>
          <c:extLst>
            <c:ext xmlns:c16="http://schemas.microsoft.com/office/drawing/2014/chart" uri="{C3380CC4-5D6E-409C-BE32-E72D297353CC}">
              <c16:uniqueId val="{00000001-FD29-4F24-B42F-49E7F85714E7}"/>
            </c:ext>
          </c:extLst>
        </c:ser>
        <c:ser>
          <c:idx val="2"/>
          <c:order val="2"/>
          <c:tx>
            <c:strRef>
              <c:f>Sheet1!$A$4</c:f>
              <c:strCache>
                <c:ptCount val="1"/>
                <c:pt idx="0">
                  <c:v>異常Lv2</c:v>
                </c:pt>
              </c:strCache>
            </c:strRef>
          </c:tx>
          <c:spPr>
            <a:solidFill>
              <a:schemeClr val="accent6">
                <a:lumMod val="40000"/>
                <a:lumOff val="60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4"/>
                <c:pt idx="0">
                  <c:v>R1年度</c:v>
                </c:pt>
                <c:pt idx="1">
                  <c:v>R2年度</c:v>
                </c:pt>
                <c:pt idx="2">
                  <c:v>R3年度</c:v>
                </c:pt>
                <c:pt idx="3">
                  <c:v>R4年度</c:v>
                </c:pt>
              </c:strCache>
            </c:strRef>
          </c:cat>
          <c:val>
            <c:numRef>
              <c:f>Sheet1!$B$4:$F$4</c:f>
              <c:numCache>
                <c:formatCode>0_);[Red]\(0\)</c:formatCode>
                <c:ptCount val="4"/>
                <c:pt idx="0">
                  <c:v>20</c:v>
                </c:pt>
                <c:pt idx="1">
                  <c:v>16</c:v>
                </c:pt>
                <c:pt idx="2">
                  <c:v>13</c:v>
                </c:pt>
                <c:pt idx="3">
                  <c:v>16</c:v>
                </c:pt>
              </c:numCache>
            </c:numRef>
          </c:val>
          <c:extLst>
            <c:ext xmlns:c16="http://schemas.microsoft.com/office/drawing/2014/chart" uri="{C3380CC4-5D6E-409C-BE32-E72D297353CC}">
              <c16:uniqueId val="{00000002-FD29-4F24-B42F-49E7F85714E7}"/>
            </c:ext>
          </c:extLst>
        </c:ser>
        <c:ser>
          <c:idx val="3"/>
          <c:order val="3"/>
          <c:tx>
            <c:strRef>
              <c:f>Sheet1!$A$5</c:f>
              <c:strCache>
                <c:ptCount val="1"/>
                <c:pt idx="0">
                  <c:v>異常Lv3</c:v>
                </c:pt>
              </c:strCache>
            </c:strRef>
          </c:tx>
          <c:spPr>
            <a:solidFill>
              <a:schemeClr val="accent4">
                <a:lumMod val="40000"/>
                <a:lumOff val="60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4"/>
                <c:pt idx="0">
                  <c:v>R1年度</c:v>
                </c:pt>
                <c:pt idx="1">
                  <c:v>R2年度</c:v>
                </c:pt>
                <c:pt idx="2">
                  <c:v>R3年度</c:v>
                </c:pt>
                <c:pt idx="3">
                  <c:v>R4年度</c:v>
                </c:pt>
              </c:strCache>
            </c:strRef>
          </c:cat>
          <c:val>
            <c:numRef>
              <c:f>Sheet1!$B$5:$F$5</c:f>
              <c:numCache>
                <c:formatCode>0_);[Red]\(0\)</c:formatCode>
                <c:ptCount val="4"/>
                <c:pt idx="0">
                  <c:v>16</c:v>
                </c:pt>
                <c:pt idx="1">
                  <c:v>6</c:v>
                </c:pt>
                <c:pt idx="2">
                  <c:v>4</c:v>
                </c:pt>
                <c:pt idx="3">
                  <c:v>14</c:v>
                </c:pt>
              </c:numCache>
            </c:numRef>
          </c:val>
          <c:extLst>
            <c:ext xmlns:c16="http://schemas.microsoft.com/office/drawing/2014/chart" uri="{C3380CC4-5D6E-409C-BE32-E72D297353CC}">
              <c16:uniqueId val="{00000003-FD29-4F24-B42F-49E7F85714E7}"/>
            </c:ext>
          </c:extLst>
        </c:ser>
        <c:ser>
          <c:idx val="4"/>
          <c:order val="4"/>
          <c:tx>
            <c:strRef>
              <c:f>Sheet1!$A$6</c:f>
              <c:strCache>
                <c:ptCount val="1"/>
                <c:pt idx="0">
                  <c:v>異常Lv4</c:v>
                </c:pt>
              </c:strCache>
            </c:strRef>
          </c:tx>
          <c:spPr>
            <a:solidFill>
              <a:srgbClr val="FF99FF"/>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4"/>
                <c:pt idx="0">
                  <c:v>R1年度</c:v>
                </c:pt>
                <c:pt idx="1">
                  <c:v>R2年度</c:v>
                </c:pt>
                <c:pt idx="2">
                  <c:v>R3年度</c:v>
                </c:pt>
                <c:pt idx="3">
                  <c:v>R4年度</c:v>
                </c:pt>
              </c:strCache>
            </c:strRef>
          </c:cat>
          <c:val>
            <c:numRef>
              <c:f>Sheet1!$B$6:$F$6</c:f>
              <c:numCache>
                <c:formatCode>0_);[Red]\(0\)</c:formatCode>
                <c:ptCount val="4"/>
                <c:pt idx="0">
                  <c:v>1</c:v>
                </c:pt>
                <c:pt idx="1">
                  <c:v>2</c:v>
                </c:pt>
                <c:pt idx="2">
                  <c:v>0</c:v>
                </c:pt>
                <c:pt idx="3">
                  <c:v>1</c:v>
                </c:pt>
              </c:numCache>
            </c:numRef>
          </c:val>
          <c:extLst>
            <c:ext xmlns:c16="http://schemas.microsoft.com/office/drawing/2014/chart" uri="{C3380CC4-5D6E-409C-BE32-E72D297353CC}">
              <c16:uniqueId val="{00000004-FD29-4F24-B42F-49E7F85714E7}"/>
            </c:ext>
          </c:extLst>
        </c:ser>
        <c:ser>
          <c:idx val="5"/>
          <c:order val="5"/>
          <c:tx>
            <c:strRef>
              <c:f>Sheet1!$A$7</c:f>
              <c:strCache>
                <c:ptCount val="1"/>
                <c:pt idx="0">
                  <c:v>異常Lv5</c:v>
                </c:pt>
              </c:strCache>
            </c:strRef>
          </c:tx>
          <c:spPr>
            <a:solidFill>
              <a:srgbClr val="FF0000"/>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4"/>
                <c:pt idx="0">
                  <c:v>R1年度</c:v>
                </c:pt>
                <c:pt idx="1">
                  <c:v>R2年度</c:v>
                </c:pt>
                <c:pt idx="2">
                  <c:v>R3年度</c:v>
                </c:pt>
                <c:pt idx="3">
                  <c:v>R4年度</c:v>
                </c:pt>
              </c:strCache>
            </c:strRef>
          </c:cat>
          <c:val>
            <c:numRef>
              <c:f>Sheet1!$B$7:$F$7</c:f>
              <c:numCache>
                <c:formatCode>0_);[Red]\(0\)</c:formatCode>
                <c:ptCount val="4"/>
                <c:pt idx="0">
                  <c:v>3</c:v>
                </c:pt>
                <c:pt idx="1">
                  <c:v>0</c:v>
                </c:pt>
                <c:pt idx="2">
                  <c:v>1</c:v>
                </c:pt>
                <c:pt idx="3">
                  <c:v>1</c:v>
                </c:pt>
              </c:numCache>
            </c:numRef>
          </c:val>
          <c:extLst>
            <c:ext xmlns:c16="http://schemas.microsoft.com/office/drawing/2014/chart" uri="{C3380CC4-5D6E-409C-BE32-E72D297353CC}">
              <c16:uniqueId val="{00000005-FD29-4F24-B42F-49E7F85714E7}"/>
            </c:ext>
          </c:extLst>
        </c:ser>
        <c:dLbls>
          <c:showLegendKey val="0"/>
          <c:showVal val="0"/>
          <c:showCatName val="0"/>
          <c:showSerName val="0"/>
          <c:showPercent val="0"/>
          <c:showBubbleSize val="0"/>
        </c:dLbls>
        <c:gapWidth val="273"/>
        <c:axId val="619228479"/>
        <c:axId val="498429743"/>
        <c:extLst/>
      </c:barChart>
      <c:catAx>
        <c:axId val="619228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98429743"/>
        <c:crosses val="autoZero"/>
        <c:auto val="1"/>
        <c:lblAlgn val="ctr"/>
        <c:lblOffset val="100"/>
        <c:noMultiLvlLbl val="0"/>
      </c:catAx>
      <c:valAx>
        <c:axId val="49842974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19228479"/>
        <c:crosses val="autoZero"/>
        <c:crossBetween val="between"/>
        <c:majorUnit val="10"/>
      </c:valAx>
      <c:spPr>
        <a:noFill/>
        <a:ln>
          <a:noFill/>
        </a:ln>
        <a:effectLst/>
      </c:spPr>
    </c:plotArea>
    <c:legend>
      <c:legendPos val="r"/>
      <c:layout>
        <c:manualLayout>
          <c:xMode val="edge"/>
          <c:yMode val="edge"/>
          <c:x val="0.20000240719010734"/>
          <c:y val="2.4029663415625641E-2"/>
          <c:w val="0.66221138722975481"/>
          <c:h val="0.1466656662379618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86605309312065"/>
          <c:y val="6.7383879865557425E-2"/>
          <c:w val="0.85677262571137813"/>
          <c:h val="0.49643651628510815"/>
        </c:manualLayout>
      </c:layout>
      <c:barChart>
        <c:barDir val="col"/>
        <c:grouping val="clustered"/>
        <c:varyColors val="0"/>
        <c:ser>
          <c:idx val="0"/>
          <c:order val="0"/>
          <c:tx>
            <c:strRef>
              <c:f>Sheet1!$A$2</c:f>
              <c:strCache>
                <c:ptCount val="1"/>
                <c:pt idx="0">
                  <c:v>医療費(百万円)</c:v>
                </c:pt>
              </c:strCache>
            </c:strRef>
          </c:tx>
          <c:spPr>
            <a:solidFill>
              <a:srgbClr val="92D050"/>
            </a:solidFill>
            <a:ln>
              <a:solidFill>
                <a:srgbClr val="00B050"/>
              </a:solidFill>
            </a:ln>
            <a:effectLst>
              <a:outerShdw blurRad="50800" dist="38100" dir="2700000" algn="tl" rotWithShape="0">
                <a:prstClr val="black">
                  <a:alpha val="40000"/>
                </a:prstClr>
              </a:outerShdw>
            </a:effectLst>
          </c:spPr>
          <c:invertIfNegative val="0"/>
          <c:dPt>
            <c:idx val="6"/>
            <c:invertIfNegative val="0"/>
            <c:bubble3D val="0"/>
            <c:extLst>
              <c:ext xmlns:c16="http://schemas.microsoft.com/office/drawing/2014/chart" uri="{C3380CC4-5D6E-409C-BE32-E72D297353CC}">
                <c16:uniqueId val="{00000000-56CB-4B30-A3EC-B065FCBBD51A}"/>
              </c:ext>
            </c:extLst>
          </c:dPt>
          <c:dLbls>
            <c:dLbl>
              <c:idx val="0"/>
              <c:layout>
                <c:manualLayout>
                  <c:x val="-1.9263842132358675E-3"/>
                  <c:y val="1.10952399673258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CB-4B30-A3EC-B065FCBBD51A}"/>
                </c:ext>
              </c:extLst>
            </c:dLbl>
            <c:dLbl>
              <c:idx val="1"/>
              <c:layout>
                <c:manualLayout>
                  <c:x val="0"/>
                  <c:y val="1.10952399673258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CB-4B30-A3EC-B065FCBBD51A}"/>
                </c:ext>
              </c:extLst>
            </c:dLbl>
            <c:dLbl>
              <c:idx val="2"/>
              <c:layout>
                <c:manualLayout>
                  <c:x val="0"/>
                  <c:y val="1.10952399673258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CB-4B30-A3EC-B065FCBBD51A}"/>
                </c:ext>
              </c:extLst>
            </c:dLbl>
            <c:dLbl>
              <c:idx val="3"/>
              <c:layout>
                <c:manualLayout>
                  <c:x val="0"/>
                  <c:y val="-2.85306170588382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CB-4B30-A3EC-B065FCBBD51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lumMod val="50000"/>
                      </a:schemeClr>
                    </a:solidFill>
                    <a:latin typeface="Arial Black" panose="020B0A04020102020204" pitchFamily="34" charset="0"/>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R1年度</c:v>
                </c:pt>
                <c:pt idx="1">
                  <c:v>R2年度</c:v>
                </c:pt>
                <c:pt idx="2">
                  <c:v>R3年度</c:v>
                </c:pt>
                <c:pt idx="3">
                  <c:v>R4年度</c:v>
                </c:pt>
              </c:strCache>
            </c:strRef>
          </c:cat>
          <c:val>
            <c:numRef>
              <c:f>Sheet1!$B$2:$E$2</c:f>
              <c:numCache>
                <c:formatCode>#,##0.0_);[Red]\(#,##0.0\)</c:formatCode>
                <c:ptCount val="4"/>
                <c:pt idx="0">
                  <c:v>1365.4</c:v>
                </c:pt>
                <c:pt idx="1">
                  <c:v>1385.9</c:v>
                </c:pt>
                <c:pt idx="2">
                  <c:v>1270.7</c:v>
                </c:pt>
                <c:pt idx="3">
                  <c:v>1309.8</c:v>
                </c:pt>
              </c:numCache>
            </c:numRef>
          </c:val>
          <c:extLst>
            <c:ext xmlns:c16="http://schemas.microsoft.com/office/drawing/2014/chart" uri="{C3380CC4-5D6E-409C-BE32-E72D297353CC}">
              <c16:uniqueId val="{00000005-56CB-4B30-A3EC-B065FCBBD51A}"/>
            </c:ext>
          </c:extLst>
        </c:ser>
        <c:dLbls>
          <c:showLegendKey val="0"/>
          <c:showVal val="0"/>
          <c:showCatName val="0"/>
          <c:showSerName val="0"/>
          <c:showPercent val="0"/>
          <c:showBubbleSize val="0"/>
        </c:dLbls>
        <c:gapWidth val="71"/>
        <c:overlap val="-27"/>
        <c:axId val="1686074576"/>
        <c:axId val="1578370144"/>
      </c:barChart>
      <c:lineChart>
        <c:grouping val="standard"/>
        <c:varyColors val="0"/>
        <c:ser>
          <c:idx val="1"/>
          <c:order val="1"/>
          <c:tx>
            <c:strRef>
              <c:f>Sheet1!$A$3</c:f>
              <c:strCache>
                <c:ptCount val="1"/>
                <c:pt idx="0">
                  <c:v>被保険者一人当たりの医療費</c:v>
                </c:pt>
              </c:strCache>
            </c:strRef>
          </c:tx>
          <c:spPr>
            <a:ln w="28575" cap="rnd">
              <a:solidFill>
                <a:srgbClr val="0070C0"/>
              </a:solidFill>
              <a:round/>
            </a:ln>
            <a:effectLst>
              <a:outerShdw blurRad="50800" dist="38100" dir="2700000" algn="tl" rotWithShape="0">
                <a:prstClr val="black">
                  <a:alpha val="40000"/>
                </a:prstClr>
              </a:outerShdw>
            </a:effectLst>
          </c:spPr>
          <c:marker>
            <c:symbol val="circle"/>
            <c:size val="7"/>
            <c:spPr>
              <a:solidFill>
                <a:srgbClr val="0070C0"/>
              </a:solidFill>
              <a:ln w="9525">
                <a:noFill/>
              </a:ln>
              <a:effectLst>
                <a:outerShdw blurRad="50800" dist="38100" dir="2700000" algn="tl" rotWithShape="0">
                  <a:prstClr val="black">
                    <a:alpha val="40000"/>
                  </a:prstClr>
                </a:outerShdw>
              </a:effectLst>
            </c:spPr>
          </c:marker>
          <c:dLbls>
            <c:spPr>
              <a:noFill/>
              <a:ln>
                <a:noFill/>
              </a:ln>
              <a:effectLst/>
            </c:spPr>
            <c:txPr>
              <a:bodyPr rot="0" spcFirstLastPara="1" vertOverflow="ellipsis" vert="horz" wrap="square" anchor="ctr" anchorCtr="1"/>
              <a:lstStyle/>
              <a:p>
                <a:pPr>
                  <a:defRPr sz="1050" b="0" i="0" u="none" strike="noStrike" kern="1200" baseline="0">
                    <a:solidFill>
                      <a:srgbClr val="0070C0"/>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R1年度</c:v>
                </c:pt>
                <c:pt idx="1">
                  <c:v>R2年度</c:v>
                </c:pt>
                <c:pt idx="2">
                  <c:v>R3年度</c:v>
                </c:pt>
                <c:pt idx="3">
                  <c:v>R4年度</c:v>
                </c:pt>
              </c:strCache>
            </c:strRef>
          </c:cat>
          <c:val>
            <c:numRef>
              <c:f>Sheet1!$B$3:$E$3</c:f>
              <c:numCache>
                <c:formatCode>#,##0_);[Red]\(#,##0\)</c:formatCode>
                <c:ptCount val="4"/>
                <c:pt idx="0">
                  <c:v>464259</c:v>
                </c:pt>
                <c:pt idx="1">
                  <c:v>487657</c:v>
                </c:pt>
                <c:pt idx="2">
                  <c:v>467393</c:v>
                </c:pt>
                <c:pt idx="3">
                  <c:v>499365</c:v>
                </c:pt>
              </c:numCache>
            </c:numRef>
          </c:val>
          <c:smooth val="0"/>
          <c:extLst>
            <c:ext xmlns:c16="http://schemas.microsoft.com/office/drawing/2014/chart" uri="{C3380CC4-5D6E-409C-BE32-E72D297353CC}">
              <c16:uniqueId val="{00000006-56CB-4B30-A3EC-B065FCBBD51A}"/>
            </c:ext>
          </c:extLst>
        </c:ser>
        <c:dLbls>
          <c:showLegendKey val="0"/>
          <c:showVal val="0"/>
          <c:showCatName val="0"/>
          <c:showSerName val="0"/>
          <c:showPercent val="0"/>
          <c:showBubbleSize val="0"/>
        </c:dLbls>
        <c:marker val="1"/>
        <c:smooth val="0"/>
        <c:axId val="522028319"/>
        <c:axId val="424707711"/>
      </c:lineChart>
      <c:catAx>
        <c:axId val="168607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578370144"/>
        <c:crosses val="autoZero"/>
        <c:auto val="1"/>
        <c:lblAlgn val="ctr"/>
        <c:lblOffset val="100"/>
        <c:noMultiLvlLbl val="0"/>
      </c:catAx>
      <c:valAx>
        <c:axId val="1578370144"/>
        <c:scaling>
          <c:orientation val="minMax"/>
          <c:max val="1900"/>
          <c:min val="1000"/>
        </c:scaling>
        <c:delete val="0"/>
        <c:axPos val="l"/>
        <c:majorGridlines>
          <c:spPr>
            <a:ln w="9525" cap="flat" cmpd="sng" algn="ctr">
              <a:solidFill>
                <a:schemeClr val="bg1">
                  <a:lumMod val="7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686074576"/>
        <c:crosses val="autoZero"/>
        <c:crossBetween val="between"/>
        <c:majorUnit val="200"/>
      </c:valAx>
      <c:valAx>
        <c:axId val="424707711"/>
        <c:scaling>
          <c:orientation val="minMax"/>
          <c:min val="300000"/>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22028319"/>
        <c:crosses val="max"/>
        <c:crossBetween val="between"/>
      </c:valAx>
      <c:catAx>
        <c:axId val="522028319"/>
        <c:scaling>
          <c:orientation val="minMax"/>
        </c:scaling>
        <c:delete val="1"/>
        <c:axPos val="b"/>
        <c:numFmt formatCode="General" sourceLinked="1"/>
        <c:majorTickMark val="out"/>
        <c:minorTickMark val="none"/>
        <c:tickLblPos val="nextTo"/>
        <c:crossAx val="424707711"/>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sz="800"/>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722097017348648E-2"/>
          <c:y val="0.16590841204418927"/>
          <c:w val="0.85677262571137813"/>
          <c:h val="0.56957786594365023"/>
        </c:manualLayout>
      </c:layout>
      <c:barChart>
        <c:barDir val="col"/>
        <c:grouping val="clustered"/>
        <c:varyColors val="0"/>
        <c:ser>
          <c:idx val="0"/>
          <c:order val="0"/>
          <c:tx>
            <c:strRef>
              <c:f>Sheet1!$B$1</c:f>
              <c:strCache>
                <c:ptCount val="1"/>
                <c:pt idx="0">
                  <c:v>男</c:v>
                </c:pt>
              </c:strCache>
            </c:strRef>
          </c:tx>
          <c:spPr>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c:spPr>
          <c:invertIfNegative val="0"/>
          <c:dPt>
            <c:idx val="0"/>
            <c:invertIfNegative val="0"/>
            <c:bubble3D val="0"/>
            <c:spPr>
              <a:solidFill>
                <a:srgbClr val="0070C0"/>
              </a:solidFill>
              <a:ln>
                <a:solidFill>
                  <a:srgbClr val="3333FF"/>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83C9-4CE6-8A80-836F88029B2C}"/>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70C0"/>
                      </a:solidFill>
                      <a:latin typeface="Arial Black" panose="020B0A04020102020204" pitchFamily="34" charset="0"/>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C9-4CE6-8A80-836F88029B2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川棚町</c:v>
                </c:pt>
                <c:pt idx="1">
                  <c:v>長崎市</c:v>
                </c:pt>
                <c:pt idx="2">
                  <c:v>諫早市</c:v>
                </c:pt>
                <c:pt idx="3">
                  <c:v>波佐見町</c:v>
                </c:pt>
                <c:pt idx="4">
                  <c:v>松浦市</c:v>
                </c:pt>
                <c:pt idx="5">
                  <c:v>西海市</c:v>
                </c:pt>
                <c:pt idx="6">
                  <c:v>新上五島町</c:v>
                </c:pt>
                <c:pt idx="7">
                  <c:v>時津町</c:v>
                </c:pt>
                <c:pt idx="8">
                  <c:v>東彼杵町</c:v>
                </c:pt>
                <c:pt idx="9">
                  <c:v>大村市</c:v>
                </c:pt>
                <c:pt idx="10">
                  <c:v>対馬市</c:v>
                </c:pt>
                <c:pt idx="11">
                  <c:v>五島市</c:v>
                </c:pt>
                <c:pt idx="12">
                  <c:v>雲仙市</c:v>
                </c:pt>
                <c:pt idx="13">
                  <c:v>島原市</c:v>
                </c:pt>
                <c:pt idx="14">
                  <c:v>平戸市</c:v>
                </c:pt>
                <c:pt idx="15">
                  <c:v>南島原市</c:v>
                </c:pt>
                <c:pt idx="16">
                  <c:v>佐世保市</c:v>
                </c:pt>
                <c:pt idx="17">
                  <c:v>壱岐市</c:v>
                </c:pt>
              </c:strCache>
            </c:strRef>
          </c:cat>
          <c:val>
            <c:numRef>
              <c:f>Sheet1!$B$2:$B$19</c:f>
              <c:numCache>
                <c:formatCode>#,##0_ </c:formatCode>
                <c:ptCount val="18"/>
                <c:pt idx="0">
                  <c:v>499365</c:v>
                </c:pt>
                <c:pt idx="1">
                  <c:v>483543</c:v>
                </c:pt>
                <c:pt idx="2">
                  <c:v>459966</c:v>
                </c:pt>
                <c:pt idx="3">
                  <c:v>458499</c:v>
                </c:pt>
                <c:pt idx="4">
                  <c:v>450805</c:v>
                </c:pt>
                <c:pt idx="5">
                  <c:v>433313</c:v>
                </c:pt>
                <c:pt idx="6">
                  <c:v>432039</c:v>
                </c:pt>
                <c:pt idx="7">
                  <c:v>428494</c:v>
                </c:pt>
                <c:pt idx="8">
                  <c:v>426763</c:v>
                </c:pt>
                <c:pt idx="9">
                  <c:v>425753</c:v>
                </c:pt>
                <c:pt idx="10">
                  <c:v>417314</c:v>
                </c:pt>
                <c:pt idx="11">
                  <c:v>413873</c:v>
                </c:pt>
                <c:pt idx="12">
                  <c:v>409125</c:v>
                </c:pt>
                <c:pt idx="13">
                  <c:v>409112</c:v>
                </c:pt>
                <c:pt idx="14">
                  <c:v>408535</c:v>
                </c:pt>
                <c:pt idx="15">
                  <c:v>406968</c:v>
                </c:pt>
                <c:pt idx="16">
                  <c:v>399096</c:v>
                </c:pt>
                <c:pt idx="17">
                  <c:v>397560</c:v>
                </c:pt>
              </c:numCache>
            </c:numRef>
          </c:val>
          <c:extLst>
            <c:ext xmlns:c16="http://schemas.microsoft.com/office/drawing/2014/chart" uri="{C3380CC4-5D6E-409C-BE32-E72D297353CC}">
              <c16:uniqueId val="{00000002-83C9-4CE6-8A80-836F88029B2C}"/>
            </c:ext>
          </c:extLst>
        </c:ser>
        <c:dLbls>
          <c:showLegendKey val="0"/>
          <c:showVal val="0"/>
          <c:showCatName val="0"/>
          <c:showSerName val="0"/>
          <c:showPercent val="0"/>
          <c:showBubbleSize val="0"/>
        </c:dLbls>
        <c:gapWidth val="71"/>
        <c:overlap val="-27"/>
        <c:axId val="1686074576"/>
        <c:axId val="1578370144"/>
      </c:barChart>
      <c:lineChart>
        <c:grouping val="standard"/>
        <c:varyColors val="0"/>
        <c:ser>
          <c:idx val="1"/>
          <c:order val="1"/>
          <c:tx>
            <c:strRef>
              <c:f>Sheet1!$C$1</c:f>
              <c:strCache>
                <c:ptCount val="1"/>
                <c:pt idx="0">
                  <c:v>県平均</c:v>
                </c:pt>
              </c:strCache>
            </c:strRef>
          </c:tx>
          <c:spPr>
            <a:ln w="28575" cap="rnd">
              <a:solidFill>
                <a:schemeClr val="accent2"/>
              </a:solidFill>
              <a:round/>
            </a:ln>
            <a:effectLst/>
          </c:spPr>
          <c:marker>
            <c:symbol val="none"/>
          </c:marker>
          <c:cat>
            <c:strRef>
              <c:f>Sheet1!$A$2:$A$19</c:f>
              <c:strCache>
                <c:ptCount val="18"/>
                <c:pt idx="0">
                  <c:v>川棚町</c:v>
                </c:pt>
                <c:pt idx="1">
                  <c:v>長崎市</c:v>
                </c:pt>
                <c:pt idx="2">
                  <c:v>諫早市</c:v>
                </c:pt>
                <c:pt idx="3">
                  <c:v>波佐見町</c:v>
                </c:pt>
                <c:pt idx="4">
                  <c:v>松浦市</c:v>
                </c:pt>
                <c:pt idx="5">
                  <c:v>西海市</c:v>
                </c:pt>
                <c:pt idx="6">
                  <c:v>新上五島町</c:v>
                </c:pt>
                <c:pt idx="7">
                  <c:v>時津町</c:v>
                </c:pt>
                <c:pt idx="8">
                  <c:v>東彼杵町</c:v>
                </c:pt>
                <c:pt idx="9">
                  <c:v>大村市</c:v>
                </c:pt>
                <c:pt idx="10">
                  <c:v>対馬市</c:v>
                </c:pt>
                <c:pt idx="11">
                  <c:v>五島市</c:v>
                </c:pt>
                <c:pt idx="12">
                  <c:v>雲仙市</c:v>
                </c:pt>
                <c:pt idx="13">
                  <c:v>島原市</c:v>
                </c:pt>
                <c:pt idx="14">
                  <c:v>平戸市</c:v>
                </c:pt>
                <c:pt idx="15">
                  <c:v>南島原市</c:v>
                </c:pt>
                <c:pt idx="16">
                  <c:v>佐世保市</c:v>
                </c:pt>
                <c:pt idx="17">
                  <c:v>壱岐市</c:v>
                </c:pt>
              </c:strCache>
            </c:strRef>
          </c:cat>
          <c:val>
            <c:numRef>
              <c:f>Sheet1!$C$2:$C$19</c:f>
              <c:numCache>
                <c:formatCode>#,##0_ </c:formatCode>
                <c:ptCount val="18"/>
                <c:pt idx="0">
                  <c:v>423497</c:v>
                </c:pt>
                <c:pt idx="1">
                  <c:v>423497</c:v>
                </c:pt>
                <c:pt idx="2">
                  <c:v>423497</c:v>
                </c:pt>
                <c:pt idx="3">
                  <c:v>423497</c:v>
                </c:pt>
                <c:pt idx="4">
                  <c:v>423497</c:v>
                </c:pt>
                <c:pt idx="5">
                  <c:v>423497</c:v>
                </c:pt>
                <c:pt idx="6">
                  <c:v>423497</c:v>
                </c:pt>
                <c:pt idx="7">
                  <c:v>423497</c:v>
                </c:pt>
                <c:pt idx="8">
                  <c:v>423497</c:v>
                </c:pt>
                <c:pt idx="9">
                  <c:v>423497</c:v>
                </c:pt>
                <c:pt idx="10">
                  <c:v>423497</c:v>
                </c:pt>
                <c:pt idx="11">
                  <c:v>423497</c:v>
                </c:pt>
                <c:pt idx="12">
                  <c:v>423497</c:v>
                </c:pt>
                <c:pt idx="13">
                  <c:v>423497</c:v>
                </c:pt>
                <c:pt idx="14">
                  <c:v>423497</c:v>
                </c:pt>
                <c:pt idx="15">
                  <c:v>423497</c:v>
                </c:pt>
                <c:pt idx="16">
                  <c:v>423497</c:v>
                </c:pt>
                <c:pt idx="17">
                  <c:v>423497</c:v>
                </c:pt>
              </c:numCache>
            </c:numRef>
          </c:val>
          <c:smooth val="0"/>
          <c:extLst>
            <c:ext xmlns:c16="http://schemas.microsoft.com/office/drawing/2014/chart" uri="{C3380CC4-5D6E-409C-BE32-E72D297353CC}">
              <c16:uniqueId val="{00000003-83C9-4CE6-8A80-836F88029B2C}"/>
            </c:ext>
          </c:extLst>
        </c:ser>
        <c:dLbls>
          <c:showLegendKey val="0"/>
          <c:showVal val="0"/>
          <c:showCatName val="0"/>
          <c:showSerName val="0"/>
          <c:showPercent val="0"/>
          <c:showBubbleSize val="0"/>
        </c:dLbls>
        <c:marker val="1"/>
        <c:smooth val="0"/>
        <c:axId val="1686074576"/>
        <c:axId val="1578370144"/>
      </c:lineChart>
      <c:catAx>
        <c:axId val="168607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1578370144"/>
        <c:crosses val="autoZero"/>
        <c:auto val="1"/>
        <c:lblAlgn val="ctr"/>
        <c:lblOffset val="100"/>
        <c:noMultiLvlLbl val="0"/>
      </c:catAx>
      <c:valAx>
        <c:axId val="1578370144"/>
        <c:scaling>
          <c:orientation val="minMax"/>
          <c:max val="600000"/>
        </c:scaling>
        <c:delete val="0"/>
        <c:axPos val="l"/>
        <c:majorGridlines>
          <c:spPr>
            <a:ln w="9525" cap="flat" cmpd="sng" algn="ctr">
              <a:solidFill>
                <a:schemeClr val="bg1">
                  <a:lumMod val="7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686074576"/>
        <c:crosses val="autoZero"/>
        <c:crossBetween val="between"/>
        <c:majorUnit val="20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58767044216858E-2"/>
          <c:y val="9.0198651364963328E-2"/>
          <c:w val="0.90295923288627977"/>
          <c:h val="0.84809821792986972"/>
        </c:manualLayout>
      </c:layout>
      <c:barChart>
        <c:barDir val="col"/>
        <c:grouping val="stacked"/>
        <c:varyColors val="0"/>
        <c:ser>
          <c:idx val="0"/>
          <c:order val="0"/>
          <c:tx>
            <c:strRef>
              <c:f>Sheet1!$A$2</c:f>
              <c:strCache>
                <c:ptCount val="1"/>
                <c:pt idx="0">
                  <c:v>0～14歳</c:v>
                </c:pt>
              </c:strCache>
            </c:strRef>
          </c:tx>
          <c:spPr>
            <a:solidFill>
              <a:schemeClr val="accent5">
                <a:lumMod val="40000"/>
                <a:lumOff val="60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6"/>
                <c:pt idx="0">
                  <c:v>2020年国勢調査</c:v>
                </c:pt>
                <c:pt idx="1">
                  <c:v>2025年将来推計</c:v>
                </c:pt>
                <c:pt idx="2">
                  <c:v>2030年将来推計</c:v>
                </c:pt>
                <c:pt idx="3">
                  <c:v>2035年将来推計</c:v>
                </c:pt>
                <c:pt idx="4">
                  <c:v>2040年将来推計</c:v>
                </c:pt>
                <c:pt idx="5">
                  <c:v>2045年将来推計</c:v>
                </c:pt>
              </c:strCache>
            </c:strRef>
          </c:cat>
          <c:val>
            <c:numRef>
              <c:f>Sheet1!$B$2:$H$2</c:f>
              <c:numCache>
                <c:formatCode>#,##0_);[Red]\(#,##0\)</c:formatCode>
                <c:ptCount val="6"/>
                <c:pt idx="0">
                  <c:v>1723</c:v>
                </c:pt>
                <c:pt idx="1">
                  <c:v>1570</c:v>
                </c:pt>
                <c:pt idx="2">
                  <c:v>1376</c:v>
                </c:pt>
                <c:pt idx="3">
                  <c:v>1192</c:v>
                </c:pt>
                <c:pt idx="4">
                  <c:v>1049</c:v>
                </c:pt>
                <c:pt idx="5">
                  <c:v>929</c:v>
                </c:pt>
              </c:numCache>
            </c:numRef>
          </c:val>
          <c:extLst>
            <c:ext xmlns:c16="http://schemas.microsoft.com/office/drawing/2014/chart" uri="{C3380CC4-5D6E-409C-BE32-E72D297353CC}">
              <c16:uniqueId val="{00000000-9874-43B4-B0F1-C26D5220ACAC}"/>
            </c:ext>
          </c:extLst>
        </c:ser>
        <c:ser>
          <c:idx val="1"/>
          <c:order val="1"/>
          <c:tx>
            <c:strRef>
              <c:f>Sheet1!$A$3</c:f>
              <c:strCache>
                <c:ptCount val="1"/>
                <c:pt idx="0">
                  <c:v>15～39歳</c:v>
                </c:pt>
              </c:strCache>
            </c:strRef>
          </c:tx>
          <c:spPr>
            <a:solidFill>
              <a:schemeClr val="accent1">
                <a:lumMod val="60000"/>
                <a:lumOff val="40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6"/>
                <c:pt idx="0">
                  <c:v>2020年国勢調査</c:v>
                </c:pt>
                <c:pt idx="1">
                  <c:v>2025年将来推計</c:v>
                </c:pt>
                <c:pt idx="2">
                  <c:v>2030年将来推計</c:v>
                </c:pt>
                <c:pt idx="3">
                  <c:v>2035年将来推計</c:v>
                </c:pt>
                <c:pt idx="4">
                  <c:v>2040年将来推計</c:v>
                </c:pt>
                <c:pt idx="5">
                  <c:v>2045年将来推計</c:v>
                </c:pt>
              </c:strCache>
            </c:strRef>
          </c:cat>
          <c:val>
            <c:numRef>
              <c:f>Sheet1!$B$3:$H$3</c:f>
              <c:numCache>
                <c:formatCode>#,##0_);[Red]\(#,##0\)</c:formatCode>
                <c:ptCount val="6"/>
                <c:pt idx="0">
                  <c:v>2849</c:v>
                </c:pt>
                <c:pt idx="1">
                  <c:v>2427</c:v>
                </c:pt>
                <c:pt idx="2">
                  <c:v>2238</c:v>
                </c:pt>
                <c:pt idx="3">
                  <c:v>2036</c:v>
                </c:pt>
                <c:pt idx="4">
                  <c:v>1822</c:v>
                </c:pt>
                <c:pt idx="5">
                  <c:v>1644</c:v>
                </c:pt>
              </c:numCache>
            </c:numRef>
          </c:val>
          <c:extLst>
            <c:ext xmlns:c16="http://schemas.microsoft.com/office/drawing/2014/chart" uri="{C3380CC4-5D6E-409C-BE32-E72D297353CC}">
              <c16:uniqueId val="{00000001-9874-43B4-B0F1-C26D5220ACAC}"/>
            </c:ext>
          </c:extLst>
        </c:ser>
        <c:ser>
          <c:idx val="2"/>
          <c:order val="2"/>
          <c:tx>
            <c:strRef>
              <c:f>Sheet1!$A$4</c:f>
              <c:strCache>
                <c:ptCount val="1"/>
                <c:pt idx="0">
                  <c:v>40～64歳</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6"/>
                <c:pt idx="0">
                  <c:v>2020年国勢調査</c:v>
                </c:pt>
                <c:pt idx="1">
                  <c:v>2025年将来推計</c:v>
                </c:pt>
                <c:pt idx="2">
                  <c:v>2030年将来推計</c:v>
                </c:pt>
                <c:pt idx="3">
                  <c:v>2035年将来推計</c:v>
                </c:pt>
                <c:pt idx="4">
                  <c:v>2040年将来推計</c:v>
                </c:pt>
                <c:pt idx="5">
                  <c:v>2045年将来推計</c:v>
                </c:pt>
              </c:strCache>
            </c:strRef>
          </c:cat>
          <c:val>
            <c:numRef>
              <c:f>Sheet1!$B$4:$H$4</c:f>
              <c:numCache>
                <c:formatCode>#,##0_);[Red]\(#,##0\)</c:formatCode>
                <c:ptCount val="6"/>
                <c:pt idx="0">
                  <c:v>4346</c:v>
                </c:pt>
                <c:pt idx="1">
                  <c:v>4067</c:v>
                </c:pt>
                <c:pt idx="2">
                  <c:v>3741</c:v>
                </c:pt>
                <c:pt idx="3">
                  <c:v>3408</c:v>
                </c:pt>
                <c:pt idx="4">
                  <c:v>2985</c:v>
                </c:pt>
                <c:pt idx="5">
                  <c:v>2557</c:v>
                </c:pt>
              </c:numCache>
            </c:numRef>
          </c:val>
          <c:extLst>
            <c:ext xmlns:c16="http://schemas.microsoft.com/office/drawing/2014/chart" uri="{C3380CC4-5D6E-409C-BE32-E72D297353CC}">
              <c16:uniqueId val="{00000002-9874-43B4-B0F1-C26D5220ACAC}"/>
            </c:ext>
          </c:extLst>
        </c:ser>
        <c:ser>
          <c:idx val="3"/>
          <c:order val="3"/>
          <c:tx>
            <c:strRef>
              <c:f>Sheet1!$A$5</c:f>
              <c:strCache>
                <c:ptCount val="1"/>
                <c:pt idx="0">
                  <c:v>65～74歳</c:v>
                </c:pt>
              </c:strCache>
            </c:strRef>
          </c:tx>
          <c:spPr>
            <a:solidFill>
              <a:srgbClr val="FF9966"/>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6"/>
                <c:pt idx="0">
                  <c:v>2020年国勢調査</c:v>
                </c:pt>
                <c:pt idx="1">
                  <c:v>2025年将来推計</c:v>
                </c:pt>
                <c:pt idx="2">
                  <c:v>2030年将来推計</c:v>
                </c:pt>
                <c:pt idx="3">
                  <c:v>2035年将来推計</c:v>
                </c:pt>
                <c:pt idx="4">
                  <c:v>2040年将来推計</c:v>
                </c:pt>
                <c:pt idx="5">
                  <c:v>2045年将来推計</c:v>
                </c:pt>
              </c:strCache>
            </c:strRef>
          </c:cat>
          <c:val>
            <c:numRef>
              <c:f>Sheet1!$B$5:$H$5</c:f>
              <c:numCache>
                <c:formatCode>#,##0_);[Red]\(#,##0\)</c:formatCode>
                <c:ptCount val="6"/>
                <c:pt idx="0">
                  <c:v>2180</c:v>
                </c:pt>
                <c:pt idx="1">
                  <c:v>2017</c:v>
                </c:pt>
                <c:pt idx="2">
                  <c:v>1704</c:v>
                </c:pt>
                <c:pt idx="3">
                  <c:v>1560</c:v>
                </c:pt>
                <c:pt idx="4">
                  <c:v>1615</c:v>
                </c:pt>
                <c:pt idx="5">
                  <c:v>1625</c:v>
                </c:pt>
              </c:numCache>
            </c:numRef>
          </c:val>
          <c:extLst>
            <c:ext xmlns:c16="http://schemas.microsoft.com/office/drawing/2014/chart" uri="{C3380CC4-5D6E-409C-BE32-E72D297353CC}">
              <c16:uniqueId val="{00000003-9874-43B4-B0F1-C26D5220ACAC}"/>
            </c:ext>
          </c:extLst>
        </c:ser>
        <c:ser>
          <c:idx val="4"/>
          <c:order val="4"/>
          <c:tx>
            <c:strRef>
              <c:f>Sheet1!$A$6</c:f>
              <c:strCache>
                <c:ptCount val="1"/>
                <c:pt idx="0">
                  <c:v>75歳以上</c:v>
                </c:pt>
              </c:strCache>
            </c:strRef>
          </c:tx>
          <c:spPr>
            <a:solidFill>
              <a:srgbClr val="C00000"/>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6"/>
                <c:pt idx="0">
                  <c:v>2020年国勢調査</c:v>
                </c:pt>
                <c:pt idx="1">
                  <c:v>2025年将来推計</c:v>
                </c:pt>
                <c:pt idx="2">
                  <c:v>2030年将来推計</c:v>
                </c:pt>
                <c:pt idx="3">
                  <c:v>2035年将来推計</c:v>
                </c:pt>
                <c:pt idx="4">
                  <c:v>2040年将来推計</c:v>
                </c:pt>
                <c:pt idx="5">
                  <c:v>2045年将来推計</c:v>
                </c:pt>
              </c:strCache>
            </c:strRef>
          </c:cat>
          <c:val>
            <c:numRef>
              <c:f>Sheet1!$B$6:$H$6</c:f>
              <c:numCache>
                <c:formatCode>#,##0_);[Red]\(#,##0\)</c:formatCode>
                <c:ptCount val="6"/>
                <c:pt idx="0">
                  <c:v>2231</c:v>
                </c:pt>
                <c:pt idx="1">
                  <c:v>2609</c:v>
                </c:pt>
                <c:pt idx="2">
                  <c:v>2837</c:v>
                </c:pt>
                <c:pt idx="3">
                  <c:v>2847</c:v>
                </c:pt>
                <c:pt idx="4">
                  <c:v>2693</c:v>
                </c:pt>
                <c:pt idx="5">
                  <c:v>2538</c:v>
                </c:pt>
              </c:numCache>
            </c:numRef>
          </c:val>
          <c:extLst>
            <c:ext xmlns:c16="http://schemas.microsoft.com/office/drawing/2014/chart" uri="{C3380CC4-5D6E-409C-BE32-E72D297353CC}">
              <c16:uniqueId val="{00000004-9874-43B4-B0F1-C26D5220ACAC}"/>
            </c:ext>
          </c:extLst>
        </c:ser>
        <c:dLbls>
          <c:showLegendKey val="0"/>
          <c:showVal val="0"/>
          <c:showCatName val="0"/>
          <c:showSerName val="0"/>
          <c:showPercent val="0"/>
          <c:showBubbleSize val="0"/>
        </c:dLbls>
        <c:gapWidth val="25"/>
        <c:overlap val="100"/>
        <c:axId val="1656654224"/>
        <c:axId val="1668231680"/>
      </c:barChart>
      <c:lineChart>
        <c:grouping val="standard"/>
        <c:varyColors val="0"/>
        <c:ser>
          <c:idx val="5"/>
          <c:order val="5"/>
          <c:tx>
            <c:strRef>
              <c:f>Sheet1!$A$7</c:f>
              <c:strCache>
                <c:ptCount val="1"/>
                <c:pt idx="0">
                  <c:v>合計</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6"/>
                <c:pt idx="0">
                  <c:v>2020年国勢調査</c:v>
                </c:pt>
                <c:pt idx="1">
                  <c:v>2025年将来推計</c:v>
                </c:pt>
                <c:pt idx="2">
                  <c:v>2030年将来推計</c:v>
                </c:pt>
                <c:pt idx="3">
                  <c:v>2035年将来推計</c:v>
                </c:pt>
                <c:pt idx="4">
                  <c:v>2040年将来推計</c:v>
                </c:pt>
                <c:pt idx="5">
                  <c:v>2045年将来推計</c:v>
                </c:pt>
              </c:strCache>
            </c:strRef>
          </c:cat>
          <c:val>
            <c:numRef>
              <c:f>Sheet1!$B$7:$H$7</c:f>
              <c:numCache>
                <c:formatCode>#,##0_);[Red]\(#,##0\)</c:formatCode>
                <c:ptCount val="6"/>
                <c:pt idx="0">
                  <c:v>13329</c:v>
                </c:pt>
                <c:pt idx="1">
                  <c:v>12690</c:v>
                </c:pt>
                <c:pt idx="2">
                  <c:v>11896</c:v>
                </c:pt>
                <c:pt idx="3">
                  <c:v>11043</c:v>
                </c:pt>
                <c:pt idx="4">
                  <c:v>10164</c:v>
                </c:pt>
                <c:pt idx="5">
                  <c:v>9293</c:v>
                </c:pt>
              </c:numCache>
            </c:numRef>
          </c:val>
          <c:smooth val="0"/>
          <c:extLst>
            <c:ext xmlns:c16="http://schemas.microsoft.com/office/drawing/2014/chart" uri="{C3380CC4-5D6E-409C-BE32-E72D297353CC}">
              <c16:uniqueId val="{00000005-9874-43B4-B0F1-C26D5220ACAC}"/>
            </c:ext>
          </c:extLst>
        </c:ser>
        <c:dLbls>
          <c:showLegendKey val="0"/>
          <c:showVal val="0"/>
          <c:showCatName val="0"/>
          <c:showSerName val="0"/>
          <c:showPercent val="0"/>
          <c:showBubbleSize val="0"/>
        </c:dLbls>
        <c:marker val="1"/>
        <c:smooth val="0"/>
        <c:axId val="1656654224"/>
        <c:axId val="1668231680"/>
      </c:lineChart>
      <c:catAx>
        <c:axId val="165665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ja-JP"/>
          </a:p>
        </c:txPr>
        <c:crossAx val="1668231680"/>
        <c:crosses val="autoZero"/>
        <c:auto val="1"/>
        <c:lblAlgn val="ctr"/>
        <c:lblOffset val="100"/>
        <c:noMultiLvlLbl val="0"/>
      </c:catAx>
      <c:valAx>
        <c:axId val="166823168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656654224"/>
        <c:crosses val="autoZero"/>
        <c:crossBetween val="between"/>
        <c:majorUnit val="3000"/>
      </c:valAx>
      <c:spPr>
        <a:solidFill>
          <a:schemeClr val="bg1"/>
        </a:solidFill>
        <a:ln>
          <a:noFill/>
        </a:ln>
        <a:effectLst/>
      </c:spPr>
    </c:plotArea>
    <c:legend>
      <c:legendPos val="b"/>
      <c:legendEntry>
        <c:idx val="5"/>
        <c:delete val="1"/>
      </c:legendEntry>
      <c:layout>
        <c:manualLayout>
          <c:xMode val="edge"/>
          <c:yMode val="edge"/>
          <c:x val="0.2345388044130915"/>
          <c:y val="2.9048531727186841E-2"/>
          <c:w val="0.73544879008183428"/>
          <c:h val="6.0704892578156394E-2"/>
        </c:manualLayout>
      </c:layout>
      <c:overlay val="0"/>
      <c:spPr>
        <a:solidFill>
          <a:schemeClr val="bg1"/>
        </a:solid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62306820084948"/>
          <c:y val="5.0844640576250599E-2"/>
          <c:w val="0.49213853401217433"/>
          <c:h val="0.86632103429434826"/>
        </c:manualLayout>
      </c:layout>
      <c:pieChart>
        <c:varyColors val="1"/>
        <c:ser>
          <c:idx val="3"/>
          <c:order val="0"/>
          <c:tx>
            <c:strRef>
              <c:f>Sheet1!$B$1</c:f>
              <c:strCache>
                <c:ptCount val="1"/>
                <c:pt idx="0">
                  <c:v>医療費</c:v>
                </c:pt>
              </c:strCache>
            </c:strRef>
          </c:tx>
          <c:spPr>
            <a:effectLst>
              <a:outerShdw blurRad="50800" dist="38100" dir="2700000" algn="tl" rotWithShape="0">
                <a:prstClr val="black">
                  <a:alpha val="40000"/>
                </a:prstClr>
              </a:outerShdw>
            </a:effectLst>
          </c:spPr>
          <c:dPt>
            <c:idx val="0"/>
            <c:bubble3D val="0"/>
            <c:spPr>
              <a:solidFill>
                <a:schemeClr val="accent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F86-4CCB-A09F-C31862B182EE}"/>
              </c:ext>
            </c:extLst>
          </c:dPt>
          <c:dPt>
            <c:idx val="1"/>
            <c:bubble3D val="0"/>
            <c:spPr>
              <a:solidFill>
                <a:schemeClr val="accent2"/>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F86-4CCB-A09F-C31862B182EE}"/>
              </c:ext>
            </c:extLst>
          </c:dPt>
          <c:dPt>
            <c:idx val="2"/>
            <c:bubble3D val="0"/>
            <c:spPr>
              <a:solidFill>
                <a:srgbClr val="FF000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FF86-4CCB-A09F-C31862B182EE}"/>
              </c:ext>
            </c:extLst>
          </c:dPt>
          <c:dPt>
            <c:idx val="3"/>
            <c:bubble3D val="0"/>
            <c:spPr>
              <a:solidFill>
                <a:srgbClr val="FFFF0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FF86-4CCB-A09F-C31862B182EE}"/>
              </c:ext>
            </c:extLst>
          </c:dPt>
          <c:dPt>
            <c:idx val="4"/>
            <c:bubble3D val="0"/>
            <c:spPr>
              <a:solidFill>
                <a:schemeClr val="accent2">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FF86-4CCB-A09F-C31862B182EE}"/>
              </c:ext>
            </c:extLst>
          </c:dPt>
          <c:dPt>
            <c:idx val="5"/>
            <c:bubble3D val="0"/>
            <c:spPr>
              <a:solidFill>
                <a:srgbClr val="CCECFF"/>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FF86-4CCB-A09F-C31862B182EE}"/>
              </c:ext>
            </c:extLst>
          </c:dPt>
          <c:dPt>
            <c:idx val="6"/>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FF86-4CCB-A09F-C31862B182EE}"/>
              </c:ext>
            </c:extLst>
          </c:dPt>
          <c:dPt>
            <c:idx val="7"/>
            <c:bubble3D val="0"/>
            <c:spPr>
              <a:solidFill>
                <a:srgbClr val="7030A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FF86-4CCB-A09F-C31862B182EE}"/>
              </c:ext>
            </c:extLst>
          </c:dPt>
          <c:dPt>
            <c:idx val="8"/>
            <c:bubble3D val="0"/>
            <c:spPr>
              <a:solidFill>
                <a:schemeClr val="accent3">
                  <a:lumMod val="6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FF86-4CCB-A09F-C31862B182EE}"/>
              </c:ext>
            </c:extLst>
          </c:dPt>
          <c:dLbls>
            <c:dLbl>
              <c:idx val="0"/>
              <c:layout>
                <c:manualLayout>
                  <c:x val="-8.6082899371239502E-2"/>
                  <c:y val="1.7966412905717807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4687877356928903"/>
                      <c:h val="0.23741282151687509"/>
                    </c:manualLayout>
                  </c15:layout>
                </c:ext>
                <c:ext xmlns:c16="http://schemas.microsoft.com/office/drawing/2014/chart" uri="{C3380CC4-5D6E-409C-BE32-E72D297353CC}">
                  <c16:uniqueId val="{00000001-FF86-4CCB-A09F-C31862B182EE}"/>
                </c:ext>
              </c:extLst>
            </c:dLbl>
            <c:dLbl>
              <c:idx val="1"/>
              <c:layout>
                <c:manualLayout>
                  <c:x val="-2.2711084181528422E-3"/>
                  <c:y val="2.1003597789669277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1341010572798106"/>
                      <c:h val="0.2918936413897974"/>
                    </c:manualLayout>
                  </c15:layout>
                </c:ext>
                <c:ext xmlns:c16="http://schemas.microsoft.com/office/drawing/2014/chart" uri="{C3380CC4-5D6E-409C-BE32-E72D297353CC}">
                  <c16:uniqueId val="{00000003-FF86-4CCB-A09F-C31862B182EE}"/>
                </c:ext>
              </c:extLst>
            </c:dLbl>
            <c:dLbl>
              <c:idx val="2"/>
              <c:layout>
                <c:manualLayout>
                  <c:x val="-7.3747632398373994E-2"/>
                  <c:y val="-4.1550968639378676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0949598197383416"/>
                      <c:h val="0.21207674246970221"/>
                    </c:manualLayout>
                  </c15:layout>
                </c:ext>
                <c:ext xmlns:c16="http://schemas.microsoft.com/office/drawing/2014/chart" uri="{C3380CC4-5D6E-409C-BE32-E72D297353CC}">
                  <c16:uniqueId val="{00000005-FF86-4CCB-A09F-C31862B182EE}"/>
                </c:ext>
              </c:extLst>
            </c:dLbl>
            <c:dLbl>
              <c:idx val="3"/>
              <c:layout>
                <c:manualLayout>
                  <c:x val="4.103739508047078E-2"/>
                  <c:y val="-2.0982621741556979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8532277540330991"/>
                      <c:h val="0.18003098218665123"/>
                    </c:manualLayout>
                  </c15:layout>
                </c:ext>
                <c:ext xmlns:c16="http://schemas.microsoft.com/office/drawing/2014/chart" uri="{C3380CC4-5D6E-409C-BE32-E72D297353CC}">
                  <c16:uniqueId val="{00000007-FF86-4CCB-A09F-C31862B182EE}"/>
                </c:ext>
              </c:extLst>
            </c:dLbl>
            <c:dLbl>
              <c:idx val="4"/>
              <c:layout>
                <c:manualLayout>
                  <c:x val="-6.9228932919554247E-4"/>
                  <c:y val="-2.3053526438309983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8325837743272703"/>
                      <c:h val="0.15825612045303231"/>
                    </c:manualLayout>
                  </c15:layout>
                </c:ext>
                <c:ext xmlns:c16="http://schemas.microsoft.com/office/drawing/2014/chart" uri="{C3380CC4-5D6E-409C-BE32-E72D297353CC}">
                  <c16:uniqueId val="{00000009-FF86-4CCB-A09F-C31862B182EE}"/>
                </c:ext>
              </c:extLst>
            </c:dLbl>
            <c:dLbl>
              <c:idx val="5"/>
              <c:layout>
                <c:manualLayout>
                  <c:x val="-2.717218910970514E-2"/>
                  <c:y val="-1.543656052891086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7096016461348715"/>
                      <c:h val="0.23142154526703312"/>
                    </c:manualLayout>
                  </c15:layout>
                </c:ext>
                <c:ext xmlns:c16="http://schemas.microsoft.com/office/drawing/2014/chart" uri="{C3380CC4-5D6E-409C-BE32-E72D297353CC}">
                  <c16:uniqueId val="{0000000B-FF86-4CCB-A09F-C31862B182EE}"/>
                </c:ext>
              </c:extLst>
            </c:dLbl>
            <c:dLbl>
              <c:idx val="6"/>
              <c:layout>
                <c:manualLayout>
                  <c:x val="3.4778737321968997E-3"/>
                  <c:y val="1.6896528949626244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3013000543215933"/>
                      <c:h val="0.23142140875983921"/>
                    </c:manualLayout>
                  </c15:layout>
                </c:ext>
                <c:ext xmlns:c16="http://schemas.microsoft.com/office/drawing/2014/chart" uri="{C3380CC4-5D6E-409C-BE32-E72D297353CC}">
                  <c16:uniqueId val="{0000000D-FF86-4CCB-A09F-C31862B182EE}"/>
                </c:ext>
              </c:extLst>
            </c:dLbl>
            <c:dLbl>
              <c:idx val="7"/>
              <c:layout>
                <c:manualLayout>
                  <c:x val="-2.6712726158309129E-3"/>
                  <c:y val="-6.5867577126005987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2507220311496903"/>
                      <c:h val="0.30458638405203048"/>
                    </c:manualLayout>
                  </c15:layout>
                </c:ext>
                <c:ext xmlns:c16="http://schemas.microsoft.com/office/drawing/2014/chart" uri="{C3380CC4-5D6E-409C-BE32-E72D297353CC}">
                  <c16:uniqueId val="{0000000F-FF86-4CCB-A09F-C31862B182EE}"/>
                </c:ext>
              </c:extLst>
            </c:dLbl>
            <c:dLbl>
              <c:idx val="8"/>
              <c:layout>
                <c:manualLayout>
                  <c:x val="3.2820164835301584E-2"/>
                  <c:y val="2.5456271758624329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6384845364768214"/>
                      <c:h val="0.18452332015235129"/>
                    </c:manualLayout>
                  </c15:layout>
                </c:ext>
                <c:ext xmlns:c16="http://schemas.microsoft.com/office/drawing/2014/chart" uri="{C3380CC4-5D6E-409C-BE32-E72D297353CC}">
                  <c16:uniqueId val="{00000011-FF86-4CCB-A09F-C31862B182EE}"/>
                </c:ext>
              </c:extLst>
            </c:dLbl>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循環器系の疾患</c:v>
                </c:pt>
                <c:pt idx="1">
                  <c:v>新生物＜腫瘍＞</c:v>
                </c:pt>
                <c:pt idx="2">
                  <c:v>精神及び行動の障害</c:v>
                </c:pt>
                <c:pt idx="3">
                  <c:v>神経系の疾患</c:v>
                </c:pt>
                <c:pt idx="4">
                  <c:v>呼吸器系の疾患</c:v>
                </c:pt>
                <c:pt idx="5">
                  <c:v>筋骨格系及び結合組織の疾患</c:v>
                </c:pt>
                <c:pt idx="6">
                  <c:v>消化器系の疾患</c:v>
                </c:pt>
                <c:pt idx="7">
                  <c:v>損傷、中毒及びその他の外因</c:v>
                </c:pt>
                <c:pt idx="8">
                  <c:v>その他</c:v>
                </c:pt>
              </c:strCache>
            </c:strRef>
          </c:cat>
          <c:val>
            <c:numRef>
              <c:f>Sheet1!$B$2:$B$10</c:f>
              <c:numCache>
                <c:formatCode>0.0%</c:formatCode>
                <c:ptCount val="9"/>
                <c:pt idx="0">
                  <c:v>0.17009954523167994</c:v>
                </c:pt>
                <c:pt idx="1">
                  <c:v>0.15947928802443423</c:v>
                </c:pt>
                <c:pt idx="2">
                  <c:v>0.13676336303646694</c:v>
                </c:pt>
                <c:pt idx="3">
                  <c:v>9.5523838226628466E-2</c:v>
                </c:pt>
                <c:pt idx="4">
                  <c:v>8.6662378379837257E-2</c:v>
                </c:pt>
                <c:pt idx="5">
                  <c:v>8.5641286306120709E-2</c:v>
                </c:pt>
                <c:pt idx="6">
                  <c:v>6.1877280026629358E-2</c:v>
                </c:pt>
                <c:pt idx="7">
                  <c:v>5.6209544287057323E-2</c:v>
                </c:pt>
                <c:pt idx="8">
                  <c:v>0.14774347648114577</c:v>
                </c:pt>
              </c:numCache>
            </c:numRef>
          </c:val>
          <c:extLst>
            <c:ext xmlns:c16="http://schemas.microsoft.com/office/drawing/2014/chart" uri="{C3380CC4-5D6E-409C-BE32-E72D297353CC}">
              <c16:uniqueId val="{00000012-FF86-4CCB-A09F-C31862B182E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62306820084948"/>
          <c:y val="5.0844640576250599E-2"/>
          <c:w val="0.49213853401217433"/>
          <c:h val="0.86632103429434826"/>
        </c:manualLayout>
      </c:layout>
      <c:pieChart>
        <c:varyColors val="1"/>
        <c:ser>
          <c:idx val="3"/>
          <c:order val="0"/>
          <c:tx>
            <c:strRef>
              <c:f>Sheet1!$B$1</c:f>
              <c:strCache>
                <c:ptCount val="1"/>
                <c:pt idx="0">
                  <c:v>医療費</c:v>
                </c:pt>
              </c:strCache>
            </c:strRef>
          </c:tx>
          <c:spPr>
            <a:effectLst>
              <a:outerShdw blurRad="50800" dist="38100" dir="2700000" algn="tl" rotWithShape="0">
                <a:prstClr val="black">
                  <a:alpha val="40000"/>
                </a:prstClr>
              </a:outerShdw>
            </a:effectLst>
          </c:spPr>
          <c:dPt>
            <c:idx val="0"/>
            <c:bubble3D val="0"/>
            <c:spPr>
              <a:solidFill>
                <a:schemeClr val="accent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CF9-4A62-9B1D-B2CB5AE9A626}"/>
              </c:ext>
            </c:extLst>
          </c:dPt>
          <c:dPt>
            <c:idx val="1"/>
            <c:bubble3D val="0"/>
            <c:spPr>
              <a:solidFill>
                <a:schemeClr val="accent2"/>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CF9-4A62-9B1D-B2CB5AE9A626}"/>
              </c:ext>
            </c:extLst>
          </c:dPt>
          <c:dPt>
            <c:idx val="2"/>
            <c:bubble3D val="0"/>
            <c:spPr>
              <a:solidFill>
                <a:schemeClr val="accent6">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CF9-4A62-9B1D-B2CB5AE9A626}"/>
              </c:ext>
            </c:extLst>
          </c:dPt>
          <c:dPt>
            <c:idx val="3"/>
            <c:bubble3D val="0"/>
            <c:spPr>
              <a:solidFill>
                <a:srgbClr val="FF99CC"/>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ECF9-4A62-9B1D-B2CB5AE9A626}"/>
              </c:ext>
            </c:extLst>
          </c:dPt>
          <c:dPt>
            <c:idx val="4"/>
            <c:bubble3D val="0"/>
            <c:spPr>
              <a:solidFill>
                <a:srgbClr val="CCECFF"/>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ECF9-4A62-9B1D-B2CB5AE9A626}"/>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ECF9-4A62-9B1D-B2CB5AE9A626}"/>
              </c:ext>
            </c:extLst>
          </c:dPt>
          <c:dPt>
            <c:idx val="6"/>
            <c:bubble3D val="0"/>
            <c:spPr>
              <a:solidFill>
                <a:schemeClr val="accent1">
                  <a:lumMod val="6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ECF9-4A62-9B1D-B2CB5AE9A626}"/>
              </c:ext>
            </c:extLst>
          </c:dPt>
          <c:dPt>
            <c:idx val="7"/>
            <c:bubble3D val="0"/>
            <c:spPr>
              <a:solidFill>
                <a:schemeClr val="accent2">
                  <a:lumMod val="6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ECF9-4A62-9B1D-B2CB5AE9A626}"/>
              </c:ext>
            </c:extLst>
          </c:dPt>
          <c:dPt>
            <c:idx val="8"/>
            <c:bubble3D val="0"/>
            <c:spPr>
              <a:solidFill>
                <a:schemeClr val="accent3">
                  <a:lumMod val="6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ECF9-4A62-9B1D-B2CB5AE9A626}"/>
              </c:ext>
            </c:extLst>
          </c:dPt>
          <c:dLbls>
            <c:dLbl>
              <c:idx val="0"/>
              <c:layout>
                <c:manualLayout>
                  <c:x val="-7.3651358915989604E-2"/>
                  <c:y val="4.770342741613634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8949147979348239"/>
                      <c:h val="0.18970939410073875"/>
                    </c:manualLayout>
                  </c15:layout>
                </c:ext>
                <c:ext xmlns:c16="http://schemas.microsoft.com/office/drawing/2014/chart" uri="{C3380CC4-5D6E-409C-BE32-E72D297353CC}">
                  <c16:uniqueId val="{00000001-ECF9-4A62-9B1D-B2CB5AE9A626}"/>
                </c:ext>
              </c:extLst>
            </c:dLbl>
            <c:dLbl>
              <c:idx val="1"/>
              <c:layout>
                <c:manualLayout>
                  <c:x val="-7.7164739391757456E-2"/>
                  <c:y val="4.2813982613290162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6674676289831029"/>
                      <c:h val="0.29189332837518178"/>
                    </c:manualLayout>
                  </c15:layout>
                </c:ext>
                <c:ext xmlns:c16="http://schemas.microsoft.com/office/drawing/2014/chart" uri="{C3380CC4-5D6E-409C-BE32-E72D297353CC}">
                  <c16:uniqueId val="{00000003-ECF9-4A62-9B1D-B2CB5AE9A626}"/>
                </c:ext>
              </c:extLst>
            </c:dLbl>
            <c:dLbl>
              <c:idx val="2"/>
              <c:layout>
                <c:manualLayout>
                  <c:x val="-7.4698861636051786E-2"/>
                  <c:y val="-0.1389453097733492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5754500647557991"/>
                      <c:h val="0.23990379182775182"/>
                    </c:manualLayout>
                  </c15:layout>
                </c:ext>
                <c:ext xmlns:c16="http://schemas.microsoft.com/office/drawing/2014/chart" uri="{C3380CC4-5D6E-409C-BE32-E72D297353CC}">
                  <c16:uniqueId val="{00000005-ECF9-4A62-9B1D-B2CB5AE9A626}"/>
                </c:ext>
              </c:extLst>
            </c:dLbl>
            <c:dLbl>
              <c:idx val="3"/>
              <c:layout>
                <c:manualLayout>
                  <c:x val="2.5228178569892363E-2"/>
                  <c:y val="-2.385171370806817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5613200784397431"/>
                      <c:h val="0.19195683904068533"/>
                    </c:manualLayout>
                  </c15:layout>
                </c:ext>
                <c:ext xmlns:c16="http://schemas.microsoft.com/office/drawing/2014/chart" uri="{C3380CC4-5D6E-409C-BE32-E72D297353CC}">
                  <c16:uniqueId val="{00000007-ECF9-4A62-9B1D-B2CB5AE9A626}"/>
                </c:ext>
              </c:extLst>
            </c:dLbl>
            <c:dLbl>
              <c:idx val="4"/>
              <c:layout>
                <c:manualLayout>
                  <c:x val="3.899386373085801E-2"/>
                  <c:y val="-1.5650730779572291E-7"/>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107917329537039"/>
                      <c:h val="0.26109269020098352"/>
                    </c:manualLayout>
                  </c15:layout>
                </c:ext>
                <c:ext xmlns:c16="http://schemas.microsoft.com/office/drawing/2014/chart" uri="{C3380CC4-5D6E-409C-BE32-E72D297353CC}">
                  <c16:uniqueId val="{00000009-ECF9-4A62-9B1D-B2CB5AE9A626}"/>
                </c:ext>
              </c:extLst>
            </c:dLbl>
            <c:dLbl>
              <c:idx val="5"/>
              <c:layout>
                <c:manualLayout>
                  <c:x val="-3.9546836842465793E-2"/>
                  <c:y val="-3.7948639935844596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6047681933530126"/>
                      <c:h val="0.23142140875983921"/>
                    </c:manualLayout>
                  </c15:layout>
                </c:ext>
                <c:ext xmlns:c16="http://schemas.microsoft.com/office/drawing/2014/chart" uri="{C3380CC4-5D6E-409C-BE32-E72D297353CC}">
                  <c16:uniqueId val="{0000000B-ECF9-4A62-9B1D-B2CB5AE9A626}"/>
                </c:ext>
              </c:extLst>
            </c:dLbl>
            <c:dLbl>
              <c:idx val="6"/>
              <c:layout>
                <c:manualLayout>
                  <c:x val="-1.311543896148583E-2"/>
                  <c:y val="-3.0112632049128344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4405568839477301"/>
                      <c:h val="0.23142140875983921"/>
                    </c:manualLayout>
                  </c15:layout>
                </c:ext>
                <c:ext xmlns:c16="http://schemas.microsoft.com/office/drawing/2014/chart" uri="{C3380CC4-5D6E-409C-BE32-E72D297353CC}">
                  <c16:uniqueId val="{0000000D-ECF9-4A62-9B1D-B2CB5AE9A626}"/>
                </c:ext>
              </c:extLst>
            </c:dLbl>
            <c:dLbl>
              <c:idx val="7"/>
              <c:layout>
                <c:manualLayout>
                  <c:x val="-1.1522430357646364E-2"/>
                  <c:y val="-6.6216050826061218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4277451122513513"/>
                      <c:h val="0.23142140875983921"/>
                    </c:manualLayout>
                  </c15:layout>
                </c:ext>
                <c:ext xmlns:c16="http://schemas.microsoft.com/office/drawing/2014/chart" uri="{C3380CC4-5D6E-409C-BE32-E72D297353CC}">
                  <c16:uniqueId val="{0000000F-ECF9-4A62-9B1D-B2CB5AE9A626}"/>
                </c:ext>
              </c:extLst>
            </c:dLbl>
            <c:dLbl>
              <c:idx val="8"/>
              <c:layout>
                <c:manualLayout>
                  <c:x val="8.1863060457285823E-4"/>
                  <c:y val="3.3008669954508865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ECF9-4A62-9B1D-B2CB5AE9A626}"/>
                </c:ext>
              </c:extLst>
            </c:dLbl>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循環器系の疾患</c:v>
                </c:pt>
                <c:pt idx="1">
                  <c:v>新生物＜腫瘍＞</c:v>
                </c:pt>
                <c:pt idx="2">
                  <c:v>内分泌、栄養及び代謝疾患</c:v>
                </c:pt>
                <c:pt idx="3">
                  <c:v>血液及び造血器の疾患</c:v>
                </c:pt>
                <c:pt idx="4">
                  <c:v>筋骨格系及び結合組織の疾患</c:v>
                </c:pt>
                <c:pt idx="5">
                  <c:v>消化器系の疾患</c:v>
                </c:pt>
                <c:pt idx="6">
                  <c:v>尿路性器系の疾患</c:v>
                </c:pt>
                <c:pt idx="7">
                  <c:v>呼吸器系の疾患</c:v>
                </c:pt>
                <c:pt idx="8">
                  <c:v>その他</c:v>
                </c:pt>
              </c:strCache>
            </c:strRef>
          </c:cat>
          <c:val>
            <c:numRef>
              <c:f>Sheet1!$B$2:$B$10</c:f>
              <c:numCache>
                <c:formatCode>0.0%</c:formatCode>
                <c:ptCount val="9"/>
                <c:pt idx="0">
                  <c:v>0.14669323260176165</c:v>
                </c:pt>
                <c:pt idx="1">
                  <c:v>0.14043928877056194</c:v>
                </c:pt>
                <c:pt idx="2">
                  <c:v>0.13695142928764684</c:v>
                </c:pt>
                <c:pt idx="3">
                  <c:v>0.10702153223784867</c:v>
                </c:pt>
                <c:pt idx="4">
                  <c:v>8.3362867046426994E-2</c:v>
                </c:pt>
                <c:pt idx="5">
                  <c:v>7.4442245023209175E-2</c:v>
                </c:pt>
                <c:pt idx="6">
                  <c:v>7.2410901829937674E-2</c:v>
                </c:pt>
                <c:pt idx="7">
                  <c:v>4.4953192666418874E-2</c:v>
                </c:pt>
                <c:pt idx="8">
                  <c:v>0.19372531053618816</c:v>
                </c:pt>
              </c:numCache>
            </c:numRef>
          </c:val>
          <c:extLst>
            <c:ext xmlns:c16="http://schemas.microsoft.com/office/drawing/2014/chart" uri="{C3380CC4-5D6E-409C-BE32-E72D297353CC}">
              <c16:uniqueId val="{00000012-ECF9-4A62-9B1D-B2CB5AE9A62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Arial Black" panose="020B0A04020102020204" pitchFamily="34" charset="0"/>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62306820084948"/>
          <c:y val="5.0844640576250599E-2"/>
          <c:w val="0.49213853401217433"/>
          <c:h val="0.86632103429434826"/>
        </c:manualLayout>
      </c:layout>
      <c:pieChart>
        <c:varyColors val="1"/>
        <c:ser>
          <c:idx val="3"/>
          <c:order val="0"/>
          <c:tx>
            <c:strRef>
              <c:f>Sheet1!$B$1</c:f>
              <c:strCache>
                <c:ptCount val="1"/>
                <c:pt idx="0">
                  <c:v>医療費</c:v>
                </c:pt>
              </c:strCache>
            </c:strRef>
          </c:tx>
          <c:spPr>
            <a:effectLst>
              <a:outerShdw blurRad="50800" dist="38100" dir="2700000" algn="tl" rotWithShape="0">
                <a:prstClr val="black">
                  <a:alpha val="40000"/>
                </a:prstClr>
              </a:outerShdw>
            </a:effectLst>
          </c:spPr>
          <c:dPt>
            <c:idx val="0"/>
            <c:bubble3D val="0"/>
            <c:spPr>
              <a:solidFill>
                <a:schemeClr val="accent6">
                  <a:lumMod val="5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6B9-4969-B747-45FF09DDF874}"/>
              </c:ext>
            </c:extLst>
          </c:dPt>
          <c:dPt>
            <c:idx val="1"/>
            <c:bubble3D val="0"/>
            <c:spPr>
              <a:solidFill>
                <a:schemeClr val="accent6">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6B9-4969-B747-45FF09DDF874}"/>
              </c:ext>
            </c:extLst>
          </c:dPt>
          <c:dPt>
            <c:idx val="2"/>
            <c:bubble3D val="0"/>
            <c:spPr>
              <a:solidFill>
                <a:schemeClr val="bg1">
                  <a:lumMod val="8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26B9-4969-B747-45FF09DDF874}"/>
              </c:ext>
            </c:extLst>
          </c:dPt>
          <c:dPt>
            <c:idx val="3"/>
            <c:bubble3D val="0"/>
            <c:spPr>
              <a:solidFill>
                <a:srgbClr val="FF99CC"/>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26B9-4969-B747-45FF09DDF874}"/>
              </c:ext>
            </c:extLst>
          </c:dPt>
          <c:dPt>
            <c:idx val="4"/>
            <c:bubble3D val="0"/>
            <c:spPr>
              <a:solidFill>
                <a:srgbClr val="CCECFF"/>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26B9-4969-B747-45FF09DDF874}"/>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26B9-4969-B747-45FF09DDF874}"/>
              </c:ext>
            </c:extLst>
          </c:dPt>
          <c:dLbls>
            <c:dLbl>
              <c:idx val="1"/>
              <c:layout>
                <c:manualLayout>
                  <c:x val="0.14271060171601502"/>
                  <c:y val="0.16150396562178262"/>
                </c:manualLayout>
              </c:layout>
              <c:numFmt formatCode="0.0%" sourceLinked="0"/>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Arial Black" panose="020B0A04020102020204" pitchFamily="34" charset="0"/>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6B9-4969-B747-45FF09DDF874}"/>
                </c:ext>
              </c:extLst>
            </c:dLbl>
            <c:dLbl>
              <c:idx val="2"/>
              <c:layout>
                <c:manualLayout>
                  <c:x val="4.9516346795203954E-2"/>
                  <c:y val="3.7168293744938678E-2"/>
                </c:manualLayout>
              </c:layout>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Black" panose="020B0A04020102020204" pitchFamily="34" charset="0"/>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6B9-4969-B747-45FF09DDF874}"/>
                </c:ext>
              </c:extLst>
            </c:dLbl>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Arial Black" panose="020B0A04020102020204" pitchFamily="34" charset="0"/>
                    <a:ea typeface="+mn-ea"/>
                    <a:cs typeface="+mn-cs"/>
                  </a:defRPr>
                </a:pPr>
                <a:endParaRPr lang="ja-JP"/>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3"/>
                <c:pt idx="0">
                  <c:v>糖尿病</c:v>
                </c:pt>
                <c:pt idx="1">
                  <c:v>脂質異常症疾患</c:v>
                </c:pt>
                <c:pt idx="2">
                  <c:v>その他</c:v>
                </c:pt>
              </c:strCache>
            </c:strRef>
          </c:cat>
          <c:val>
            <c:numRef>
              <c:f>Sheet1!$B$2:$B$7</c:f>
              <c:numCache>
                <c:formatCode>0.0%</c:formatCode>
                <c:ptCount val="6"/>
                <c:pt idx="0">
                  <c:v>0.72291475999621291</c:v>
                </c:pt>
                <c:pt idx="1">
                  <c:v>0.2264966705589043</c:v>
                </c:pt>
                <c:pt idx="2">
                  <c:v>5.0588569444882762E-2</c:v>
                </c:pt>
              </c:numCache>
            </c:numRef>
          </c:val>
          <c:extLst>
            <c:ext xmlns:c16="http://schemas.microsoft.com/office/drawing/2014/chart" uri="{C3380CC4-5D6E-409C-BE32-E72D297353CC}">
              <c16:uniqueId val="{0000000C-26B9-4969-B747-45FF09DDF87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71947477361957E-2"/>
          <c:y val="0.15316305457149115"/>
          <c:w val="0.74850715292589809"/>
          <c:h val="0.73373474737723376"/>
        </c:manualLayout>
      </c:layout>
      <c:pieChart>
        <c:varyColors val="1"/>
        <c:ser>
          <c:idx val="2"/>
          <c:order val="2"/>
          <c:tx>
            <c:strRef>
              <c:f>Sheet1!$D$2</c:f>
              <c:strCache>
                <c:ptCount val="1"/>
                <c:pt idx="0">
                  <c:v>差異</c:v>
                </c:pt>
              </c:strCache>
            </c:strRef>
          </c:tx>
          <c:spPr>
            <a:effectLst>
              <a:outerShdw blurRad="50800" dist="38100" dir="2700000" algn="tl" rotWithShape="0">
                <a:prstClr val="black">
                  <a:alpha val="40000"/>
                </a:prstClr>
              </a:outerShdw>
            </a:effectLst>
          </c:spPr>
          <c:dPt>
            <c:idx val="0"/>
            <c:bubble3D val="0"/>
            <c:spPr>
              <a:solidFill>
                <a:schemeClr val="accent6">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860-4801-9D49-2A04C39A845D}"/>
              </c:ext>
            </c:extLst>
          </c:dPt>
          <c:dPt>
            <c:idx val="1"/>
            <c:bubble3D val="0"/>
            <c:spPr>
              <a:solidFill>
                <a:schemeClr val="accent5">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860-4801-9D49-2A04C39A845D}"/>
              </c:ext>
            </c:extLst>
          </c:dPt>
          <c:dPt>
            <c:idx val="2"/>
            <c:bubble3D val="0"/>
            <c:spPr>
              <a:solidFill>
                <a:schemeClr val="accent4">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3860-4801-9D49-2A04C39A845D}"/>
              </c:ext>
            </c:extLst>
          </c:dPt>
          <c:dPt>
            <c:idx val="3"/>
            <c:bubble3D val="0"/>
            <c:spPr>
              <a:solidFill>
                <a:schemeClr val="accent2">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3860-4801-9D49-2A04C39A845D}"/>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3860-4801-9D49-2A04C39A845D}"/>
              </c:ext>
            </c:extLst>
          </c:dPt>
          <c:dLbls>
            <c:dLbl>
              <c:idx val="0"/>
              <c:layout>
                <c:manualLayout>
                  <c:x val="-0.13478780439280091"/>
                  <c:y val="7.2348846179700832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2165518184598413"/>
                      <c:h val="0.15320958212968916"/>
                    </c:manualLayout>
                  </c15:layout>
                </c:ext>
                <c:ext xmlns:c16="http://schemas.microsoft.com/office/drawing/2014/chart" uri="{C3380CC4-5D6E-409C-BE32-E72D297353CC}">
                  <c16:uniqueId val="{00000001-3860-4801-9D49-2A04C39A845D}"/>
                </c:ext>
              </c:extLst>
            </c:dLbl>
            <c:dLbl>
              <c:idx val="1"/>
              <c:layout>
                <c:manualLayout>
                  <c:x val="-0.1680057977723482"/>
                  <c:y val="-0.18152903196893697"/>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8598621821518098"/>
                      <c:h val="0.15604679661357226"/>
                    </c:manualLayout>
                  </c15:layout>
                </c:ext>
                <c:ext xmlns:c16="http://schemas.microsoft.com/office/drawing/2014/chart" uri="{C3380CC4-5D6E-409C-BE32-E72D297353CC}">
                  <c16:uniqueId val="{00000003-3860-4801-9D49-2A04C39A845D}"/>
                </c:ext>
              </c:extLst>
            </c:dLbl>
            <c:dLbl>
              <c:idx val="2"/>
              <c:layout>
                <c:manualLayout>
                  <c:x val="5.0157275844536817E-2"/>
                  <c:y val="-0.15052541317618287"/>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7794483866903139"/>
                      <c:h val="0.15320958212968916"/>
                    </c:manualLayout>
                  </c15:layout>
                </c:ext>
                <c:ext xmlns:c16="http://schemas.microsoft.com/office/drawing/2014/chart" uri="{C3380CC4-5D6E-409C-BE32-E72D297353CC}">
                  <c16:uniqueId val="{00000005-3860-4801-9D49-2A04C39A845D}"/>
                </c:ext>
              </c:extLst>
            </c:dLbl>
            <c:dLbl>
              <c:idx val="3"/>
              <c:layout>
                <c:manualLayout>
                  <c:x val="2.1672294961668213E-7"/>
                  <c:y val="4.3300271769575203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7794483866903139"/>
                      <c:h val="0.15604679661357226"/>
                    </c:manualLayout>
                  </c15:layout>
                </c:ext>
                <c:ext xmlns:c16="http://schemas.microsoft.com/office/drawing/2014/chart" uri="{C3380CC4-5D6E-409C-BE32-E72D297353CC}">
                  <c16:uniqueId val="{00000007-3860-4801-9D49-2A04C39A845D}"/>
                </c:ext>
              </c:extLst>
            </c:dLbl>
            <c:dLbl>
              <c:idx val="4"/>
              <c:layout>
                <c:manualLayout>
                  <c:x val="7.0263562476970576E-2"/>
                  <c:y val="6.796480069324961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3860-4801-9D49-2A04C39A845D}"/>
                </c:ext>
              </c:extLst>
            </c:dLbl>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Sheet1!$A$3:$A$7</c:f>
              <c:strCache>
                <c:ptCount val="5"/>
                <c:pt idx="0">
                  <c:v>循環器系の疾患</c:v>
                </c:pt>
                <c:pt idx="1">
                  <c:v>精神及び行動障害</c:v>
                </c:pt>
                <c:pt idx="2">
                  <c:v>尿路性器系の疾患</c:v>
                </c:pt>
                <c:pt idx="3">
                  <c:v>神経系の疾患</c:v>
                </c:pt>
                <c:pt idx="4">
                  <c:v>その他</c:v>
                </c:pt>
              </c:strCache>
            </c:strRef>
          </c:cat>
          <c:val>
            <c:numRef>
              <c:f>Sheet1!$D$3:$D$7</c:f>
              <c:numCache>
                <c:formatCode>#,##0_ </c:formatCode>
                <c:ptCount val="5"/>
                <c:pt idx="0">
                  <c:v>117255</c:v>
                </c:pt>
                <c:pt idx="1">
                  <c:v>113818</c:v>
                </c:pt>
                <c:pt idx="2">
                  <c:v>65702</c:v>
                </c:pt>
                <c:pt idx="3">
                  <c:v>62299</c:v>
                </c:pt>
                <c:pt idx="4">
                  <c:v>26516</c:v>
                </c:pt>
              </c:numCache>
            </c:numRef>
          </c:val>
          <c:extLst>
            <c:ext xmlns:c16="http://schemas.microsoft.com/office/drawing/2014/chart" uri="{C3380CC4-5D6E-409C-BE32-E72D297353CC}">
              <c16:uniqueId val="{0000000A-3860-4801-9D49-2A04C39A845D}"/>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Sheet1!$B$2</c15:sqref>
                        </c15:formulaRef>
                      </c:ext>
                    </c:extLst>
                    <c:strCache>
                      <c:ptCount val="1"/>
                      <c:pt idx="0">
                        <c:v>川棚町</c:v>
                      </c:pt>
                    </c:strCache>
                  </c:strRef>
                </c:tx>
                <c:spPr>
                  <a:effectLst>
                    <a:outerShdw blurRad="50800" dist="38100" dir="2700000" algn="tl" rotWithShape="0">
                      <a:prstClr val="black">
                        <a:alpha val="40000"/>
                      </a:prstClr>
                    </a:outerShdw>
                  </a:effectLst>
                </c:spPr>
                <c:dPt>
                  <c:idx val="0"/>
                  <c:bubble3D val="0"/>
                  <c:spPr>
                    <a:solidFill>
                      <a:schemeClr val="accent6">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3860-4801-9D49-2A04C39A845D}"/>
                    </c:ext>
                  </c:extLst>
                </c:dPt>
                <c:dPt>
                  <c:idx val="1"/>
                  <c:bubble3D val="0"/>
                  <c:spPr>
                    <a:solidFill>
                      <a:schemeClr val="accent5">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3860-4801-9D49-2A04C39A845D}"/>
                    </c:ext>
                  </c:extLst>
                </c:dPt>
                <c:dPt>
                  <c:idx val="2"/>
                  <c:bubble3D val="0"/>
                  <c:spPr>
                    <a:solidFill>
                      <a:schemeClr val="accent2">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0-3860-4801-9D49-2A04C39A845D}"/>
                    </c:ext>
                  </c:extLst>
                </c:dPt>
                <c:dPt>
                  <c:idx val="3"/>
                  <c:bubble3D val="0"/>
                  <c:spPr>
                    <a:solidFill>
                      <a:schemeClr val="accent4"/>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2-3860-4801-9D49-2A04C39A845D}"/>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4-3860-4801-9D49-2A04C39A845D}"/>
                    </c:ext>
                  </c:extLst>
                </c:dPt>
                <c:dLbls>
                  <c:dLbl>
                    <c:idx val="0"/>
                    <c:layout>
                      <c:manualLayout>
                        <c:x val="-8.8455175007645714E-2"/>
                        <c:y val="0.15510105845227787"/>
                      </c:manualLayout>
                    </c:layout>
                    <c:dLblPos val="bestFit"/>
                    <c:showLegendKey val="0"/>
                    <c:showVal val="1"/>
                    <c:showCatName val="1"/>
                    <c:showSerName val="0"/>
                    <c:showPercent val="0"/>
                    <c:showBubbleSize val="0"/>
                    <c:separator>
</c:separator>
                    <c:extLst>
                      <c:ext uri="{CE6537A1-D6FC-4f65-9D91-7224C49458BB}">
                        <c15:layout>
                          <c:manualLayout>
                            <c:w val="0.47444139322282664"/>
                            <c:h val="0.17590729800075422"/>
                          </c:manualLayout>
                        </c15:layout>
                      </c:ext>
                      <c:ext xmlns:c16="http://schemas.microsoft.com/office/drawing/2014/chart" uri="{C3380CC4-5D6E-409C-BE32-E72D297353CC}">
                        <c16:uniqueId val="{0000000C-3860-4801-9D49-2A04C39A845D}"/>
                      </c:ext>
                    </c:extLst>
                  </c:dLbl>
                  <c:dLbl>
                    <c:idx val="1"/>
                    <c:layout>
                      <c:manualLayout>
                        <c:x val="-4.0206897730747947E-2"/>
                        <c:y val="-7.5659052903550893E-3"/>
                      </c:manualLayout>
                    </c:layout>
                    <c:dLblPos val="bestFit"/>
                    <c:showLegendKey val="0"/>
                    <c:showVal val="1"/>
                    <c:showCatName val="1"/>
                    <c:showSerName val="0"/>
                    <c:showPercent val="0"/>
                    <c:showBubbleSize val="0"/>
                    <c:separator>
</c:separator>
                    <c:extLst>
                      <c:ext uri="{CE6537A1-D6FC-4f65-9D91-7224C49458BB}">
                        <c15:layout>
                          <c:manualLayout>
                            <c:w val="0.3788034300599431"/>
                            <c:h val="0.17874451248463735"/>
                          </c:manualLayout>
                        </c15:layout>
                      </c:ext>
                      <c:ext xmlns:c16="http://schemas.microsoft.com/office/drawing/2014/chart" uri="{C3380CC4-5D6E-409C-BE32-E72D297353CC}">
                        <c16:uniqueId val="{0000000E-3860-4801-9D49-2A04C39A845D}"/>
                      </c:ext>
                    </c:extLst>
                  </c:dLbl>
                  <c:dLbl>
                    <c:idx val="2"/>
                    <c:layout>
                      <c:manualLayout>
                        <c:x val="-0.14072414205761807"/>
                        <c:y val="-0.11348857935532529"/>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bestFit"/>
                    <c:showLegendKey val="0"/>
                    <c:showVal val="1"/>
                    <c:showCatName val="1"/>
                    <c:showSerName val="0"/>
                    <c:showPercent val="0"/>
                    <c:showBubbleSize val="0"/>
                    <c:separator>
</c:separator>
                    <c:extLst>
                      <c:ext uri="{CE6537A1-D6FC-4f65-9D91-7224C49458BB}">
                        <c15:layout>
                          <c:manualLayout>
                            <c:w val="0.47142587589302054"/>
                            <c:h val="0.11916300832309155"/>
                          </c:manualLayout>
                        </c15:layout>
                      </c:ext>
                      <c:ext xmlns:c16="http://schemas.microsoft.com/office/drawing/2014/chart" uri="{C3380CC4-5D6E-409C-BE32-E72D297353CC}">
                        <c16:uniqueId val="{00000010-3860-4801-9D49-2A04C39A845D}"/>
                      </c:ext>
                    </c:extLst>
                  </c:dLbl>
                  <c:dLbl>
                    <c:idx val="3"/>
                    <c:layout>
                      <c:manualLayout>
                        <c:x val="2.8144828411523614E-2"/>
                        <c:y val="-0.13240334258121297"/>
                      </c:manualLayout>
                    </c:layout>
                    <c:dLblPos val="bestFit"/>
                    <c:showLegendKey val="0"/>
                    <c:showVal val="1"/>
                    <c:showCatName val="1"/>
                    <c:showSerName val="0"/>
                    <c:showPercent val="0"/>
                    <c:showBubbleSize val="0"/>
                    <c:separator>
</c:separator>
                    <c:extLst>
                      <c:ext uri="{CE6537A1-D6FC-4f65-9D91-7224C49458BB}">
                        <c15:layout>
                          <c:manualLayout>
                            <c:w val="0.45835863413052741"/>
                            <c:h val="0.17874451248463735"/>
                          </c:manualLayout>
                        </c15:layout>
                      </c:ext>
                      <c:ext xmlns:c16="http://schemas.microsoft.com/office/drawing/2014/chart" uri="{C3380CC4-5D6E-409C-BE32-E72D297353CC}">
                        <c16:uniqueId val="{00000012-3860-4801-9D49-2A04C39A845D}"/>
                      </c:ext>
                    </c:extLst>
                  </c:dLbl>
                  <c:dLbl>
                    <c:idx val="4"/>
                    <c:dLblPos val="ctr"/>
                    <c:showLegendKey val="0"/>
                    <c:showVal val="1"/>
                    <c:showCatName val="1"/>
                    <c:showSerName val="0"/>
                    <c:showPercent val="0"/>
                    <c:showBubbleSize val="0"/>
                    <c:separator>
</c:separator>
                    <c:extLst>
                      <c:ext uri="{CE6537A1-D6FC-4f65-9D91-7224C49458BB}"/>
                      <c:ext xmlns:c16="http://schemas.microsoft.com/office/drawing/2014/chart" uri="{C3380CC4-5D6E-409C-BE32-E72D297353CC}">
                        <c16:uniqueId val="{00000014-3860-4801-9D49-2A04C39A845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Sheet1!$A$3:$A$7</c15:sqref>
                        </c15:formulaRef>
                      </c:ext>
                    </c:extLst>
                    <c:strCache>
                      <c:ptCount val="5"/>
                      <c:pt idx="0">
                        <c:v>循環器系の疾患</c:v>
                      </c:pt>
                      <c:pt idx="1">
                        <c:v>精神及び行動障害</c:v>
                      </c:pt>
                      <c:pt idx="2">
                        <c:v>尿路性器系の疾患</c:v>
                      </c:pt>
                      <c:pt idx="3">
                        <c:v>神経系の疾患</c:v>
                      </c:pt>
                      <c:pt idx="4">
                        <c:v>その他</c:v>
                      </c:pt>
                    </c:strCache>
                  </c:strRef>
                </c:cat>
                <c:val>
                  <c:numRef>
                    <c:extLst>
                      <c:ext uri="{02D57815-91ED-43cb-92C2-25804820EDAC}">
                        <c15:formulaRef>
                          <c15:sqref>Sheet1!$B$3:$B$7</c15:sqref>
                        </c15:formulaRef>
                      </c:ext>
                    </c:extLst>
                    <c:numCache>
                      <c:formatCode>#,##0_);[Red]\(#,##0\)</c:formatCode>
                      <c:ptCount val="5"/>
                      <c:pt idx="0">
                        <c:v>155623</c:v>
                      </c:pt>
                      <c:pt idx="1">
                        <c:v>180568</c:v>
                      </c:pt>
                      <c:pt idx="2">
                        <c:v>115658</c:v>
                      </c:pt>
                      <c:pt idx="3">
                        <c:v>96956</c:v>
                      </c:pt>
                      <c:pt idx="4">
                        <c:v>241907</c:v>
                      </c:pt>
                    </c:numCache>
                  </c:numRef>
                </c:val>
                <c:extLst>
                  <c:ext xmlns:c16="http://schemas.microsoft.com/office/drawing/2014/chart" uri="{C3380CC4-5D6E-409C-BE32-E72D297353CC}">
                    <c16:uniqueId val="{00000015-3860-4801-9D49-2A04C39A845D}"/>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Sheet1!$C$2</c15:sqref>
                        </c15:formulaRef>
                      </c:ext>
                    </c:extLst>
                    <c:strCache>
                      <c:ptCount val="1"/>
                      <c:pt idx="0">
                        <c:v>県</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7-3860-4801-9D49-2A04C39A845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9-3860-4801-9D49-2A04C39A845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B-3860-4801-9D49-2A04C39A845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1D-3860-4801-9D49-2A04C39A845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1F-3860-4801-9D49-2A04C39A845D}"/>
                    </c:ext>
                  </c:extLst>
                </c:dPt>
                <c:cat>
                  <c:strRef>
                    <c:extLst xmlns:c15="http://schemas.microsoft.com/office/drawing/2012/chart">
                      <c:ext xmlns:c15="http://schemas.microsoft.com/office/drawing/2012/chart" uri="{02D57815-91ED-43cb-92C2-25804820EDAC}">
                        <c15:formulaRef>
                          <c15:sqref>Sheet1!$A$3:$A$7</c15:sqref>
                        </c15:formulaRef>
                      </c:ext>
                    </c:extLst>
                    <c:strCache>
                      <c:ptCount val="5"/>
                      <c:pt idx="0">
                        <c:v>循環器系の疾患</c:v>
                      </c:pt>
                      <c:pt idx="1">
                        <c:v>精神及び行動障害</c:v>
                      </c:pt>
                      <c:pt idx="2">
                        <c:v>尿路性器系の疾患</c:v>
                      </c:pt>
                      <c:pt idx="3">
                        <c:v>神経系の疾患</c:v>
                      </c:pt>
                      <c:pt idx="4">
                        <c:v>その他</c:v>
                      </c:pt>
                    </c:strCache>
                  </c:strRef>
                </c:cat>
                <c:val>
                  <c:numRef>
                    <c:extLst xmlns:c15="http://schemas.microsoft.com/office/drawing/2012/chart">
                      <c:ext xmlns:c15="http://schemas.microsoft.com/office/drawing/2012/chart" uri="{02D57815-91ED-43cb-92C2-25804820EDAC}">
                        <c15:formulaRef>
                          <c15:sqref>Sheet1!$C$3:$C$7</c15:sqref>
                        </c15:formulaRef>
                      </c:ext>
                    </c:extLst>
                    <c:numCache>
                      <c:formatCode>#,##0_);[Red]\(#,##0\)</c:formatCode>
                      <c:ptCount val="5"/>
                      <c:pt idx="0">
                        <c:v>38368</c:v>
                      </c:pt>
                      <c:pt idx="1">
                        <c:v>66750</c:v>
                      </c:pt>
                      <c:pt idx="2">
                        <c:v>49956</c:v>
                      </c:pt>
                      <c:pt idx="3">
                        <c:v>34657</c:v>
                      </c:pt>
                      <c:pt idx="4">
                        <c:v>215391</c:v>
                      </c:pt>
                    </c:numCache>
                  </c:numRef>
                </c:val>
                <c:extLst xmlns:c15="http://schemas.microsoft.com/office/drawing/2012/chart">
                  <c:ext xmlns:c16="http://schemas.microsoft.com/office/drawing/2014/chart" uri="{C3380CC4-5D6E-409C-BE32-E72D297353CC}">
                    <c16:uniqueId val="{00000020-3860-4801-9D49-2A04C39A845D}"/>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71947477361957E-2"/>
          <c:y val="0.15316305457149115"/>
          <c:w val="0.74850715292589809"/>
          <c:h val="0.73373474737723376"/>
        </c:manualLayout>
      </c:layout>
      <c:pieChart>
        <c:varyColors val="1"/>
        <c:ser>
          <c:idx val="2"/>
          <c:order val="2"/>
          <c:tx>
            <c:strRef>
              <c:f>Sheet1!$D$2</c:f>
              <c:strCache>
                <c:ptCount val="1"/>
                <c:pt idx="0">
                  <c:v>差異</c:v>
                </c:pt>
              </c:strCache>
            </c:strRef>
          </c:tx>
          <c:spPr>
            <a:effectLst>
              <a:outerShdw blurRad="50800" dist="38100" dir="2700000" algn="tl" rotWithShape="0">
                <a:prstClr val="black">
                  <a:alpha val="40000"/>
                </a:prstClr>
              </a:outerShdw>
            </a:effectLst>
          </c:spPr>
          <c:dPt>
            <c:idx val="0"/>
            <c:bubble3D val="0"/>
            <c:spPr>
              <a:solidFill>
                <a:schemeClr val="accent6">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337-41CC-8DF1-0F5930750D50}"/>
              </c:ext>
            </c:extLst>
          </c:dPt>
          <c:dPt>
            <c:idx val="1"/>
            <c:bubble3D val="0"/>
            <c:spPr>
              <a:solidFill>
                <a:schemeClr val="accent5">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337-41CC-8DF1-0F5930750D50}"/>
              </c:ext>
            </c:extLst>
          </c:dPt>
          <c:dPt>
            <c:idx val="2"/>
            <c:bubble3D val="0"/>
            <c:spPr>
              <a:solidFill>
                <a:schemeClr val="accent4">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337-41CC-8DF1-0F5930750D50}"/>
              </c:ext>
            </c:extLst>
          </c:dPt>
          <c:dPt>
            <c:idx val="3"/>
            <c:bubble3D val="0"/>
            <c:spPr>
              <a:solidFill>
                <a:schemeClr val="accent2">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E337-41CC-8DF1-0F5930750D50}"/>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E337-41CC-8DF1-0F5930750D50}"/>
              </c:ext>
            </c:extLst>
          </c:dPt>
          <c:dLbls>
            <c:dLbl>
              <c:idx val="0"/>
              <c:layout>
                <c:manualLayout>
                  <c:x val="2.7870366056642851E-2"/>
                  <c:y val="-0.19456892215458413"/>
                </c:manualLayout>
              </c:layout>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45827151311195519"/>
                      <c:h val="0.144827735221529"/>
                    </c:manualLayout>
                  </c15:layout>
                </c:ext>
                <c:ext xmlns:c16="http://schemas.microsoft.com/office/drawing/2014/chart" uri="{C3380CC4-5D6E-409C-BE32-E72D297353CC}">
                  <c16:uniqueId val="{00000001-E337-41CC-8DF1-0F5930750D50}"/>
                </c:ext>
              </c:extLst>
            </c:dLbl>
            <c:dLbl>
              <c:idx val="1"/>
              <c:layout>
                <c:manualLayout>
                  <c:x val="0"/>
                  <c:y val="5.6562643047147407E-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8808578587859266"/>
                      <c:h val="0.14863899141156925"/>
                    </c:manualLayout>
                  </c15:layout>
                </c:ext>
                <c:ext xmlns:c16="http://schemas.microsoft.com/office/drawing/2014/chart" uri="{C3380CC4-5D6E-409C-BE32-E72D297353CC}">
                  <c16:uniqueId val="{00000003-E337-41CC-8DF1-0F5930750D50}"/>
                </c:ext>
              </c:extLst>
            </c:dLbl>
            <c:dLbl>
              <c:idx val="4"/>
              <c:delete val="1"/>
              <c:extLst>
                <c:ext xmlns:c15="http://schemas.microsoft.com/office/drawing/2012/chart" uri="{CE6537A1-D6FC-4f65-9D91-7224C49458BB}"/>
                <c:ext xmlns:c16="http://schemas.microsoft.com/office/drawing/2014/chart" uri="{C3380CC4-5D6E-409C-BE32-E72D297353CC}">
                  <c16:uniqueId val="{00000009-E337-41CC-8DF1-0F5930750D50}"/>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Sheet1!$A$3:$A$7</c:f>
              <c:strCache>
                <c:ptCount val="5"/>
                <c:pt idx="0">
                  <c:v>血液及び造血器の疾患</c:v>
                </c:pt>
                <c:pt idx="1">
                  <c:v>皮膚組織の疾患</c:v>
                </c:pt>
                <c:pt idx="2">
                  <c:v>筋骨格系疾患</c:v>
                </c:pt>
                <c:pt idx="3">
                  <c:v>精神及び行動障害</c:v>
                </c:pt>
                <c:pt idx="4">
                  <c:v>その他</c:v>
                </c:pt>
              </c:strCache>
            </c:strRef>
          </c:cat>
          <c:val>
            <c:numRef>
              <c:f>Sheet1!$D$3:$D$7</c:f>
              <c:numCache>
                <c:formatCode>General</c:formatCode>
                <c:ptCount val="5"/>
                <c:pt idx="0" formatCode="#,##0_ ">
                  <c:v>451660</c:v>
                </c:pt>
                <c:pt idx="4" formatCode="#,##0_ ">
                  <c:v>0</c:v>
                </c:pt>
              </c:numCache>
            </c:numRef>
          </c:val>
          <c:extLst>
            <c:ext xmlns:c16="http://schemas.microsoft.com/office/drawing/2014/chart" uri="{C3380CC4-5D6E-409C-BE32-E72D297353CC}">
              <c16:uniqueId val="{0000000A-E337-41CC-8DF1-0F5930750D50}"/>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Sheet1!$B$2</c15:sqref>
                        </c15:formulaRef>
                      </c:ext>
                    </c:extLst>
                    <c:strCache>
                      <c:ptCount val="1"/>
                      <c:pt idx="0">
                        <c:v>川棚町</c:v>
                      </c:pt>
                    </c:strCache>
                  </c:strRef>
                </c:tx>
                <c:spPr>
                  <a:effectLst>
                    <a:outerShdw blurRad="50800" dist="38100" dir="2700000" algn="tl" rotWithShape="0">
                      <a:prstClr val="black">
                        <a:alpha val="40000"/>
                      </a:prstClr>
                    </a:outerShdw>
                  </a:effectLst>
                </c:spPr>
                <c:dPt>
                  <c:idx val="0"/>
                  <c:bubble3D val="0"/>
                  <c:spPr>
                    <a:solidFill>
                      <a:schemeClr val="accent6">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E337-41CC-8DF1-0F5930750D50}"/>
                    </c:ext>
                  </c:extLst>
                </c:dPt>
                <c:dPt>
                  <c:idx val="1"/>
                  <c:bubble3D val="0"/>
                  <c:spPr>
                    <a:solidFill>
                      <a:schemeClr val="accent5">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E337-41CC-8DF1-0F5930750D50}"/>
                    </c:ext>
                  </c:extLst>
                </c:dPt>
                <c:dPt>
                  <c:idx val="2"/>
                  <c:bubble3D val="0"/>
                  <c:spPr>
                    <a:solidFill>
                      <a:schemeClr val="accent2">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0-E337-41CC-8DF1-0F5930750D50}"/>
                    </c:ext>
                  </c:extLst>
                </c:dPt>
                <c:dPt>
                  <c:idx val="3"/>
                  <c:bubble3D val="0"/>
                  <c:spPr>
                    <a:solidFill>
                      <a:schemeClr val="accent4"/>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2-E337-41CC-8DF1-0F5930750D50}"/>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4-E337-41CC-8DF1-0F5930750D50}"/>
                    </c:ext>
                  </c:extLst>
                </c:dPt>
                <c:dLbls>
                  <c:dLbl>
                    <c:idx val="0"/>
                    <c:layout>
                      <c:manualLayout>
                        <c:x val="-8.8455175007645714E-2"/>
                        <c:y val="0.15510105845227787"/>
                      </c:manualLayout>
                    </c:layout>
                    <c:dLblPos val="bestFit"/>
                    <c:showLegendKey val="0"/>
                    <c:showVal val="1"/>
                    <c:showCatName val="1"/>
                    <c:showSerName val="0"/>
                    <c:showPercent val="0"/>
                    <c:showBubbleSize val="0"/>
                    <c:separator>
</c:separator>
                    <c:extLst>
                      <c:ext uri="{CE6537A1-D6FC-4f65-9D91-7224C49458BB}">
                        <c15:layout>
                          <c:manualLayout>
                            <c:w val="0.47444139322282664"/>
                            <c:h val="0.17590729800075422"/>
                          </c:manualLayout>
                        </c15:layout>
                      </c:ext>
                      <c:ext xmlns:c16="http://schemas.microsoft.com/office/drawing/2014/chart" uri="{C3380CC4-5D6E-409C-BE32-E72D297353CC}">
                        <c16:uniqueId val="{0000000C-E337-41CC-8DF1-0F5930750D50}"/>
                      </c:ext>
                    </c:extLst>
                  </c:dLbl>
                  <c:dLbl>
                    <c:idx val="1"/>
                    <c:layout>
                      <c:manualLayout>
                        <c:x val="-4.0206897730747947E-2"/>
                        <c:y val="-7.5659052903550893E-3"/>
                      </c:manualLayout>
                    </c:layout>
                    <c:dLblPos val="bestFit"/>
                    <c:showLegendKey val="0"/>
                    <c:showVal val="1"/>
                    <c:showCatName val="1"/>
                    <c:showSerName val="0"/>
                    <c:showPercent val="0"/>
                    <c:showBubbleSize val="0"/>
                    <c:separator>
</c:separator>
                    <c:extLst>
                      <c:ext uri="{CE6537A1-D6FC-4f65-9D91-7224C49458BB}">
                        <c15:layout>
                          <c:manualLayout>
                            <c:w val="0.3788034300599431"/>
                            <c:h val="0.17874451248463735"/>
                          </c:manualLayout>
                        </c15:layout>
                      </c:ext>
                      <c:ext xmlns:c16="http://schemas.microsoft.com/office/drawing/2014/chart" uri="{C3380CC4-5D6E-409C-BE32-E72D297353CC}">
                        <c16:uniqueId val="{0000000E-E337-41CC-8DF1-0F5930750D50}"/>
                      </c:ext>
                    </c:extLst>
                  </c:dLbl>
                  <c:dLbl>
                    <c:idx val="2"/>
                    <c:layout>
                      <c:manualLayout>
                        <c:x val="-0.14072414205761807"/>
                        <c:y val="-0.11348857935532529"/>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bestFit"/>
                    <c:showLegendKey val="0"/>
                    <c:showVal val="1"/>
                    <c:showCatName val="1"/>
                    <c:showSerName val="0"/>
                    <c:showPercent val="0"/>
                    <c:showBubbleSize val="0"/>
                    <c:separator>
</c:separator>
                    <c:extLst>
                      <c:ext uri="{CE6537A1-D6FC-4f65-9D91-7224C49458BB}">
                        <c15:layout>
                          <c:manualLayout>
                            <c:w val="0.47142587589302054"/>
                            <c:h val="0.11916300832309155"/>
                          </c:manualLayout>
                        </c15:layout>
                      </c:ext>
                      <c:ext xmlns:c16="http://schemas.microsoft.com/office/drawing/2014/chart" uri="{C3380CC4-5D6E-409C-BE32-E72D297353CC}">
                        <c16:uniqueId val="{00000010-E337-41CC-8DF1-0F5930750D50}"/>
                      </c:ext>
                    </c:extLst>
                  </c:dLbl>
                  <c:dLbl>
                    <c:idx val="3"/>
                    <c:layout>
                      <c:manualLayout>
                        <c:x val="2.8144828411523614E-2"/>
                        <c:y val="-0.13240334258121297"/>
                      </c:manualLayout>
                    </c:layout>
                    <c:dLblPos val="bestFit"/>
                    <c:showLegendKey val="0"/>
                    <c:showVal val="1"/>
                    <c:showCatName val="1"/>
                    <c:showSerName val="0"/>
                    <c:showPercent val="0"/>
                    <c:showBubbleSize val="0"/>
                    <c:separator>
</c:separator>
                    <c:extLst>
                      <c:ext uri="{CE6537A1-D6FC-4f65-9D91-7224C49458BB}">
                        <c15:layout>
                          <c:manualLayout>
                            <c:w val="0.45835863413052741"/>
                            <c:h val="0.17874451248463735"/>
                          </c:manualLayout>
                        </c15:layout>
                      </c:ext>
                      <c:ext xmlns:c16="http://schemas.microsoft.com/office/drawing/2014/chart" uri="{C3380CC4-5D6E-409C-BE32-E72D297353CC}">
                        <c16:uniqueId val="{00000012-E337-41CC-8DF1-0F5930750D50}"/>
                      </c:ext>
                    </c:extLst>
                  </c:dLbl>
                  <c:dLbl>
                    <c:idx val="4"/>
                    <c:dLblPos val="ctr"/>
                    <c:showLegendKey val="0"/>
                    <c:showVal val="1"/>
                    <c:showCatName val="1"/>
                    <c:showSerName val="0"/>
                    <c:showPercent val="0"/>
                    <c:showBubbleSize val="0"/>
                    <c:separator>
</c:separator>
                    <c:extLst>
                      <c:ext uri="{CE6537A1-D6FC-4f65-9D91-7224C49458BB}"/>
                      <c:ext xmlns:c16="http://schemas.microsoft.com/office/drawing/2014/chart" uri="{C3380CC4-5D6E-409C-BE32-E72D297353CC}">
                        <c16:uniqueId val="{00000014-E337-41CC-8DF1-0F5930750D5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Sheet1!$A$3:$A$7</c15:sqref>
                        </c15:formulaRef>
                      </c:ext>
                    </c:extLst>
                    <c:strCache>
                      <c:ptCount val="5"/>
                      <c:pt idx="0">
                        <c:v>血液及び造血器の疾患</c:v>
                      </c:pt>
                      <c:pt idx="1">
                        <c:v>皮膚組織の疾患</c:v>
                      </c:pt>
                      <c:pt idx="2">
                        <c:v>筋骨格系疾患</c:v>
                      </c:pt>
                      <c:pt idx="3">
                        <c:v>精神及び行動障害</c:v>
                      </c:pt>
                      <c:pt idx="4">
                        <c:v>その他</c:v>
                      </c:pt>
                    </c:strCache>
                  </c:strRef>
                </c:cat>
                <c:val>
                  <c:numRef>
                    <c:extLst>
                      <c:ext uri="{02D57815-91ED-43cb-92C2-25804820EDAC}">
                        <c15:formulaRef>
                          <c15:sqref>Sheet1!$B$3:$B$7</c15:sqref>
                        </c15:formulaRef>
                      </c:ext>
                    </c:extLst>
                    <c:numCache>
                      <c:formatCode>General</c:formatCode>
                      <c:ptCount val="5"/>
                      <c:pt idx="0" formatCode="#,##0_);[Red]\(#,##0\)">
                        <c:v>461234</c:v>
                      </c:pt>
                      <c:pt idx="4" formatCode="#,##0_);[Red]\(#,##0\)">
                        <c:v>338038</c:v>
                      </c:pt>
                    </c:numCache>
                  </c:numRef>
                </c:val>
                <c:extLst>
                  <c:ext xmlns:c16="http://schemas.microsoft.com/office/drawing/2014/chart" uri="{C3380CC4-5D6E-409C-BE32-E72D297353CC}">
                    <c16:uniqueId val="{00000015-E337-41CC-8DF1-0F5930750D50}"/>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Sheet1!$C$2</c15:sqref>
                        </c15:formulaRef>
                      </c:ext>
                    </c:extLst>
                    <c:strCache>
                      <c:ptCount val="1"/>
                      <c:pt idx="0">
                        <c:v>県</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7-E337-41CC-8DF1-0F5930750D50}"/>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9-E337-41CC-8DF1-0F5930750D50}"/>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B-E337-41CC-8DF1-0F5930750D50}"/>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1D-E337-41CC-8DF1-0F5930750D50}"/>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1F-E337-41CC-8DF1-0F5930750D50}"/>
                    </c:ext>
                  </c:extLst>
                </c:dPt>
                <c:cat>
                  <c:strRef>
                    <c:extLst xmlns:c15="http://schemas.microsoft.com/office/drawing/2012/chart">
                      <c:ext xmlns:c15="http://schemas.microsoft.com/office/drawing/2012/chart" uri="{02D57815-91ED-43cb-92C2-25804820EDAC}">
                        <c15:formulaRef>
                          <c15:sqref>Sheet1!$A$3:$A$7</c15:sqref>
                        </c15:formulaRef>
                      </c:ext>
                    </c:extLst>
                    <c:strCache>
                      <c:ptCount val="5"/>
                      <c:pt idx="0">
                        <c:v>血液及び造血器の疾患</c:v>
                      </c:pt>
                      <c:pt idx="1">
                        <c:v>皮膚組織の疾患</c:v>
                      </c:pt>
                      <c:pt idx="2">
                        <c:v>筋骨格系疾患</c:v>
                      </c:pt>
                      <c:pt idx="3">
                        <c:v>精神及び行動障害</c:v>
                      </c:pt>
                      <c:pt idx="4">
                        <c:v>その他</c:v>
                      </c:pt>
                    </c:strCache>
                  </c:strRef>
                </c:cat>
                <c:val>
                  <c:numRef>
                    <c:extLst xmlns:c15="http://schemas.microsoft.com/office/drawing/2012/chart">
                      <c:ext xmlns:c15="http://schemas.microsoft.com/office/drawing/2012/chart" uri="{02D57815-91ED-43cb-92C2-25804820EDAC}">
                        <c15:formulaRef>
                          <c15:sqref>Sheet1!$C$3:$C$7</c15:sqref>
                        </c15:formulaRef>
                      </c:ext>
                    </c:extLst>
                    <c:numCache>
                      <c:formatCode>General</c:formatCode>
                      <c:ptCount val="5"/>
                      <c:pt idx="0" formatCode="#,##0_);[Red]\(#,##0\)">
                        <c:v>9574</c:v>
                      </c:pt>
                      <c:pt idx="4" formatCode="#,##0_);[Red]\(#,##0\)">
                        <c:v>338038</c:v>
                      </c:pt>
                    </c:numCache>
                  </c:numRef>
                </c:val>
                <c:extLst xmlns:c15="http://schemas.microsoft.com/office/drawing/2012/chart">
                  <c:ext xmlns:c16="http://schemas.microsoft.com/office/drawing/2014/chart" uri="{C3380CC4-5D6E-409C-BE32-E72D297353CC}">
                    <c16:uniqueId val="{00000020-E337-41CC-8DF1-0F5930750D50}"/>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71947477361957E-2"/>
          <c:y val="0.15316305457149115"/>
          <c:w val="0.89530025959164905"/>
          <c:h val="0.73373474737723376"/>
        </c:manualLayout>
      </c:layout>
      <c:barChart>
        <c:barDir val="col"/>
        <c:grouping val="stacked"/>
        <c:varyColors val="0"/>
        <c:ser>
          <c:idx val="0"/>
          <c:order val="0"/>
          <c:tx>
            <c:strRef>
              <c:f>Sheet1!$A$3</c:f>
              <c:strCache>
                <c:ptCount val="1"/>
                <c:pt idx="0">
                  <c:v>入院</c:v>
                </c:pt>
              </c:strCache>
            </c:strRef>
          </c:tx>
          <c:spPr>
            <a:solidFill>
              <a:srgbClr val="FF99CC"/>
            </a:solidFill>
            <a:ln>
              <a:noFill/>
            </a:ln>
            <a:effectLst>
              <a:outerShdw blurRad="50800" dist="38100" dir="2700000" algn="tl" rotWithShape="0">
                <a:prstClr val="black">
                  <a:alpha val="40000"/>
                </a:prstClr>
              </a:outerShdw>
            </a:effectLst>
          </c:spPr>
          <c:invertIfNegative val="0"/>
          <c:dPt>
            <c:idx val="6"/>
            <c:invertIfNegative val="0"/>
            <c:bubble3D val="0"/>
            <c:extLst>
              <c:ext xmlns:c16="http://schemas.microsoft.com/office/drawing/2014/chart" uri="{C3380CC4-5D6E-409C-BE32-E72D297353CC}">
                <c16:uniqueId val="{00000000-C710-41CD-9D76-1CE8231017FB}"/>
              </c:ext>
            </c:extLst>
          </c:dPt>
          <c:cat>
            <c:strRef>
              <c:f>Sheet1!$B$2:$P$2</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strCache>
            </c:strRef>
          </c:cat>
          <c:val>
            <c:numRef>
              <c:f>Sheet1!$B$3:$P$3</c:f>
              <c:numCache>
                <c:formatCode>#,##0_);[Red]\(#,##0\)</c:formatCode>
                <c:ptCount val="15"/>
                <c:pt idx="0">
                  <c:v>11222</c:v>
                </c:pt>
                <c:pt idx="1">
                  <c:v>46903</c:v>
                </c:pt>
                <c:pt idx="2">
                  <c:v>14934</c:v>
                </c:pt>
                <c:pt idx="3">
                  <c:v>26150</c:v>
                </c:pt>
                <c:pt idx="4">
                  <c:v>5735</c:v>
                </c:pt>
                <c:pt idx="5">
                  <c:v>36723</c:v>
                </c:pt>
                <c:pt idx="6">
                  <c:v>18618</c:v>
                </c:pt>
                <c:pt idx="7">
                  <c:v>316695</c:v>
                </c:pt>
                <c:pt idx="8">
                  <c:v>95623</c:v>
                </c:pt>
                <c:pt idx="9">
                  <c:v>134709</c:v>
                </c:pt>
                <c:pt idx="10">
                  <c:v>154497</c:v>
                </c:pt>
                <c:pt idx="11">
                  <c:v>543445</c:v>
                </c:pt>
                <c:pt idx="12">
                  <c:v>251576</c:v>
                </c:pt>
                <c:pt idx="13">
                  <c:v>243854</c:v>
                </c:pt>
                <c:pt idx="14">
                  <c:v>296990</c:v>
                </c:pt>
              </c:numCache>
            </c:numRef>
          </c:val>
          <c:extLst>
            <c:ext xmlns:c16="http://schemas.microsoft.com/office/drawing/2014/chart" uri="{C3380CC4-5D6E-409C-BE32-E72D297353CC}">
              <c16:uniqueId val="{00000001-C710-41CD-9D76-1CE8231017FB}"/>
            </c:ext>
          </c:extLst>
        </c:ser>
        <c:ser>
          <c:idx val="1"/>
          <c:order val="1"/>
          <c:tx>
            <c:strRef>
              <c:f>Sheet1!$A$4</c:f>
              <c:strCache>
                <c:ptCount val="1"/>
                <c:pt idx="0">
                  <c:v>入院外</c:v>
                </c:pt>
              </c:strCache>
            </c:strRef>
          </c:tx>
          <c:spPr>
            <a:solidFill>
              <a:schemeClr val="accent5">
                <a:lumMod val="40000"/>
                <a:lumOff val="60000"/>
              </a:schemeClr>
            </a:solidFill>
            <a:ln>
              <a:noFill/>
            </a:ln>
            <a:effectLst>
              <a:outerShdw blurRad="50800" dist="38100" dir="2700000" algn="tl" rotWithShape="0">
                <a:prstClr val="black">
                  <a:alpha val="40000"/>
                </a:prstClr>
              </a:outerShdw>
            </a:effectLst>
          </c:spPr>
          <c:invertIfNegative val="0"/>
          <c:cat>
            <c:strRef>
              <c:f>Sheet1!$B$2:$P$2</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strCache>
            </c:strRef>
          </c:cat>
          <c:val>
            <c:numRef>
              <c:f>Sheet1!$B$4:$P$4</c:f>
              <c:numCache>
                <c:formatCode>#,##0_);[Red]\(#,##0\)</c:formatCode>
                <c:ptCount val="15"/>
                <c:pt idx="0">
                  <c:v>145343</c:v>
                </c:pt>
                <c:pt idx="1">
                  <c:v>94710</c:v>
                </c:pt>
                <c:pt idx="2">
                  <c:v>72475</c:v>
                </c:pt>
                <c:pt idx="3">
                  <c:v>64482</c:v>
                </c:pt>
                <c:pt idx="4">
                  <c:v>70770</c:v>
                </c:pt>
                <c:pt idx="5">
                  <c:v>66747</c:v>
                </c:pt>
                <c:pt idx="6">
                  <c:v>133112</c:v>
                </c:pt>
                <c:pt idx="7">
                  <c:v>91181</c:v>
                </c:pt>
                <c:pt idx="8">
                  <c:v>149212</c:v>
                </c:pt>
                <c:pt idx="9">
                  <c:v>251960</c:v>
                </c:pt>
                <c:pt idx="10">
                  <c:v>681723</c:v>
                </c:pt>
                <c:pt idx="11">
                  <c:v>283440</c:v>
                </c:pt>
                <c:pt idx="12">
                  <c:v>201972</c:v>
                </c:pt>
                <c:pt idx="13">
                  <c:v>312814</c:v>
                </c:pt>
                <c:pt idx="14">
                  <c:v>322939</c:v>
                </c:pt>
              </c:numCache>
            </c:numRef>
          </c:val>
          <c:extLst>
            <c:ext xmlns:c16="http://schemas.microsoft.com/office/drawing/2014/chart" uri="{C3380CC4-5D6E-409C-BE32-E72D297353CC}">
              <c16:uniqueId val="{00000002-C710-41CD-9D76-1CE8231017FB}"/>
            </c:ext>
          </c:extLst>
        </c:ser>
        <c:dLbls>
          <c:showLegendKey val="0"/>
          <c:showVal val="0"/>
          <c:showCatName val="0"/>
          <c:showSerName val="0"/>
          <c:showPercent val="0"/>
          <c:showBubbleSize val="0"/>
        </c:dLbls>
        <c:gapWidth val="56"/>
        <c:overlap val="100"/>
        <c:axId val="1686074576"/>
        <c:axId val="1578370144"/>
      </c:barChart>
      <c:lineChart>
        <c:grouping val="standard"/>
        <c:varyColors val="0"/>
        <c:ser>
          <c:idx val="2"/>
          <c:order val="2"/>
          <c:tx>
            <c:strRef>
              <c:f>Sheet1!$A$5</c:f>
              <c:strCache>
                <c:ptCount val="1"/>
                <c:pt idx="0">
                  <c:v>川棚町 - 一人当たり医療費</c:v>
                </c:pt>
              </c:strCache>
            </c:strRef>
          </c:tx>
          <c:spPr>
            <a:ln w="28575" cap="rnd">
              <a:solidFill>
                <a:srgbClr val="0070C0"/>
              </a:solidFill>
              <a:round/>
            </a:ln>
            <a:effectLst/>
          </c:spPr>
          <c:marker>
            <c:symbol val="circle"/>
            <c:size val="7"/>
            <c:spPr>
              <a:solidFill>
                <a:srgbClr val="0070C0"/>
              </a:solidFill>
              <a:ln w="9525">
                <a:solidFill>
                  <a:srgbClr val="3333F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0070C0"/>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Sheet1!$B$2:$P$2</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strCache>
            </c:strRef>
          </c:cat>
          <c:val>
            <c:numRef>
              <c:f>Sheet1!$B$5:$P$5</c:f>
              <c:numCache>
                <c:formatCode>#,##0_);[Red]\(#,##0\)</c:formatCode>
                <c:ptCount val="15"/>
                <c:pt idx="0">
                  <c:v>156565</c:v>
                </c:pt>
                <c:pt idx="1">
                  <c:v>141613</c:v>
                </c:pt>
                <c:pt idx="2">
                  <c:v>87409</c:v>
                </c:pt>
                <c:pt idx="3">
                  <c:v>90632</c:v>
                </c:pt>
                <c:pt idx="4">
                  <c:v>76505</c:v>
                </c:pt>
                <c:pt idx="5">
                  <c:v>103470</c:v>
                </c:pt>
                <c:pt idx="6">
                  <c:v>151730</c:v>
                </c:pt>
                <c:pt idx="7">
                  <c:v>407876</c:v>
                </c:pt>
                <c:pt idx="8">
                  <c:v>244835</c:v>
                </c:pt>
                <c:pt idx="9">
                  <c:v>386669</c:v>
                </c:pt>
                <c:pt idx="10">
                  <c:v>836220</c:v>
                </c:pt>
                <c:pt idx="11">
                  <c:v>826885</c:v>
                </c:pt>
                <c:pt idx="12">
                  <c:v>453548</c:v>
                </c:pt>
                <c:pt idx="13">
                  <c:v>556668</c:v>
                </c:pt>
                <c:pt idx="14">
                  <c:v>619929</c:v>
                </c:pt>
              </c:numCache>
            </c:numRef>
          </c:val>
          <c:smooth val="0"/>
          <c:extLst>
            <c:ext xmlns:c16="http://schemas.microsoft.com/office/drawing/2014/chart" uri="{C3380CC4-5D6E-409C-BE32-E72D297353CC}">
              <c16:uniqueId val="{00000003-C710-41CD-9D76-1CE8231017FB}"/>
            </c:ext>
          </c:extLst>
        </c:ser>
        <c:ser>
          <c:idx val="3"/>
          <c:order val="3"/>
          <c:tx>
            <c:strRef>
              <c:f>Sheet1!$A$6</c:f>
              <c:strCache>
                <c:ptCount val="1"/>
                <c:pt idx="0">
                  <c:v>県 - 一人当たり医療費</c:v>
                </c:pt>
              </c:strCache>
            </c:strRef>
          </c:tx>
          <c:spPr>
            <a:ln w="28575" cap="rnd">
              <a:solidFill>
                <a:schemeClr val="accent2"/>
              </a:solidFill>
              <a:round/>
            </a:ln>
            <a:effectLst/>
          </c:spPr>
          <c:marker>
            <c:symbol val="circle"/>
            <c:size val="5"/>
            <c:spPr>
              <a:solidFill>
                <a:schemeClr val="accent2"/>
              </a:solidFill>
              <a:ln w="9525">
                <a:noFill/>
              </a:ln>
              <a:effectLst/>
            </c:spPr>
          </c:marker>
          <c:cat>
            <c:strRef>
              <c:f>Sheet1!$B$2:$P$2</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strCache>
            </c:strRef>
          </c:cat>
          <c:val>
            <c:numRef>
              <c:f>Sheet1!$B$6:$P$6</c:f>
              <c:numCache>
                <c:formatCode>#,##0_);[Red]\(#,##0\)</c:formatCode>
                <c:ptCount val="15"/>
                <c:pt idx="0">
                  <c:v>243609</c:v>
                </c:pt>
                <c:pt idx="1">
                  <c:v>122192</c:v>
                </c:pt>
                <c:pt idx="2">
                  <c:v>109138</c:v>
                </c:pt>
                <c:pt idx="3">
                  <c:v>102239</c:v>
                </c:pt>
                <c:pt idx="4">
                  <c:v>96267</c:v>
                </c:pt>
                <c:pt idx="5">
                  <c:v>148221</c:v>
                </c:pt>
                <c:pt idx="6">
                  <c:v>193549</c:v>
                </c:pt>
                <c:pt idx="7">
                  <c:v>199993</c:v>
                </c:pt>
                <c:pt idx="8">
                  <c:v>239542</c:v>
                </c:pt>
                <c:pt idx="9">
                  <c:v>301665</c:v>
                </c:pt>
                <c:pt idx="10">
                  <c:v>387211</c:v>
                </c:pt>
                <c:pt idx="11">
                  <c:v>447545</c:v>
                </c:pt>
                <c:pt idx="12">
                  <c:v>466853</c:v>
                </c:pt>
                <c:pt idx="13">
                  <c:v>498773</c:v>
                </c:pt>
                <c:pt idx="14">
                  <c:v>604206</c:v>
                </c:pt>
              </c:numCache>
            </c:numRef>
          </c:val>
          <c:smooth val="0"/>
          <c:extLst>
            <c:ext xmlns:c16="http://schemas.microsoft.com/office/drawing/2014/chart" uri="{C3380CC4-5D6E-409C-BE32-E72D297353CC}">
              <c16:uniqueId val="{00000004-C710-41CD-9D76-1CE8231017FB}"/>
            </c:ext>
          </c:extLst>
        </c:ser>
        <c:dLbls>
          <c:showLegendKey val="0"/>
          <c:showVal val="0"/>
          <c:showCatName val="0"/>
          <c:showSerName val="0"/>
          <c:showPercent val="0"/>
          <c:showBubbleSize val="0"/>
        </c:dLbls>
        <c:marker val="1"/>
        <c:smooth val="0"/>
        <c:axId val="522028319"/>
        <c:axId val="424707711"/>
      </c:lineChart>
      <c:catAx>
        <c:axId val="168607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578370144"/>
        <c:crosses val="autoZero"/>
        <c:auto val="1"/>
        <c:lblAlgn val="ctr"/>
        <c:lblOffset val="100"/>
        <c:noMultiLvlLbl val="0"/>
      </c:catAx>
      <c:valAx>
        <c:axId val="1578370144"/>
        <c:scaling>
          <c:orientation val="minMax"/>
          <c:max val="1000000"/>
          <c:min val="0"/>
        </c:scaling>
        <c:delete val="0"/>
        <c:axPos val="l"/>
        <c:majorGridlines>
          <c:spPr>
            <a:ln w="9525" cap="flat" cmpd="sng" algn="ctr">
              <a:solidFill>
                <a:schemeClr val="bg1">
                  <a:lumMod val="7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686074576"/>
        <c:crosses val="autoZero"/>
        <c:crossBetween val="between"/>
      </c:valAx>
      <c:valAx>
        <c:axId val="424707711"/>
        <c:scaling>
          <c:orientation val="minMax"/>
        </c:scaling>
        <c:delete val="1"/>
        <c:axPos val="r"/>
        <c:numFmt formatCode="#,##0_);[Red]\(#,##0\)" sourceLinked="1"/>
        <c:majorTickMark val="out"/>
        <c:minorTickMark val="none"/>
        <c:tickLblPos val="nextTo"/>
        <c:crossAx val="522028319"/>
        <c:crosses val="max"/>
        <c:crossBetween val="between"/>
      </c:valAx>
      <c:catAx>
        <c:axId val="522028319"/>
        <c:scaling>
          <c:orientation val="minMax"/>
        </c:scaling>
        <c:delete val="1"/>
        <c:axPos val="b"/>
        <c:numFmt formatCode="General" sourceLinked="1"/>
        <c:majorTickMark val="out"/>
        <c:minorTickMark val="none"/>
        <c:tickLblPos val="nextTo"/>
        <c:crossAx val="424707711"/>
        <c:crosses val="autoZero"/>
        <c:auto val="1"/>
        <c:lblAlgn val="ctr"/>
        <c:lblOffset val="100"/>
        <c:noMultiLvlLbl val="0"/>
      </c:catAx>
      <c:spPr>
        <a:noFill/>
        <a:ln>
          <a:noFill/>
        </a:ln>
        <a:effectLst/>
      </c:spPr>
    </c:plotArea>
    <c:legend>
      <c:legendPos val="r"/>
      <c:layout>
        <c:manualLayout>
          <c:xMode val="edge"/>
          <c:yMode val="edge"/>
          <c:x val="0.15431733038945422"/>
          <c:y val="3.4740108313239364E-2"/>
          <c:w val="0.84375628539730996"/>
          <c:h val="0.1240425795289824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sz="800"/>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71947477361957E-2"/>
          <c:y val="0.15316305457149115"/>
          <c:w val="0.74850715292589809"/>
          <c:h val="0.73373474737723376"/>
        </c:manualLayout>
      </c:layout>
      <c:pieChart>
        <c:varyColors val="1"/>
        <c:ser>
          <c:idx val="2"/>
          <c:order val="2"/>
          <c:tx>
            <c:strRef>
              <c:f>Sheet1!$D$2</c:f>
              <c:strCache>
                <c:ptCount val="1"/>
                <c:pt idx="0">
                  <c:v>差異</c:v>
                </c:pt>
              </c:strCache>
            </c:strRef>
          </c:tx>
          <c:spPr>
            <a:effectLst>
              <a:outerShdw blurRad="50800" dist="38100" dir="2700000" algn="tl" rotWithShape="0">
                <a:prstClr val="black">
                  <a:alpha val="40000"/>
                </a:prstClr>
              </a:outerShdw>
            </a:effectLst>
          </c:spPr>
          <c:dPt>
            <c:idx val="0"/>
            <c:bubble3D val="0"/>
            <c:spPr>
              <a:solidFill>
                <a:schemeClr val="accent6">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0475-4194-A351-46DA0E62F990}"/>
              </c:ext>
            </c:extLst>
          </c:dPt>
          <c:dPt>
            <c:idx val="1"/>
            <c:bubble3D val="0"/>
            <c:spPr>
              <a:solidFill>
                <a:schemeClr val="accent5">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0475-4194-A351-46DA0E62F990}"/>
              </c:ext>
            </c:extLst>
          </c:dPt>
          <c:dPt>
            <c:idx val="2"/>
            <c:bubble3D val="0"/>
            <c:spPr>
              <a:solidFill>
                <a:schemeClr val="accent4">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0475-4194-A351-46DA0E62F990}"/>
              </c:ext>
            </c:extLst>
          </c:dPt>
          <c:dPt>
            <c:idx val="3"/>
            <c:bubble3D val="0"/>
            <c:spPr>
              <a:solidFill>
                <a:schemeClr val="accent2">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0475-4194-A351-46DA0E62F990}"/>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0475-4194-A351-46DA0E62F990}"/>
              </c:ext>
            </c:extLst>
          </c:dPt>
          <c:dLbls>
            <c:dLbl>
              <c:idx val="0"/>
              <c:layout>
                <c:manualLayout>
                  <c:x val="-0.13478780439280091"/>
                  <c:y val="7.2348846179700832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2165518184598413"/>
                      <c:h val="0.15320958212968916"/>
                    </c:manualLayout>
                  </c15:layout>
                </c:ext>
                <c:ext xmlns:c16="http://schemas.microsoft.com/office/drawing/2014/chart" uri="{C3380CC4-5D6E-409C-BE32-E72D297353CC}">
                  <c16:uniqueId val="{00000001-0475-4194-A351-46DA0E62F990}"/>
                </c:ext>
              </c:extLst>
            </c:dLbl>
            <c:dLbl>
              <c:idx val="1"/>
              <c:layout>
                <c:manualLayout>
                  <c:x val="-0.1680057977723482"/>
                  <c:y val="-0.18152903196893697"/>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8598621821518098"/>
                      <c:h val="0.15604679661357226"/>
                    </c:manualLayout>
                  </c15:layout>
                </c:ext>
                <c:ext xmlns:c16="http://schemas.microsoft.com/office/drawing/2014/chart" uri="{C3380CC4-5D6E-409C-BE32-E72D297353CC}">
                  <c16:uniqueId val="{00000003-0475-4194-A351-46DA0E62F990}"/>
                </c:ext>
              </c:extLst>
            </c:dLbl>
            <c:dLbl>
              <c:idx val="2"/>
              <c:layout>
                <c:manualLayout>
                  <c:x val="5.0157275844536817E-2"/>
                  <c:y val="-0.15052541317618287"/>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7794483866903139"/>
                      <c:h val="0.15320958212968916"/>
                    </c:manualLayout>
                  </c15:layout>
                </c:ext>
                <c:ext xmlns:c16="http://schemas.microsoft.com/office/drawing/2014/chart" uri="{C3380CC4-5D6E-409C-BE32-E72D297353CC}">
                  <c16:uniqueId val="{00000005-0475-4194-A351-46DA0E62F990}"/>
                </c:ext>
              </c:extLst>
            </c:dLbl>
            <c:dLbl>
              <c:idx val="3"/>
              <c:layout>
                <c:manualLayout>
                  <c:x val="2.1672294961668213E-7"/>
                  <c:y val="4.3300271769575203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7794483866903139"/>
                      <c:h val="0.15604679661357226"/>
                    </c:manualLayout>
                  </c15:layout>
                </c:ext>
                <c:ext xmlns:c16="http://schemas.microsoft.com/office/drawing/2014/chart" uri="{C3380CC4-5D6E-409C-BE32-E72D297353CC}">
                  <c16:uniqueId val="{00000007-0475-4194-A351-46DA0E62F990}"/>
                </c:ext>
              </c:extLst>
            </c:dLbl>
            <c:dLbl>
              <c:idx val="4"/>
              <c:layout>
                <c:manualLayout>
                  <c:x val="0.13173591181629871"/>
                  <c:y val="8.711551327317483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0475-4194-A351-46DA0E62F990}"/>
                </c:ext>
              </c:extLst>
            </c:dLbl>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Sheet1!$A$3:$A$7</c:f>
              <c:strCache>
                <c:ptCount val="5"/>
                <c:pt idx="0">
                  <c:v>呼吸器系の疾患</c:v>
                </c:pt>
                <c:pt idx="1">
                  <c:v>循環器系の疾患</c:v>
                </c:pt>
                <c:pt idx="2">
                  <c:v>新生物＜腫瘍＞</c:v>
                </c:pt>
                <c:pt idx="3">
                  <c:v>精神及び行動障害</c:v>
                </c:pt>
                <c:pt idx="4">
                  <c:v>その他</c:v>
                </c:pt>
              </c:strCache>
            </c:strRef>
          </c:cat>
          <c:val>
            <c:numRef>
              <c:f>Sheet1!$D$3:$D$7</c:f>
              <c:numCache>
                <c:formatCode>#,##0_ </c:formatCode>
                <c:ptCount val="5"/>
                <c:pt idx="0">
                  <c:v>59912</c:v>
                </c:pt>
                <c:pt idx="1">
                  <c:v>53781</c:v>
                </c:pt>
                <c:pt idx="2">
                  <c:v>41019</c:v>
                </c:pt>
                <c:pt idx="3">
                  <c:v>33489</c:v>
                </c:pt>
                <c:pt idx="4">
                  <c:v>22070</c:v>
                </c:pt>
              </c:numCache>
            </c:numRef>
          </c:val>
          <c:extLst>
            <c:ext xmlns:c16="http://schemas.microsoft.com/office/drawing/2014/chart" uri="{C3380CC4-5D6E-409C-BE32-E72D297353CC}">
              <c16:uniqueId val="{0000000A-0475-4194-A351-46DA0E62F990}"/>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Sheet1!$B$2</c15:sqref>
                        </c15:formulaRef>
                      </c:ext>
                    </c:extLst>
                    <c:strCache>
                      <c:ptCount val="1"/>
                      <c:pt idx="0">
                        <c:v>川棚町</c:v>
                      </c:pt>
                    </c:strCache>
                  </c:strRef>
                </c:tx>
                <c:spPr>
                  <a:effectLst>
                    <a:outerShdw blurRad="50800" dist="38100" dir="2700000" algn="tl" rotWithShape="0">
                      <a:prstClr val="black">
                        <a:alpha val="40000"/>
                      </a:prstClr>
                    </a:outerShdw>
                  </a:effectLst>
                </c:spPr>
                <c:dPt>
                  <c:idx val="0"/>
                  <c:bubble3D val="0"/>
                  <c:spPr>
                    <a:solidFill>
                      <a:schemeClr val="accent6">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0475-4194-A351-46DA0E62F990}"/>
                    </c:ext>
                  </c:extLst>
                </c:dPt>
                <c:dPt>
                  <c:idx val="1"/>
                  <c:bubble3D val="0"/>
                  <c:spPr>
                    <a:solidFill>
                      <a:schemeClr val="accent5">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0475-4194-A351-46DA0E62F990}"/>
                    </c:ext>
                  </c:extLst>
                </c:dPt>
                <c:dPt>
                  <c:idx val="2"/>
                  <c:bubble3D val="0"/>
                  <c:spPr>
                    <a:solidFill>
                      <a:schemeClr val="accent2">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0-0475-4194-A351-46DA0E62F990}"/>
                    </c:ext>
                  </c:extLst>
                </c:dPt>
                <c:dPt>
                  <c:idx val="3"/>
                  <c:bubble3D val="0"/>
                  <c:spPr>
                    <a:solidFill>
                      <a:schemeClr val="accent4"/>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2-0475-4194-A351-46DA0E62F990}"/>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4-0475-4194-A351-46DA0E62F990}"/>
                    </c:ext>
                  </c:extLst>
                </c:dPt>
                <c:dLbls>
                  <c:dLbl>
                    <c:idx val="0"/>
                    <c:layout>
                      <c:manualLayout>
                        <c:x val="-8.8455175007645714E-2"/>
                        <c:y val="0.15510105845227787"/>
                      </c:manualLayout>
                    </c:layout>
                    <c:dLblPos val="bestFit"/>
                    <c:showLegendKey val="0"/>
                    <c:showVal val="1"/>
                    <c:showCatName val="1"/>
                    <c:showSerName val="0"/>
                    <c:showPercent val="0"/>
                    <c:showBubbleSize val="0"/>
                    <c:separator>
</c:separator>
                    <c:extLst>
                      <c:ext uri="{CE6537A1-D6FC-4f65-9D91-7224C49458BB}">
                        <c15:layout>
                          <c:manualLayout>
                            <c:w val="0.47444139322282664"/>
                            <c:h val="0.17590729800075422"/>
                          </c:manualLayout>
                        </c15:layout>
                      </c:ext>
                      <c:ext xmlns:c16="http://schemas.microsoft.com/office/drawing/2014/chart" uri="{C3380CC4-5D6E-409C-BE32-E72D297353CC}">
                        <c16:uniqueId val="{0000000C-0475-4194-A351-46DA0E62F990}"/>
                      </c:ext>
                    </c:extLst>
                  </c:dLbl>
                  <c:dLbl>
                    <c:idx val="1"/>
                    <c:layout>
                      <c:manualLayout>
                        <c:x val="-4.0206897730747947E-2"/>
                        <c:y val="-7.5659052903550893E-3"/>
                      </c:manualLayout>
                    </c:layout>
                    <c:dLblPos val="bestFit"/>
                    <c:showLegendKey val="0"/>
                    <c:showVal val="1"/>
                    <c:showCatName val="1"/>
                    <c:showSerName val="0"/>
                    <c:showPercent val="0"/>
                    <c:showBubbleSize val="0"/>
                    <c:separator>
</c:separator>
                    <c:extLst>
                      <c:ext uri="{CE6537A1-D6FC-4f65-9D91-7224C49458BB}">
                        <c15:layout>
                          <c:manualLayout>
                            <c:w val="0.3788034300599431"/>
                            <c:h val="0.17874451248463735"/>
                          </c:manualLayout>
                        </c15:layout>
                      </c:ext>
                      <c:ext xmlns:c16="http://schemas.microsoft.com/office/drawing/2014/chart" uri="{C3380CC4-5D6E-409C-BE32-E72D297353CC}">
                        <c16:uniqueId val="{0000000E-0475-4194-A351-46DA0E62F990}"/>
                      </c:ext>
                    </c:extLst>
                  </c:dLbl>
                  <c:dLbl>
                    <c:idx val="2"/>
                    <c:layout>
                      <c:manualLayout>
                        <c:x val="-0.14072414205761807"/>
                        <c:y val="-0.11348857935532529"/>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bestFit"/>
                    <c:showLegendKey val="0"/>
                    <c:showVal val="1"/>
                    <c:showCatName val="1"/>
                    <c:showSerName val="0"/>
                    <c:showPercent val="0"/>
                    <c:showBubbleSize val="0"/>
                    <c:separator>
</c:separator>
                    <c:extLst>
                      <c:ext uri="{CE6537A1-D6FC-4f65-9D91-7224C49458BB}">
                        <c15:layout>
                          <c:manualLayout>
                            <c:w val="0.47142587589302054"/>
                            <c:h val="0.11916300832309155"/>
                          </c:manualLayout>
                        </c15:layout>
                      </c:ext>
                      <c:ext xmlns:c16="http://schemas.microsoft.com/office/drawing/2014/chart" uri="{C3380CC4-5D6E-409C-BE32-E72D297353CC}">
                        <c16:uniqueId val="{00000010-0475-4194-A351-46DA0E62F990}"/>
                      </c:ext>
                    </c:extLst>
                  </c:dLbl>
                  <c:dLbl>
                    <c:idx val="3"/>
                    <c:layout>
                      <c:manualLayout>
                        <c:x val="2.8144828411523614E-2"/>
                        <c:y val="-0.13240334258121297"/>
                      </c:manualLayout>
                    </c:layout>
                    <c:dLblPos val="bestFit"/>
                    <c:showLegendKey val="0"/>
                    <c:showVal val="1"/>
                    <c:showCatName val="1"/>
                    <c:showSerName val="0"/>
                    <c:showPercent val="0"/>
                    <c:showBubbleSize val="0"/>
                    <c:separator>
</c:separator>
                    <c:extLst>
                      <c:ext uri="{CE6537A1-D6FC-4f65-9D91-7224C49458BB}">
                        <c15:layout>
                          <c:manualLayout>
                            <c:w val="0.45835863413052741"/>
                            <c:h val="0.17874451248463735"/>
                          </c:manualLayout>
                        </c15:layout>
                      </c:ext>
                      <c:ext xmlns:c16="http://schemas.microsoft.com/office/drawing/2014/chart" uri="{C3380CC4-5D6E-409C-BE32-E72D297353CC}">
                        <c16:uniqueId val="{00000012-0475-4194-A351-46DA0E62F990}"/>
                      </c:ext>
                    </c:extLst>
                  </c:dLbl>
                  <c:dLbl>
                    <c:idx val="4"/>
                    <c:dLblPos val="ctr"/>
                    <c:showLegendKey val="0"/>
                    <c:showVal val="1"/>
                    <c:showCatName val="1"/>
                    <c:showSerName val="0"/>
                    <c:showPercent val="0"/>
                    <c:showBubbleSize val="0"/>
                    <c:separator>
</c:separator>
                    <c:extLst>
                      <c:ext uri="{CE6537A1-D6FC-4f65-9D91-7224C49458BB}"/>
                      <c:ext xmlns:c16="http://schemas.microsoft.com/office/drawing/2014/chart" uri="{C3380CC4-5D6E-409C-BE32-E72D297353CC}">
                        <c16:uniqueId val="{00000014-0475-4194-A351-46DA0E62F99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Sheet1!$A$3:$A$7</c15:sqref>
                        </c15:formulaRef>
                      </c:ext>
                    </c:extLst>
                    <c:strCache>
                      <c:ptCount val="5"/>
                      <c:pt idx="0">
                        <c:v>呼吸器系の疾患</c:v>
                      </c:pt>
                      <c:pt idx="1">
                        <c:v>循環器系の疾患</c:v>
                      </c:pt>
                      <c:pt idx="2">
                        <c:v>新生物＜腫瘍＞</c:v>
                      </c:pt>
                      <c:pt idx="3">
                        <c:v>精神及び行動障害</c:v>
                      </c:pt>
                      <c:pt idx="4">
                        <c:v>その他</c:v>
                      </c:pt>
                    </c:strCache>
                  </c:strRef>
                </c:cat>
                <c:val>
                  <c:numRef>
                    <c:extLst>
                      <c:ext uri="{02D57815-91ED-43cb-92C2-25804820EDAC}">
                        <c15:formulaRef>
                          <c15:sqref>Sheet1!$B$3:$B$7</c15:sqref>
                        </c15:formulaRef>
                      </c:ext>
                    </c:extLst>
                    <c:numCache>
                      <c:formatCode>#,##0_);[Red]\(#,##0\)</c:formatCode>
                      <c:ptCount val="5"/>
                      <c:pt idx="0">
                        <c:v>69221</c:v>
                      </c:pt>
                      <c:pt idx="1">
                        <c:v>70693</c:v>
                      </c:pt>
                      <c:pt idx="2">
                        <c:v>51680</c:v>
                      </c:pt>
                      <c:pt idx="3">
                        <c:v>69327</c:v>
                      </c:pt>
                      <c:pt idx="4">
                        <c:v>122410</c:v>
                      </c:pt>
                    </c:numCache>
                  </c:numRef>
                </c:val>
                <c:extLst>
                  <c:ext xmlns:c16="http://schemas.microsoft.com/office/drawing/2014/chart" uri="{C3380CC4-5D6E-409C-BE32-E72D297353CC}">
                    <c16:uniqueId val="{00000015-0475-4194-A351-46DA0E62F990}"/>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Sheet1!$C$2</c15:sqref>
                        </c15:formulaRef>
                      </c:ext>
                    </c:extLst>
                    <c:strCache>
                      <c:ptCount val="1"/>
                      <c:pt idx="0">
                        <c:v>県</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7-0475-4194-A351-46DA0E62F990}"/>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9-0475-4194-A351-46DA0E62F990}"/>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B-0475-4194-A351-46DA0E62F990}"/>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1D-0475-4194-A351-46DA0E62F990}"/>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1F-0475-4194-A351-46DA0E62F990}"/>
                    </c:ext>
                  </c:extLst>
                </c:dPt>
                <c:cat>
                  <c:strRef>
                    <c:extLst xmlns:c15="http://schemas.microsoft.com/office/drawing/2012/chart">
                      <c:ext xmlns:c15="http://schemas.microsoft.com/office/drawing/2012/chart" uri="{02D57815-91ED-43cb-92C2-25804820EDAC}">
                        <c15:formulaRef>
                          <c15:sqref>Sheet1!$A$3:$A$7</c15:sqref>
                        </c15:formulaRef>
                      </c:ext>
                    </c:extLst>
                    <c:strCache>
                      <c:ptCount val="5"/>
                      <c:pt idx="0">
                        <c:v>呼吸器系の疾患</c:v>
                      </c:pt>
                      <c:pt idx="1">
                        <c:v>循環器系の疾患</c:v>
                      </c:pt>
                      <c:pt idx="2">
                        <c:v>新生物＜腫瘍＞</c:v>
                      </c:pt>
                      <c:pt idx="3">
                        <c:v>精神及び行動障害</c:v>
                      </c:pt>
                      <c:pt idx="4">
                        <c:v>その他</c:v>
                      </c:pt>
                    </c:strCache>
                  </c:strRef>
                </c:cat>
                <c:val>
                  <c:numRef>
                    <c:extLst xmlns:c15="http://schemas.microsoft.com/office/drawing/2012/chart">
                      <c:ext xmlns:c15="http://schemas.microsoft.com/office/drawing/2012/chart" uri="{02D57815-91ED-43cb-92C2-25804820EDAC}">
                        <c15:formulaRef>
                          <c15:sqref>Sheet1!$C$3:$C$7</c15:sqref>
                        </c15:formulaRef>
                      </c:ext>
                    </c:extLst>
                    <c:numCache>
                      <c:formatCode>#,##0_);[Red]\(#,##0\)</c:formatCode>
                      <c:ptCount val="5"/>
                      <c:pt idx="0">
                        <c:v>9309</c:v>
                      </c:pt>
                      <c:pt idx="1">
                        <c:v>16912</c:v>
                      </c:pt>
                      <c:pt idx="2">
                        <c:v>10661</c:v>
                      </c:pt>
                      <c:pt idx="3">
                        <c:v>35838</c:v>
                      </c:pt>
                      <c:pt idx="4">
                        <c:v>100340</c:v>
                      </c:pt>
                    </c:numCache>
                  </c:numRef>
                </c:val>
                <c:extLst xmlns:c15="http://schemas.microsoft.com/office/drawing/2012/chart">
                  <c:ext xmlns:c16="http://schemas.microsoft.com/office/drawing/2014/chart" uri="{C3380CC4-5D6E-409C-BE32-E72D297353CC}">
                    <c16:uniqueId val="{00000020-0475-4194-A351-46DA0E62F990}"/>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62306820084948"/>
          <c:y val="5.0844640576250599E-2"/>
          <c:w val="0.49213853401217433"/>
          <c:h val="0.86632103429434826"/>
        </c:manualLayout>
      </c:layout>
      <c:pieChart>
        <c:varyColors val="1"/>
        <c:ser>
          <c:idx val="3"/>
          <c:order val="0"/>
          <c:tx>
            <c:strRef>
              <c:f>Sheet1!$B$1</c:f>
              <c:strCache>
                <c:ptCount val="1"/>
                <c:pt idx="0">
                  <c:v>費用割合</c:v>
                </c:pt>
              </c:strCache>
            </c:strRef>
          </c:tx>
          <c:spPr>
            <a:solidFill>
              <a:schemeClr val="accent6">
                <a:lumMod val="40000"/>
                <a:lumOff val="60000"/>
              </a:schemeClr>
            </a:solidFill>
            <a:effectLst>
              <a:outerShdw blurRad="50800" dist="38100" dir="2700000" algn="tl" rotWithShape="0">
                <a:prstClr val="black">
                  <a:alpha val="40000"/>
                </a:prstClr>
              </a:outerShdw>
            </a:effectLst>
          </c:spPr>
          <c:explosion val="2"/>
          <c:dPt>
            <c:idx val="0"/>
            <c:bubble3D val="0"/>
            <c:spPr>
              <a:solidFill>
                <a:schemeClr val="bg1">
                  <a:lumMod val="75000"/>
                </a:schemeClr>
              </a:solidFill>
              <a:ln w="19050">
                <a:solidFill>
                  <a:schemeClr val="bg1">
                    <a:lumMod val="65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B457-4E96-ABF1-8DF96F918181}"/>
              </c:ext>
            </c:extLst>
          </c:dPt>
          <c:dPt>
            <c:idx val="1"/>
            <c:bubble3D val="0"/>
            <c:spPr>
              <a:solidFill>
                <a:schemeClr val="accent2"/>
              </a:solidFill>
              <a:ln w="19050">
                <a:solidFill>
                  <a:schemeClr val="accent2">
                    <a:lumMod val="20000"/>
                    <a:lumOff val="80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B457-4E96-ABF1-8DF96F918181}"/>
              </c:ext>
            </c:extLst>
          </c:dPt>
          <c:dPt>
            <c:idx val="2"/>
            <c:bubble3D val="0"/>
            <c:spPr>
              <a:solidFill>
                <a:schemeClr val="accent6">
                  <a:lumMod val="40000"/>
                  <a:lumOff val="6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B457-4E96-ABF1-8DF96F918181}"/>
              </c:ext>
            </c:extLst>
          </c:dPt>
          <c:dLbls>
            <c:dLbl>
              <c:idx val="0"/>
              <c:dLblPos val="ct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457-4E96-ABF1-8DF96F918181}"/>
                </c:ext>
              </c:extLst>
            </c:dLbl>
            <c:dLbl>
              <c:idx val="1"/>
              <c:dLblPos val="ct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457-4E96-ABF1-8DF96F918181}"/>
                </c:ext>
              </c:extLst>
            </c:dLbl>
            <c:dLbl>
              <c:idx val="2"/>
              <c:delete val="1"/>
              <c:extLst>
                <c:ext xmlns:c15="http://schemas.microsoft.com/office/drawing/2012/chart" uri="{CE6537A1-D6FC-4f65-9D91-7224C49458BB}"/>
                <c:ext xmlns:c16="http://schemas.microsoft.com/office/drawing/2014/chart" uri="{C3380CC4-5D6E-409C-BE32-E72D297353CC}">
                  <c16:uniqueId val="{00000005-B457-4E96-ABF1-8DF96F918181}"/>
                </c:ext>
              </c:extLst>
            </c:dLbl>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特定被保険者</c:v>
                </c:pt>
                <c:pt idx="1">
                  <c:v>その他</c:v>
                </c:pt>
              </c:strCache>
            </c:strRef>
          </c:cat>
          <c:val>
            <c:numRef>
              <c:f>Sheet1!$B$2:$B$3</c:f>
              <c:numCache>
                <c:formatCode>0.0%</c:formatCode>
                <c:ptCount val="2"/>
                <c:pt idx="0">
                  <c:v>0.87662112226602817</c:v>
                </c:pt>
                <c:pt idx="1">
                  <c:v>0.12337887773397188</c:v>
                </c:pt>
              </c:numCache>
            </c:numRef>
          </c:val>
          <c:extLst>
            <c:ext xmlns:c16="http://schemas.microsoft.com/office/drawing/2014/chart" uri="{C3380CC4-5D6E-409C-BE32-E72D297353CC}">
              <c16:uniqueId val="{00000006-B457-4E96-ABF1-8DF96F91818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62306820084948"/>
          <c:y val="5.0844640576250599E-2"/>
          <c:w val="0.49213853401217433"/>
          <c:h val="0.86632103429434826"/>
        </c:manualLayout>
      </c:layout>
      <c:pieChart>
        <c:varyColors val="1"/>
        <c:ser>
          <c:idx val="3"/>
          <c:order val="0"/>
          <c:tx>
            <c:strRef>
              <c:f>Sheet1!$B$1</c:f>
              <c:strCache>
                <c:ptCount val="1"/>
                <c:pt idx="0">
                  <c:v>費用割合</c:v>
                </c:pt>
              </c:strCache>
            </c:strRef>
          </c:tx>
          <c:spPr>
            <a:solidFill>
              <a:schemeClr val="accent6">
                <a:lumMod val="40000"/>
                <a:lumOff val="60000"/>
              </a:schemeClr>
            </a:solidFill>
            <a:effectLst>
              <a:outerShdw blurRad="50800" dist="38100" dir="2700000" algn="tl" rotWithShape="0">
                <a:prstClr val="black">
                  <a:alpha val="40000"/>
                </a:prstClr>
              </a:outerShdw>
            </a:effectLst>
          </c:spPr>
          <c:explosion val="2"/>
          <c:dPt>
            <c:idx val="0"/>
            <c:bubble3D val="0"/>
            <c:spPr>
              <a:solidFill>
                <a:schemeClr val="bg1">
                  <a:lumMod val="75000"/>
                </a:schemeClr>
              </a:solidFill>
              <a:ln w="19050">
                <a:solidFill>
                  <a:schemeClr val="bg1">
                    <a:lumMod val="65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C20-4E1D-930B-A78F58042999}"/>
              </c:ext>
            </c:extLst>
          </c:dPt>
          <c:dPt>
            <c:idx val="1"/>
            <c:bubble3D val="0"/>
            <c:spPr>
              <a:solidFill>
                <a:schemeClr val="accent2"/>
              </a:solidFill>
              <a:ln w="19050">
                <a:solidFill>
                  <a:schemeClr val="accent2">
                    <a:lumMod val="20000"/>
                    <a:lumOff val="80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C20-4E1D-930B-A78F58042999}"/>
              </c:ext>
            </c:extLst>
          </c:dPt>
          <c:dPt>
            <c:idx val="2"/>
            <c:bubble3D val="0"/>
            <c:spPr>
              <a:solidFill>
                <a:schemeClr val="accent6">
                  <a:lumMod val="40000"/>
                  <a:lumOff val="6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9C20-4E1D-930B-A78F58042999}"/>
              </c:ext>
            </c:extLst>
          </c:dPt>
          <c:dLbls>
            <c:dLbl>
              <c:idx val="0"/>
              <c:dLblPos val="ct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C20-4E1D-930B-A78F58042999}"/>
                </c:ext>
              </c:extLst>
            </c:dLbl>
            <c:dLbl>
              <c:idx val="1"/>
              <c:dLblPos val="ct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9C20-4E1D-930B-A78F58042999}"/>
                </c:ext>
              </c:extLst>
            </c:dLbl>
            <c:dLbl>
              <c:idx val="2"/>
              <c:delete val="1"/>
              <c:extLst>
                <c:ext xmlns:c15="http://schemas.microsoft.com/office/drawing/2012/chart" uri="{CE6537A1-D6FC-4f65-9D91-7224C49458BB}"/>
                <c:ext xmlns:c16="http://schemas.microsoft.com/office/drawing/2014/chart" uri="{C3380CC4-5D6E-409C-BE32-E72D297353CC}">
                  <c16:uniqueId val="{00000005-9C20-4E1D-930B-A78F58042999}"/>
                </c:ext>
              </c:extLst>
            </c:dLbl>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特定被保険者</c:v>
                </c:pt>
                <c:pt idx="1">
                  <c:v>その他</c:v>
                </c:pt>
              </c:strCache>
            </c:strRef>
          </c:cat>
          <c:val>
            <c:numRef>
              <c:f>Sheet1!$B$2:$B$3</c:f>
              <c:numCache>
                <c:formatCode>0.0%</c:formatCode>
                <c:ptCount val="2"/>
                <c:pt idx="0">
                  <c:v>1</c:v>
                </c:pt>
                <c:pt idx="1">
                  <c:v>0</c:v>
                </c:pt>
              </c:numCache>
            </c:numRef>
          </c:val>
          <c:extLst>
            <c:ext xmlns:c16="http://schemas.microsoft.com/office/drawing/2014/chart" uri="{C3380CC4-5D6E-409C-BE32-E72D297353CC}">
              <c16:uniqueId val="{00000006-9C20-4E1D-930B-A78F5804299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62306820084948"/>
          <c:y val="5.0844640576250599E-2"/>
          <c:w val="0.49213853401217433"/>
          <c:h val="0.86632103429434826"/>
        </c:manualLayout>
      </c:layout>
      <c:pieChart>
        <c:varyColors val="1"/>
        <c:ser>
          <c:idx val="3"/>
          <c:order val="0"/>
          <c:tx>
            <c:strRef>
              <c:f>Sheet1!$B$1</c:f>
              <c:strCache>
                <c:ptCount val="1"/>
                <c:pt idx="0">
                  <c:v>費用割合</c:v>
                </c:pt>
              </c:strCache>
            </c:strRef>
          </c:tx>
          <c:spPr>
            <a:solidFill>
              <a:schemeClr val="accent6">
                <a:lumMod val="40000"/>
                <a:lumOff val="60000"/>
              </a:schemeClr>
            </a:solidFill>
            <a:effectLst>
              <a:outerShdw blurRad="50800" dist="38100" dir="2700000" algn="tl" rotWithShape="0">
                <a:prstClr val="black">
                  <a:alpha val="40000"/>
                </a:prstClr>
              </a:outerShdw>
            </a:effectLst>
          </c:spPr>
          <c:explosion val="2"/>
          <c:dPt>
            <c:idx val="0"/>
            <c:bubble3D val="0"/>
            <c:spPr>
              <a:solidFill>
                <a:schemeClr val="bg1">
                  <a:lumMod val="75000"/>
                </a:schemeClr>
              </a:solidFill>
              <a:ln w="19050">
                <a:solidFill>
                  <a:schemeClr val="bg1">
                    <a:lumMod val="65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D4A3-404C-B109-97E6CA51E1E2}"/>
              </c:ext>
            </c:extLst>
          </c:dPt>
          <c:dPt>
            <c:idx val="1"/>
            <c:bubble3D val="0"/>
            <c:spPr>
              <a:solidFill>
                <a:schemeClr val="accent2"/>
              </a:solidFill>
              <a:ln w="19050">
                <a:solidFill>
                  <a:schemeClr val="accent2">
                    <a:lumMod val="20000"/>
                    <a:lumOff val="80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D4A3-404C-B109-97E6CA51E1E2}"/>
              </c:ext>
            </c:extLst>
          </c:dPt>
          <c:dPt>
            <c:idx val="2"/>
            <c:bubble3D val="0"/>
            <c:spPr>
              <a:solidFill>
                <a:schemeClr val="accent6">
                  <a:lumMod val="40000"/>
                  <a:lumOff val="6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D4A3-404C-B109-97E6CA51E1E2}"/>
              </c:ext>
            </c:extLst>
          </c:dPt>
          <c:dLbls>
            <c:dLbl>
              <c:idx val="0"/>
              <c:dLblPos val="ct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4A3-404C-B109-97E6CA51E1E2}"/>
                </c:ext>
              </c:extLst>
            </c:dLbl>
            <c:dLbl>
              <c:idx val="1"/>
              <c:dLblPos val="ct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4A3-404C-B109-97E6CA51E1E2}"/>
                </c:ext>
              </c:extLst>
            </c:dLbl>
            <c:dLbl>
              <c:idx val="2"/>
              <c:delete val="1"/>
              <c:extLst>
                <c:ext xmlns:c15="http://schemas.microsoft.com/office/drawing/2012/chart" uri="{CE6537A1-D6FC-4f65-9D91-7224C49458BB}"/>
                <c:ext xmlns:c16="http://schemas.microsoft.com/office/drawing/2014/chart" uri="{C3380CC4-5D6E-409C-BE32-E72D297353CC}">
                  <c16:uniqueId val="{00000005-D4A3-404C-B109-97E6CA51E1E2}"/>
                </c:ext>
              </c:extLst>
            </c:dLbl>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特定被保険者</c:v>
                </c:pt>
                <c:pt idx="1">
                  <c:v>その他</c:v>
                </c:pt>
              </c:strCache>
            </c:strRef>
          </c:cat>
          <c:val>
            <c:numRef>
              <c:f>Sheet1!$B$2:$B$3</c:f>
              <c:numCache>
                <c:formatCode>0.0%</c:formatCode>
                <c:ptCount val="2"/>
                <c:pt idx="0">
                  <c:v>0.85961254181903057</c:v>
                </c:pt>
                <c:pt idx="1">
                  <c:v>0.14038745818096943</c:v>
                </c:pt>
              </c:numCache>
            </c:numRef>
          </c:val>
          <c:extLst>
            <c:ext xmlns:c16="http://schemas.microsoft.com/office/drawing/2014/chart" uri="{C3380CC4-5D6E-409C-BE32-E72D297353CC}">
              <c16:uniqueId val="{00000006-D4A3-404C-B109-97E6CA51E1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3"/>
          <c:order val="0"/>
          <c:tx>
            <c:strRef>
              <c:f>Sheet1!$B$1</c:f>
              <c:strCache>
                <c:ptCount val="1"/>
                <c:pt idx="0">
                  <c:v>費用割合</c:v>
                </c:pt>
              </c:strCache>
            </c:strRef>
          </c:tx>
          <c:spPr>
            <a:effectLst>
              <a:outerShdw blurRad="50800" dist="38100" dir="2700000" algn="tl" rotWithShape="0">
                <a:prstClr val="black">
                  <a:alpha val="40000"/>
                </a:prstClr>
              </a:outerShdw>
            </a:effectLst>
          </c:spPr>
          <c:dPt>
            <c:idx val="0"/>
            <c:bubble3D val="0"/>
            <c:spPr>
              <a:solidFill>
                <a:schemeClr val="accent4">
                  <a:lumMod val="40000"/>
                  <a:lumOff val="6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F37-464C-9421-4FBE9B8E726B}"/>
              </c:ext>
            </c:extLst>
          </c:dPt>
          <c:dPt>
            <c:idx val="1"/>
            <c:bubble3D val="0"/>
            <c:spPr>
              <a:solidFill>
                <a:schemeClr val="accent6">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F37-464C-9421-4FBE9B8E726B}"/>
              </c:ext>
            </c:extLst>
          </c:dPt>
          <c:dPt>
            <c:idx val="2"/>
            <c:bubble3D val="0"/>
            <c:spPr>
              <a:solidFill>
                <a:srgbClr val="00B0F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F37-464C-9421-4FBE9B8E726B}"/>
              </c:ext>
            </c:extLst>
          </c:dPt>
          <c:dPt>
            <c:idx val="3"/>
            <c:bubble3D val="0"/>
            <c:spPr>
              <a:solidFill>
                <a:schemeClr val="accent4"/>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1F37-464C-9421-4FBE9B8E726B}"/>
              </c:ext>
            </c:extLst>
          </c:dPt>
          <c:dPt>
            <c:idx val="4"/>
            <c:bubble3D val="0"/>
            <c:spPr>
              <a:solidFill>
                <a:srgbClr val="FF000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1F37-464C-9421-4FBE9B8E726B}"/>
              </c:ext>
            </c:extLst>
          </c:dPt>
          <c:dPt>
            <c:idx val="5"/>
            <c:bubble3D val="0"/>
            <c:spPr>
              <a:solidFill>
                <a:srgbClr val="FF99CC"/>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1F37-464C-9421-4FBE9B8E726B}"/>
              </c:ext>
            </c:extLst>
          </c:dPt>
          <c:dPt>
            <c:idx val="6"/>
            <c:bubble3D val="0"/>
            <c:spPr>
              <a:solidFill>
                <a:schemeClr val="accent5">
                  <a:lumMod val="40000"/>
                  <a:lumOff val="6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1F37-464C-9421-4FBE9B8E726B}"/>
              </c:ext>
            </c:extLst>
          </c:dPt>
          <c:dLbls>
            <c:dLbl>
              <c:idx val="0"/>
              <c:layout>
                <c:manualLayout>
                  <c:x val="-2.4483736790275948E-2"/>
                  <c:y val="9.462179953184593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F37-464C-9421-4FBE9B8E726B}"/>
                </c:ext>
              </c:extLst>
            </c:dLbl>
            <c:dLbl>
              <c:idx val="1"/>
              <c:layout>
                <c:manualLayout>
                  <c:x val="-8.6731190381704071E-2"/>
                  <c:y val="0.1441832065044774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F37-464C-9421-4FBE9B8E726B}"/>
                </c:ext>
              </c:extLst>
            </c:dLbl>
            <c:dLbl>
              <c:idx val="2"/>
              <c:layout>
                <c:manualLayout>
                  <c:x val="5.2265752458221265E-2"/>
                  <c:y val="-0.14307098886876515"/>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21462410159178091"/>
                      <c:h val="0.23659380022884111"/>
                    </c:manualLayout>
                  </c15:layout>
                </c:ext>
                <c:ext xmlns:c16="http://schemas.microsoft.com/office/drawing/2014/chart" uri="{C3380CC4-5D6E-409C-BE32-E72D297353CC}">
                  <c16:uniqueId val="{00000005-1F37-464C-9421-4FBE9B8E726B}"/>
                </c:ext>
              </c:extLst>
            </c:dLbl>
            <c:dLbl>
              <c:idx val="3"/>
              <c:layout>
                <c:manualLayout>
                  <c:x val="5.2267442714993312E-2"/>
                  <c:y val="-2.645911687258781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F37-464C-9421-4FBE9B8E726B}"/>
                </c:ext>
              </c:extLst>
            </c:dLbl>
            <c:dLbl>
              <c:idx val="4"/>
              <c:layout>
                <c:manualLayout>
                  <c:x val="4.6960771345003455E-2"/>
                  <c:y val="0.1428750981576648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F37-464C-9421-4FBE9B8E726B}"/>
                </c:ext>
              </c:extLst>
            </c:dLbl>
            <c:dLbl>
              <c:idx val="5"/>
              <c:layout>
                <c:manualLayout>
                  <c:x val="-4.6645722180578213E-2"/>
                  <c:y val="-0.2884210472679756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1F37-464C-9421-4FBE9B8E726B}"/>
                </c:ext>
              </c:extLst>
            </c:dLbl>
            <c:dLbl>
              <c:idx val="6"/>
              <c:layout>
                <c:manualLayout>
                  <c:x val="0.12200082308155856"/>
                  <c:y val="0.1417365541691600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1F37-464C-9421-4FBE9B8E726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歯科</c:v>
                </c:pt>
                <c:pt idx="1">
                  <c:v>調剤</c:v>
                </c:pt>
                <c:pt idx="2">
                  <c:v>食事療養・生活療養</c:v>
                </c:pt>
                <c:pt idx="3">
                  <c:v>訪問介護</c:v>
                </c:pt>
                <c:pt idx="4">
                  <c:v>療養費等</c:v>
                </c:pt>
                <c:pt idx="5">
                  <c:v>入院</c:v>
                </c:pt>
                <c:pt idx="6">
                  <c:v>入院外</c:v>
                </c:pt>
              </c:strCache>
            </c:strRef>
          </c:cat>
          <c:val>
            <c:numRef>
              <c:f>Sheet1!$B$2:$B$8</c:f>
              <c:numCache>
                <c:formatCode>0.0%</c:formatCode>
                <c:ptCount val="7"/>
                <c:pt idx="0">
                  <c:v>6.2746542473514896E-2</c:v>
                </c:pt>
                <c:pt idx="1">
                  <c:v>0.15118759104981719</c:v>
                </c:pt>
                <c:pt idx="2">
                  <c:v>2.5229061331614542E-2</c:v>
                </c:pt>
                <c:pt idx="3">
                  <c:v>8.6415731291832922E-3</c:v>
                </c:pt>
                <c:pt idx="4">
                  <c:v>7.2314532114517421E-3</c:v>
                </c:pt>
                <c:pt idx="5">
                  <c:v>0.44035798636729595</c:v>
                </c:pt>
                <c:pt idx="6">
                  <c:v>0.30460579243712244</c:v>
                </c:pt>
              </c:numCache>
            </c:numRef>
          </c:val>
          <c:extLst>
            <c:ext xmlns:c16="http://schemas.microsoft.com/office/drawing/2014/chart" uri="{C3380CC4-5D6E-409C-BE32-E72D297353CC}">
              <c16:uniqueId val="{0000000E-1F37-464C-9421-4FBE9B8E726B}"/>
            </c:ext>
          </c:extLst>
        </c:ser>
        <c:dLbls>
          <c:showLegendKey val="0"/>
          <c:showVal val="0"/>
          <c:showCatName val="0"/>
          <c:showSerName val="0"/>
          <c:showPercent val="0"/>
          <c:showBubbleSize val="0"/>
          <c:showLeaderLines val="1"/>
        </c:dLbls>
        <c:firstSliceAng val="35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821866106126924E-2"/>
          <c:y val="0.11716709445136453"/>
          <c:w val="0.89594018020100452"/>
          <c:h val="0.53994740257803475"/>
        </c:manualLayout>
      </c:layout>
      <c:barChart>
        <c:barDir val="col"/>
        <c:grouping val="clustered"/>
        <c:varyColors val="0"/>
        <c:ser>
          <c:idx val="0"/>
          <c:order val="0"/>
          <c:tx>
            <c:strRef>
              <c:f>Sheet1!$B$1</c:f>
              <c:strCache>
                <c:ptCount val="1"/>
                <c:pt idx="0">
                  <c:v>男</c:v>
                </c:pt>
              </c:strCache>
            </c:strRef>
          </c:tx>
          <c:spPr>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c:spPr>
          <c:invertIfNegative val="0"/>
          <c:dPt>
            <c:idx val="0"/>
            <c:invertIfNegative val="0"/>
            <c:bubble3D val="0"/>
            <c:spPr>
              <a:solidFill>
                <a:srgbClr val="0070C0"/>
              </a:solidFill>
              <a:ln>
                <a:solidFill>
                  <a:srgbClr val="3333FF"/>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C5E-48C0-862A-83AB78A37CF3}"/>
              </c:ext>
            </c:extLst>
          </c:dPt>
          <c:dLbls>
            <c:dLbl>
              <c:idx val="0"/>
              <c:layout>
                <c:manualLayout>
                  <c:x val="1.9112045344004777E-2"/>
                  <c:y val="0"/>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70C0"/>
                      </a:solidFill>
                      <a:latin typeface="Arial Black" panose="020B0A04020102020204" pitchFamily="34" charset="0"/>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5E-48C0-862A-83AB78A37C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川棚町</c:v>
                </c:pt>
                <c:pt idx="1">
                  <c:v>松浦市</c:v>
                </c:pt>
                <c:pt idx="2">
                  <c:v>長崎市</c:v>
                </c:pt>
                <c:pt idx="3">
                  <c:v>新上五島町</c:v>
                </c:pt>
                <c:pt idx="4">
                  <c:v>西海市</c:v>
                </c:pt>
                <c:pt idx="5">
                  <c:v>波佐見町</c:v>
                </c:pt>
                <c:pt idx="6">
                  <c:v>時津町</c:v>
                </c:pt>
                <c:pt idx="7">
                  <c:v>諫早市</c:v>
                </c:pt>
                <c:pt idx="8">
                  <c:v>五島市</c:v>
                </c:pt>
                <c:pt idx="9">
                  <c:v>平戸市</c:v>
                </c:pt>
                <c:pt idx="10">
                  <c:v>大村市</c:v>
                </c:pt>
                <c:pt idx="11">
                  <c:v>東彼杵町</c:v>
                </c:pt>
                <c:pt idx="12">
                  <c:v>佐世保市</c:v>
                </c:pt>
                <c:pt idx="13">
                  <c:v>島原市</c:v>
                </c:pt>
                <c:pt idx="14">
                  <c:v>壱岐市</c:v>
                </c:pt>
                <c:pt idx="15">
                  <c:v>雲仙市</c:v>
                </c:pt>
                <c:pt idx="16">
                  <c:v>小値賀町</c:v>
                </c:pt>
                <c:pt idx="17">
                  <c:v>南島原市</c:v>
                </c:pt>
                <c:pt idx="18">
                  <c:v>対馬市</c:v>
                </c:pt>
                <c:pt idx="19">
                  <c:v>佐々町</c:v>
                </c:pt>
                <c:pt idx="20">
                  <c:v>長与町</c:v>
                </c:pt>
              </c:strCache>
            </c:strRef>
          </c:cat>
          <c:val>
            <c:numRef>
              <c:f>Sheet1!$B$2:$B$22</c:f>
              <c:numCache>
                <c:formatCode>#,##0_ </c:formatCode>
                <c:ptCount val="21"/>
                <c:pt idx="0">
                  <c:v>216365</c:v>
                </c:pt>
                <c:pt idx="1">
                  <c:v>214917</c:v>
                </c:pt>
                <c:pt idx="2">
                  <c:v>211309</c:v>
                </c:pt>
                <c:pt idx="3">
                  <c:v>209765</c:v>
                </c:pt>
                <c:pt idx="4">
                  <c:v>209687</c:v>
                </c:pt>
                <c:pt idx="5">
                  <c:v>208695</c:v>
                </c:pt>
                <c:pt idx="6">
                  <c:v>188489</c:v>
                </c:pt>
                <c:pt idx="7">
                  <c:v>187677</c:v>
                </c:pt>
                <c:pt idx="8">
                  <c:v>186952</c:v>
                </c:pt>
                <c:pt idx="9">
                  <c:v>183535</c:v>
                </c:pt>
                <c:pt idx="10">
                  <c:v>180439</c:v>
                </c:pt>
                <c:pt idx="11">
                  <c:v>179268</c:v>
                </c:pt>
                <c:pt idx="12">
                  <c:v>179108</c:v>
                </c:pt>
                <c:pt idx="13">
                  <c:v>176157</c:v>
                </c:pt>
                <c:pt idx="14">
                  <c:v>176004</c:v>
                </c:pt>
                <c:pt idx="15">
                  <c:v>175333</c:v>
                </c:pt>
                <c:pt idx="16">
                  <c:v>172015</c:v>
                </c:pt>
                <c:pt idx="17">
                  <c:v>171521</c:v>
                </c:pt>
                <c:pt idx="18">
                  <c:v>167466</c:v>
                </c:pt>
                <c:pt idx="19">
                  <c:v>166044</c:v>
                </c:pt>
                <c:pt idx="20">
                  <c:v>145003</c:v>
                </c:pt>
              </c:numCache>
            </c:numRef>
          </c:val>
          <c:extLst>
            <c:ext xmlns:c16="http://schemas.microsoft.com/office/drawing/2014/chart" uri="{C3380CC4-5D6E-409C-BE32-E72D297353CC}">
              <c16:uniqueId val="{00000002-5C5E-48C0-862A-83AB78A37CF3}"/>
            </c:ext>
          </c:extLst>
        </c:ser>
        <c:dLbls>
          <c:showLegendKey val="0"/>
          <c:showVal val="0"/>
          <c:showCatName val="0"/>
          <c:showSerName val="0"/>
          <c:showPercent val="0"/>
          <c:showBubbleSize val="0"/>
        </c:dLbls>
        <c:gapWidth val="71"/>
        <c:overlap val="-27"/>
        <c:axId val="1686074576"/>
        <c:axId val="1578370144"/>
      </c:barChart>
      <c:lineChart>
        <c:grouping val="standard"/>
        <c:varyColors val="0"/>
        <c:ser>
          <c:idx val="1"/>
          <c:order val="1"/>
          <c:tx>
            <c:strRef>
              <c:f>Sheet1!$C$1</c:f>
              <c:strCache>
                <c:ptCount val="1"/>
                <c:pt idx="0">
                  <c:v>県平均</c:v>
                </c:pt>
              </c:strCache>
            </c:strRef>
          </c:tx>
          <c:spPr>
            <a:ln w="28575" cap="rnd">
              <a:solidFill>
                <a:schemeClr val="accent2"/>
              </a:solidFill>
              <a:round/>
            </a:ln>
            <a:effectLst/>
          </c:spPr>
          <c:marker>
            <c:symbol val="none"/>
          </c:marker>
          <c:cat>
            <c:strRef>
              <c:f>Sheet1!$A$2:$A$22</c:f>
              <c:strCache>
                <c:ptCount val="21"/>
                <c:pt idx="0">
                  <c:v>川棚町</c:v>
                </c:pt>
                <c:pt idx="1">
                  <c:v>松浦市</c:v>
                </c:pt>
                <c:pt idx="2">
                  <c:v>長崎市</c:v>
                </c:pt>
                <c:pt idx="3">
                  <c:v>新上五島町</c:v>
                </c:pt>
                <c:pt idx="4">
                  <c:v>西海市</c:v>
                </c:pt>
                <c:pt idx="5">
                  <c:v>波佐見町</c:v>
                </c:pt>
                <c:pt idx="6">
                  <c:v>時津町</c:v>
                </c:pt>
                <c:pt idx="7">
                  <c:v>諫早市</c:v>
                </c:pt>
                <c:pt idx="8">
                  <c:v>五島市</c:v>
                </c:pt>
                <c:pt idx="9">
                  <c:v>平戸市</c:v>
                </c:pt>
                <c:pt idx="10">
                  <c:v>大村市</c:v>
                </c:pt>
                <c:pt idx="11">
                  <c:v>東彼杵町</c:v>
                </c:pt>
                <c:pt idx="12">
                  <c:v>佐世保市</c:v>
                </c:pt>
                <c:pt idx="13">
                  <c:v>島原市</c:v>
                </c:pt>
                <c:pt idx="14">
                  <c:v>壱岐市</c:v>
                </c:pt>
                <c:pt idx="15">
                  <c:v>雲仙市</c:v>
                </c:pt>
                <c:pt idx="16">
                  <c:v>小値賀町</c:v>
                </c:pt>
                <c:pt idx="17">
                  <c:v>南島原市</c:v>
                </c:pt>
                <c:pt idx="18">
                  <c:v>対馬市</c:v>
                </c:pt>
                <c:pt idx="19">
                  <c:v>佐々町</c:v>
                </c:pt>
                <c:pt idx="20">
                  <c:v>長与町</c:v>
                </c:pt>
              </c:strCache>
            </c:strRef>
          </c:cat>
          <c:val>
            <c:numRef>
              <c:f>Sheet1!$C$2:$C$22</c:f>
              <c:numCache>
                <c:formatCode>#,##0_ </c:formatCode>
                <c:ptCount val="21"/>
                <c:pt idx="0">
                  <c:v>184224</c:v>
                </c:pt>
                <c:pt idx="1">
                  <c:v>184224</c:v>
                </c:pt>
                <c:pt idx="2">
                  <c:v>184224</c:v>
                </c:pt>
                <c:pt idx="3">
                  <c:v>184224</c:v>
                </c:pt>
                <c:pt idx="4">
                  <c:v>184224</c:v>
                </c:pt>
                <c:pt idx="5">
                  <c:v>184224</c:v>
                </c:pt>
                <c:pt idx="6">
                  <c:v>184224</c:v>
                </c:pt>
                <c:pt idx="7">
                  <c:v>184224</c:v>
                </c:pt>
                <c:pt idx="8">
                  <c:v>184224</c:v>
                </c:pt>
                <c:pt idx="9">
                  <c:v>184224</c:v>
                </c:pt>
                <c:pt idx="10">
                  <c:v>184224</c:v>
                </c:pt>
                <c:pt idx="11">
                  <c:v>184224</c:v>
                </c:pt>
                <c:pt idx="12">
                  <c:v>184224</c:v>
                </c:pt>
                <c:pt idx="13">
                  <c:v>184224</c:v>
                </c:pt>
                <c:pt idx="14">
                  <c:v>184224</c:v>
                </c:pt>
                <c:pt idx="15">
                  <c:v>184224</c:v>
                </c:pt>
                <c:pt idx="16">
                  <c:v>184224</c:v>
                </c:pt>
                <c:pt idx="17">
                  <c:v>184224</c:v>
                </c:pt>
                <c:pt idx="18">
                  <c:v>184224</c:v>
                </c:pt>
                <c:pt idx="19">
                  <c:v>184224</c:v>
                </c:pt>
                <c:pt idx="20">
                  <c:v>184224</c:v>
                </c:pt>
              </c:numCache>
            </c:numRef>
          </c:val>
          <c:smooth val="0"/>
          <c:extLst>
            <c:ext xmlns:c16="http://schemas.microsoft.com/office/drawing/2014/chart" uri="{C3380CC4-5D6E-409C-BE32-E72D297353CC}">
              <c16:uniqueId val="{00000003-5C5E-48C0-862A-83AB78A37CF3}"/>
            </c:ext>
          </c:extLst>
        </c:ser>
        <c:dLbls>
          <c:showLegendKey val="0"/>
          <c:showVal val="0"/>
          <c:showCatName val="0"/>
          <c:showSerName val="0"/>
          <c:showPercent val="0"/>
          <c:showBubbleSize val="0"/>
        </c:dLbls>
        <c:marker val="1"/>
        <c:smooth val="0"/>
        <c:axId val="1686074576"/>
        <c:axId val="1578370144"/>
      </c:lineChart>
      <c:catAx>
        <c:axId val="168607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700" b="1" i="0" u="none" strike="noStrike" kern="1200" baseline="0">
                <a:solidFill>
                  <a:schemeClr val="tx1">
                    <a:lumMod val="65000"/>
                    <a:lumOff val="35000"/>
                  </a:schemeClr>
                </a:solidFill>
                <a:latin typeface="+mn-lt"/>
                <a:ea typeface="+mn-ea"/>
                <a:cs typeface="+mn-cs"/>
              </a:defRPr>
            </a:pPr>
            <a:endParaRPr lang="ja-JP"/>
          </a:p>
        </c:txPr>
        <c:crossAx val="1578370144"/>
        <c:crosses val="autoZero"/>
        <c:auto val="1"/>
        <c:lblAlgn val="ctr"/>
        <c:lblOffset val="100"/>
        <c:noMultiLvlLbl val="0"/>
      </c:catAx>
      <c:valAx>
        <c:axId val="1578370144"/>
        <c:scaling>
          <c:orientation val="minMax"/>
          <c:max val="300000"/>
        </c:scaling>
        <c:delete val="0"/>
        <c:axPos val="l"/>
        <c:majorGridlines>
          <c:spPr>
            <a:ln w="9525" cap="flat" cmpd="sng" algn="ctr">
              <a:solidFill>
                <a:schemeClr val="bg1">
                  <a:lumMod val="7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686074576"/>
        <c:crosses val="autoZero"/>
        <c:crossBetween val="between"/>
        <c:majorUnit val="10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68994083714636E-2"/>
          <c:y val="0.20797643491025403"/>
          <c:w val="0.84038607494992434"/>
          <c:h val="0.64593602444538145"/>
        </c:manualLayout>
      </c:layout>
      <c:barChart>
        <c:barDir val="col"/>
        <c:grouping val="clustered"/>
        <c:varyColors val="0"/>
        <c:ser>
          <c:idx val="1"/>
          <c:order val="0"/>
          <c:tx>
            <c:strRef>
              <c:f>Sheet1!$A$3</c:f>
              <c:strCache>
                <c:ptCount val="1"/>
                <c:pt idx="0">
                  <c:v>費用額</c:v>
                </c:pt>
              </c:strCache>
            </c:strRef>
          </c:tx>
          <c:spPr>
            <a:solidFill>
              <a:schemeClr val="accent5">
                <a:lumMod val="40000"/>
                <a:lumOff val="60000"/>
              </a:schemeClr>
            </a:solidFill>
            <a:ln>
              <a:noFill/>
            </a:ln>
            <a:effectLst>
              <a:outerShdw blurRad="50800" dist="38100" dir="2700000" algn="tl" rotWithShape="0">
                <a:prstClr val="black">
                  <a:alpha val="40000"/>
                </a:prstClr>
              </a:outerShdw>
            </a:effectLst>
          </c:spPr>
          <c:invertIfNegative val="0"/>
          <c:cat>
            <c:strRef>
              <c:f>Sheet1!$B$2:$P$2</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strCache>
            </c:strRef>
          </c:cat>
          <c:val>
            <c:numRef>
              <c:f>Sheet1!$B$3:$P$3</c:f>
              <c:numCache>
                <c:formatCode>General</c:formatCode>
                <c:ptCount val="15"/>
                <c:pt idx="0">
                  <c:v>1.1856599999999999</c:v>
                </c:pt>
                <c:pt idx="1">
                  <c:v>0.21121000000000001</c:v>
                </c:pt>
                <c:pt idx="2">
                  <c:v>1.18272</c:v>
                </c:pt>
                <c:pt idx="3">
                  <c:v>0.61748999999999998</c:v>
                </c:pt>
                <c:pt idx="4">
                  <c:v>0.67757000000000001</c:v>
                </c:pt>
                <c:pt idx="5">
                  <c:v>1.5226299999999999</c:v>
                </c:pt>
                <c:pt idx="6">
                  <c:v>1.2756099999999999</c:v>
                </c:pt>
                <c:pt idx="7">
                  <c:v>17.899940000000001</c:v>
                </c:pt>
                <c:pt idx="8">
                  <c:v>8.1383700000000001</c:v>
                </c:pt>
                <c:pt idx="9">
                  <c:v>24.635899999999999</c:v>
                </c:pt>
                <c:pt idx="10">
                  <c:v>18.943339999999999</c:v>
                </c:pt>
                <c:pt idx="11">
                  <c:v>58.457439999999998</c:v>
                </c:pt>
                <c:pt idx="12">
                  <c:v>43.245100000000001</c:v>
                </c:pt>
                <c:pt idx="13">
                  <c:v>147.65164999999999</c:v>
                </c:pt>
                <c:pt idx="14">
                  <c:v>274.51267999999999</c:v>
                </c:pt>
              </c:numCache>
            </c:numRef>
          </c:val>
          <c:extLst>
            <c:ext xmlns:c16="http://schemas.microsoft.com/office/drawing/2014/chart" uri="{C3380CC4-5D6E-409C-BE32-E72D297353CC}">
              <c16:uniqueId val="{00000000-F626-4E07-A28D-C2D0CA1A47AB}"/>
            </c:ext>
          </c:extLst>
        </c:ser>
        <c:dLbls>
          <c:showLegendKey val="0"/>
          <c:showVal val="0"/>
          <c:showCatName val="0"/>
          <c:showSerName val="0"/>
          <c:showPercent val="0"/>
          <c:showBubbleSize val="0"/>
        </c:dLbls>
        <c:gapWidth val="37"/>
        <c:axId val="1352485343"/>
        <c:axId val="1167016719"/>
      </c:barChart>
      <c:lineChart>
        <c:grouping val="standard"/>
        <c:varyColors val="0"/>
        <c:ser>
          <c:idx val="2"/>
          <c:order val="1"/>
          <c:tx>
            <c:strRef>
              <c:f>Sheet1!$A$5</c:f>
              <c:strCache>
                <c:ptCount val="1"/>
                <c:pt idx="0">
                  <c:v>川棚町 - 一人当たり医療費</c:v>
                </c:pt>
              </c:strCache>
            </c:strRef>
          </c:tx>
          <c:spPr>
            <a:ln w="28575" cap="rnd">
              <a:solidFill>
                <a:srgbClr val="0070C0"/>
              </a:solidFill>
              <a:round/>
            </a:ln>
            <a:effectLst/>
          </c:spPr>
          <c:marker>
            <c:symbol val="square"/>
            <c:size val="7"/>
            <c:spPr>
              <a:solidFill>
                <a:srgbClr val="0070C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0070C0"/>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Sheet1!$B$2:$P$2</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strCache>
            </c:strRef>
          </c:cat>
          <c:val>
            <c:numRef>
              <c:f>Sheet1!$B$5:$P$5</c:f>
              <c:numCache>
                <c:formatCode>#,##0_);[Red]\(#,##0\)</c:formatCode>
                <c:ptCount val="15"/>
                <c:pt idx="0">
                  <c:v>26947</c:v>
                </c:pt>
                <c:pt idx="1">
                  <c:v>3152</c:v>
                </c:pt>
                <c:pt idx="2">
                  <c:v>17393</c:v>
                </c:pt>
                <c:pt idx="3">
                  <c:v>7530</c:v>
                </c:pt>
                <c:pt idx="4">
                  <c:v>11108</c:v>
                </c:pt>
                <c:pt idx="5">
                  <c:v>25377</c:v>
                </c:pt>
                <c:pt idx="6">
                  <c:v>18223</c:v>
                </c:pt>
                <c:pt idx="7">
                  <c:v>162727</c:v>
                </c:pt>
                <c:pt idx="8">
                  <c:v>67820</c:v>
                </c:pt>
                <c:pt idx="9">
                  <c:v>165342</c:v>
                </c:pt>
                <c:pt idx="10">
                  <c:v>138273</c:v>
                </c:pt>
                <c:pt idx="11">
                  <c:v>400393</c:v>
                </c:pt>
                <c:pt idx="12">
                  <c:v>192200</c:v>
                </c:pt>
                <c:pt idx="13">
                  <c:v>268458</c:v>
                </c:pt>
                <c:pt idx="14">
                  <c:v>304676</c:v>
                </c:pt>
              </c:numCache>
            </c:numRef>
          </c:val>
          <c:smooth val="0"/>
          <c:extLst>
            <c:ext xmlns:c16="http://schemas.microsoft.com/office/drawing/2014/chart" uri="{C3380CC4-5D6E-409C-BE32-E72D297353CC}">
              <c16:uniqueId val="{00000001-F626-4E07-A28D-C2D0CA1A47AB}"/>
            </c:ext>
          </c:extLst>
        </c:ser>
        <c:ser>
          <c:idx val="3"/>
          <c:order val="2"/>
          <c:tx>
            <c:strRef>
              <c:f>Sheet1!$A$6</c:f>
              <c:strCache>
                <c:ptCount val="1"/>
                <c:pt idx="0">
                  <c:v>県 - 一人当たり医療費</c:v>
                </c:pt>
              </c:strCache>
            </c:strRef>
          </c:tx>
          <c:spPr>
            <a:ln w="28575" cap="rnd">
              <a:solidFill>
                <a:schemeClr val="accent2"/>
              </a:solidFill>
              <a:round/>
            </a:ln>
            <a:effectLst/>
          </c:spPr>
          <c:marker>
            <c:symbol val="circle"/>
            <c:size val="5"/>
            <c:spPr>
              <a:solidFill>
                <a:schemeClr val="accent2"/>
              </a:solidFill>
              <a:ln w="9525">
                <a:noFill/>
              </a:ln>
              <a:effectLst/>
            </c:spPr>
          </c:marker>
          <c:dLbls>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26-4E07-A28D-C2D0CA1A47AB}"/>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26-4E07-A28D-C2D0CA1A47AB}"/>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accent2"/>
                    </a:solidFill>
                    <a:latin typeface="Arial Black" panose="020B0A04020102020204" pitchFamily="34" charset="0"/>
                    <a:ea typeface="+mn-ea"/>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Sheet1!$B$2:$P$2</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strCache>
            </c:strRef>
          </c:cat>
          <c:val>
            <c:numRef>
              <c:f>Sheet1!$B$6:$P$6</c:f>
              <c:numCache>
                <c:formatCode>#,##0_);[Red]\(#,##0\)</c:formatCode>
                <c:ptCount val="15"/>
                <c:pt idx="0">
                  <c:v>5367</c:v>
                </c:pt>
                <c:pt idx="1">
                  <c:v>10871</c:v>
                </c:pt>
                <c:pt idx="2">
                  <c:v>18502</c:v>
                </c:pt>
                <c:pt idx="3">
                  <c:v>18236</c:v>
                </c:pt>
                <c:pt idx="4">
                  <c:v>19984</c:v>
                </c:pt>
                <c:pt idx="5">
                  <c:v>35377</c:v>
                </c:pt>
                <c:pt idx="6">
                  <c:v>52721</c:v>
                </c:pt>
                <c:pt idx="7">
                  <c:v>63216</c:v>
                </c:pt>
                <c:pt idx="8">
                  <c:v>82785</c:v>
                </c:pt>
                <c:pt idx="9">
                  <c:v>117833</c:v>
                </c:pt>
                <c:pt idx="10">
                  <c:v>154438</c:v>
                </c:pt>
                <c:pt idx="11">
                  <c:v>186554</c:v>
                </c:pt>
                <c:pt idx="12">
                  <c:v>206661</c:v>
                </c:pt>
                <c:pt idx="13">
                  <c:v>232837</c:v>
                </c:pt>
                <c:pt idx="14">
                  <c:v>284391</c:v>
                </c:pt>
              </c:numCache>
            </c:numRef>
          </c:val>
          <c:smooth val="0"/>
          <c:extLst>
            <c:ext xmlns:c16="http://schemas.microsoft.com/office/drawing/2014/chart" uri="{C3380CC4-5D6E-409C-BE32-E72D297353CC}">
              <c16:uniqueId val="{00000004-F626-4E07-A28D-C2D0CA1A47AB}"/>
            </c:ext>
          </c:extLst>
        </c:ser>
        <c:dLbls>
          <c:showLegendKey val="0"/>
          <c:showVal val="0"/>
          <c:showCatName val="0"/>
          <c:showSerName val="0"/>
          <c:showPercent val="0"/>
          <c:showBubbleSize val="0"/>
        </c:dLbls>
        <c:marker val="1"/>
        <c:smooth val="0"/>
        <c:axId val="1686074576"/>
        <c:axId val="1578370144"/>
      </c:lineChart>
      <c:catAx>
        <c:axId val="16860745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1578370144"/>
        <c:crosses val="autoZero"/>
        <c:auto val="1"/>
        <c:lblAlgn val="ctr"/>
        <c:lblOffset val="100"/>
        <c:noMultiLvlLbl val="0"/>
      </c:catAx>
      <c:valAx>
        <c:axId val="1578370144"/>
        <c:scaling>
          <c:orientation val="minMax"/>
          <c:min val="0"/>
        </c:scaling>
        <c:delete val="0"/>
        <c:axPos val="l"/>
        <c:majorGridlines>
          <c:spPr>
            <a:ln w="9525" cap="flat" cmpd="sng" algn="ctr">
              <a:solidFill>
                <a:schemeClr val="bg1">
                  <a:lumMod val="7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686074576"/>
        <c:crosses val="autoZero"/>
        <c:crossBetween val="between"/>
        <c:majorUnit val="100000"/>
      </c:valAx>
      <c:valAx>
        <c:axId val="1167016719"/>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352485343"/>
        <c:crosses val="max"/>
        <c:crossBetween val="between"/>
      </c:valAx>
      <c:catAx>
        <c:axId val="1352485343"/>
        <c:scaling>
          <c:orientation val="minMax"/>
        </c:scaling>
        <c:delete val="1"/>
        <c:axPos val="b"/>
        <c:numFmt formatCode="General" sourceLinked="1"/>
        <c:majorTickMark val="out"/>
        <c:minorTickMark val="none"/>
        <c:tickLblPos val="nextTo"/>
        <c:crossAx val="1167016719"/>
        <c:crosses val="autoZero"/>
        <c:auto val="1"/>
        <c:lblAlgn val="ctr"/>
        <c:lblOffset val="100"/>
        <c:noMultiLvlLbl val="0"/>
      </c:catAx>
      <c:spPr>
        <a:noFill/>
        <a:ln>
          <a:noFill/>
        </a:ln>
        <a:effectLst/>
      </c:spPr>
    </c:plotArea>
    <c:legend>
      <c:legendPos val="r"/>
      <c:layout>
        <c:manualLayout>
          <c:xMode val="edge"/>
          <c:yMode val="edge"/>
          <c:x val="0.19195477291866814"/>
          <c:y val="3.5492237531311428E-2"/>
          <c:w val="0.61237273611573384"/>
          <c:h val="0.10664843930393164"/>
        </c:manualLayout>
      </c:layout>
      <c:overlay val="0"/>
      <c:spPr>
        <a:noFill/>
        <a:ln>
          <a:noFill/>
        </a:ln>
        <a:effectLst/>
      </c:spPr>
      <c:txPr>
        <a:bodyPr rot="0" spcFirstLastPara="1" vertOverflow="ellipsis" vert="horz" wrap="square" anchor="ctr" anchorCtr="1"/>
        <a:lstStyle/>
        <a:p>
          <a:pPr>
            <a:defRPr sz="600" b="1"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sz="800"/>
      </a:pPr>
      <a:endParaRPr lang="ja-JP"/>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48752588068993E-2"/>
          <c:y val="0.16703844687772504"/>
          <c:w val="0.91612005585956657"/>
          <c:h val="0.71589412618596315"/>
        </c:manualLayout>
      </c:layout>
      <c:barChart>
        <c:barDir val="col"/>
        <c:grouping val="clustered"/>
        <c:varyColors val="0"/>
        <c:ser>
          <c:idx val="0"/>
          <c:order val="0"/>
          <c:tx>
            <c:strRef>
              <c:f>Sheet1!$A$2</c:f>
              <c:strCache>
                <c:ptCount val="1"/>
                <c:pt idx="0">
                  <c:v>川棚町</c:v>
                </c:pt>
              </c:strCache>
            </c:strRef>
          </c:tx>
          <c:spPr>
            <a:solidFill>
              <a:srgbClr val="0070C0"/>
            </a:solidFill>
            <a:ln>
              <a:solidFill>
                <a:srgbClr val="3333FF"/>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0070C0"/>
                    </a:solidFill>
                    <a:latin typeface="Arial Black" panose="020B0A04020102020204" pitchFamily="34" charset="0"/>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がん</c:v>
                </c:pt>
                <c:pt idx="1">
                  <c:v>精神</c:v>
                </c:pt>
                <c:pt idx="2">
                  <c:v>筋・骨格</c:v>
                </c:pt>
                <c:pt idx="3">
                  <c:v>糖尿病</c:v>
                </c:pt>
                <c:pt idx="4">
                  <c:v>高血圧症</c:v>
                </c:pt>
                <c:pt idx="5">
                  <c:v>脳出血</c:v>
                </c:pt>
                <c:pt idx="6">
                  <c:v>脂質異常症</c:v>
                </c:pt>
                <c:pt idx="7">
                  <c:v>狭心症</c:v>
                </c:pt>
                <c:pt idx="8">
                  <c:v>心筋梗塞</c:v>
                </c:pt>
                <c:pt idx="9">
                  <c:v>脂肪肝</c:v>
                </c:pt>
                <c:pt idx="10">
                  <c:v>脳梗塞</c:v>
                </c:pt>
                <c:pt idx="11">
                  <c:v>高尿酸血症</c:v>
                </c:pt>
                <c:pt idx="12">
                  <c:v>動脈硬化症</c:v>
                </c:pt>
              </c:strCache>
            </c:strRef>
          </c:cat>
          <c:val>
            <c:numRef>
              <c:f>Sheet1!$B$2:$N$2</c:f>
              <c:numCache>
                <c:formatCode>#,##0_);[Red]\(#,##0\)</c:formatCode>
                <c:ptCount val="13"/>
                <c:pt idx="0">
                  <c:v>67948</c:v>
                </c:pt>
                <c:pt idx="1">
                  <c:v>38856</c:v>
                </c:pt>
                <c:pt idx="2">
                  <c:v>38328</c:v>
                </c:pt>
                <c:pt idx="3">
                  <c:v>23749</c:v>
                </c:pt>
                <c:pt idx="4">
                  <c:v>18678</c:v>
                </c:pt>
                <c:pt idx="5">
                  <c:v>8538</c:v>
                </c:pt>
                <c:pt idx="6">
                  <c:v>7830</c:v>
                </c:pt>
                <c:pt idx="7">
                  <c:v>5174</c:v>
                </c:pt>
                <c:pt idx="8">
                  <c:v>1949</c:v>
                </c:pt>
                <c:pt idx="9">
                  <c:v>432</c:v>
                </c:pt>
                <c:pt idx="10">
                  <c:v>4757</c:v>
                </c:pt>
                <c:pt idx="11">
                  <c:v>89</c:v>
                </c:pt>
                <c:pt idx="12">
                  <c:v>38</c:v>
                </c:pt>
              </c:numCache>
            </c:numRef>
          </c:val>
          <c:extLst xmlns:c15="http://schemas.microsoft.com/office/drawing/2012/chart">
            <c:ext xmlns:c16="http://schemas.microsoft.com/office/drawing/2014/chart" uri="{C3380CC4-5D6E-409C-BE32-E72D297353CC}">
              <c16:uniqueId val="{00000000-3294-4729-83F1-73CFC7F9BC1F}"/>
            </c:ext>
          </c:extLst>
        </c:ser>
        <c:ser>
          <c:idx val="1"/>
          <c:order val="1"/>
          <c:tx>
            <c:strRef>
              <c:f>Sheet1!$A$3</c:f>
              <c:strCache>
                <c:ptCount val="1"/>
                <c:pt idx="0">
                  <c:v>県</c:v>
                </c:pt>
              </c:strCache>
            </c:strRef>
          </c:tx>
          <c:spPr>
            <a:solidFill>
              <a:schemeClr val="accent2"/>
            </a:solidFill>
            <a:ln>
              <a:solidFill>
                <a:schemeClr val="accent2">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accent2">
                        <a:lumMod val="75000"/>
                      </a:schemeClr>
                    </a:solidFill>
                    <a:latin typeface="Arial Black" panose="020B0A04020102020204" pitchFamily="34" charset="0"/>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がん</c:v>
                </c:pt>
                <c:pt idx="1">
                  <c:v>精神</c:v>
                </c:pt>
                <c:pt idx="2">
                  <c:v>筋・骨格</c:v>
                </c:pt>
                <c:pt idx="3">
                  <c:v>糖尿病</c:v>
                </c:pt>
                <c:pt idx="4">
                  <c:v>高血圧症</c:v>
                </c:pt>
                <c:pt idx="5">
                  <c:v>脳出血</c:v>
                </c:pt>
                <c:pt idx="6">
                  <c:v>脂質異常症</c:v>
                </c:pt>
                <c:pt idx="7">
                  <c:v>狭心症</c:v>
                </c:pt>
                <c:pt idx="8">
                  <c:v>心筋梗塞</c:v>
                </c:pt>
                <c:pt idx="9">
                  <c:v>脂肪肝</c:v>
                </c:pt>
                <c:pt idx="10">
                  <c:v>脳梗塞</c:v>
                </c:pt>
                <c:pt idx="11">
                  <c:v>高尿酸血症</c:v>
                </c:pt>
                <c:pt idx="12">
                  <c:v>動脈硬化症</c:v>
                </c:pt>
              </c:strCache>
            </c:strRef>
          </c:cat>
          <c:val>
            <c:numRef>
              <c:f>Sheet1!$B$3:$N$3</c:f>
              <c:numCache>
                <c:formatCode>#,##0_);[Red]\(#,##0\)</c:formatCode>
                <c:ptCount val="13"/>
                <c:pt idx="0">
                  <c:v>60377</c:v>
                </c:pt>
                <c:pt idx="1">
                  <c:v>35735</c:v>
                </c:pt>
                <c:pt idx="2">
                  <c:v>36224</c:v>
                </c:pt>
                <c:pt idx="3">
                  <c:v>18854</c:v>
                </c:pt>
                <c:pt idx="4">
                  <c:v>13013</c:v>
                </c:pt>
                <c:pt idx="5">
                  <c:v>2213</c:v>
                </c:pt>
                <c:pt idx="6">
                  <c:v>6532</c:v>
                </c:pt>
                <c:pt idx="7">
                  <c:v>4084</c:v>
                </c:pt>
                <c:pt idx="8">
                  <c:v>1339</c:v>
                </c:pt>
                <c:pt idx="9">
                  <c:v>317</c:v>
                </c:pt>
                <c:pt idx="10">
                  <c:v>5080</c:v>
                </c:pt>
                <c:pt idx="11">
                  <c:v>166</c:v>
                </c:pt>
                <c:pt idx="12">
                  <c:v>289</c:v>
                </c:pt>
              </c:numCache>
            </c:numRef>
          </c:val>
          <c:extLst>
            <c:ext xmlns:c16="http://schemas.microsoft.com/office/drawing/2014/chart" uri="{C3380CC4-5D6E-409C-BE32-E72D297353CC}">
              <c16:uniqueId val="{00000001-3294-4729-83F1-73CFC7F9BC1F}"/>
            </c:ext>
          </c:extLst>
        </c:ser>
        <c:dLbls>
          <c:showLegendKey val="0"/>
          <c:showVal val="0"/>
          <c:showCatName val="0"/>
          <c:showSerName val="0"/>
          <c:showPercent val="0"/>
          <c:showBubbleSize val="0"/>
        </c:dLbls>
        <c:gapWidth val="27"/>
        <c:axId val="619228479"/>
        <c:axId val="498429743"/>
        <c:extLst/>
      </c:barChart>
      <c:catAx>
        <c:axId val="619228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1" i="0" u="none" strike="noStrike" kern="1200" baseline="0">
                <a:solidFill>
                  <a:schemeClr val="tx1">
                    <a:lumMod val="65000"/>
                    <a:lumOff val="35000"/>
                  </a:schemeClr>
                </a:solidFill>
                <a:latin typeface="+mn-lt"/>
                <a:ea typeface="+mn-ea"/>
                <a:cs typeface="+mn-cs"/>
              </a:defRPr>
            </a:pPr>
            <a:endParaRPr lang="ja-JP"/>
          </a:p>
        </c:txPr>
        <c:crossAx val="498429743"/>
        <c:crosses val="autoZero"/>
        <c:auto val="1"/>
        <c:lblAlgn val="ctr"/>
        <c:lblOffset val="100"/>
        <c:noMultiLvlLbl val="0"/>
      </c:catAx>
      <c:valAx>
        <c:axId val="49842974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619228479"/>
        <c:crosses val="autoZero"/>
        <c:crossBetween val="between"/>
        <c:majorUnit val="20000"/>
      </c:valAx>
      <c:spPr>
        <a:noFill/>
        <a:ln>
          <a:noFill/>
        </a:ln>
        <a:effectLst/>
      </c:spPr>
    </c:plotArea>
    <c:legend>
      <c:legendPos val="r"/>
      <c:layout>
        <c:manualLayout>
          <c:xMode val="edge"/>
          <c:yMode val="edge"/>
          <c:x val="0.76092479530941626"/>
          <c:y val="3.3065677777124089E-2"/>
          <c:w val="0.22523264953578193"/>
          <c:h val="0.15101061955524009"/>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62306820084948"/>
          <c:y val="5.0844640576250599E-2"/>
          <c:w val="0.49213853401217433"/>
          <c:h val="0.86632103429434826"/>
        </c:manualLayout>
      </c:layout>
      <c:pieChart>
        <c:varyColors val="1"/>
        <c:ser>
          <c:idx val="3"/>
          <c:order val="0"/>
          <c:tx>
            <c:strRef>
              <c:f>Sheet1!$B$1</c:f>
              <c:strCache>
                <c:ptCount val="1"/>
                <c:pt idx="0">
                  <c:v>レセプト件数</c:v>
                </c:pt>
              </c:strCache>
            </c:strRef>
          </c:tx>
          <c:spPr>
            <a:solidFill>
              <a:schemeClr val="accent6">
                <a:lumMod val="40000"/>
                <a:lumOff val="60000"/>
              </a:schemeClr>
            </a:solidFill>
            <a:ln>
              <a:noFill/>
            </a:ln>
            <a:effectLst>
              <a:outerShdw blurRad="50800" dist="38100" dir="2700000" algn="tl" rotWithShape="0">
                <a:prstClr val="black">
                  <a:alpha val="40000"/>
                </a:prstClr>
              </a:outerShdw>
            </a:effectLst>
          </c:spPr>
          <c:dPt>
            <c:idx val="0"/>
            <c:bubble3D val="0"/>
            <c:spPr>
              <a:solidFill>
                <a:srgbClr val="0070C0"/>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AFBD-46CE-8DB6-6C123917A16C}"/>
              </c:ext>
            </c:extLst>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AFBD-46CE-8DB6-6C123917A16C}"/>
              </c:ext>
            </c:extLst>
          </c:dPt>
          <c:dPt>
            <c:idx val="2"/>
            <c:bubble3D val="0"/>
            <c:spPr>
              <a:solidFill>
                <a:schemeClr val="accent6">
                  <a:lumMod val="40000"/>
                  <a:lumOff val="6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AFBD-46CE-8DB6-6C123917A16C}"/>
              </c:ext>
            </c:extLst>
          </c:dPt>
          <c:dLbls>
            <c:dLbl>
              <c:idx val="0"/>
              <c:layout>
                <c:manualLayout>
                  <c:x val="-0.17908019792072885"/>
                  <c:y val="1.6017773810794292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Arial Black" panose="020B0A04020102020204" pitchFamily="34" charset="0"/>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BD-46CE-8DB6-6C123917A16C}"/>
                </c:ext>
              </c:extLst>
            </c:dLbl>
            <c:dLbl>
              <c:idx val="1"/>
              <c:layout>
                <c:manualLayout>
                  <c:x val="0.20569064178349358"/>
                  <c:y val="-0.10651091944544158"/>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Black" panose="020B0A04020102020204" pitchFamily="34" charset="0"/>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BD-46CE-8DB6-6C123917A16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高額レセプト</c:v>
                </c:pt>
                <c:pt idx="1">
                  <c:v>その他レセプト</c:v>
                </c:pt>
              </c:strCache>
            </c:strRef>
          </c:cat>
          <c:val>
            <c:numRef>
              <c:f>Sheet1!$B$2:$B$3</c:f>
              <c:numCache>
                <c:formatCode>0.0%</c:formatCode>
                <c:ptCount val="2"/>
                <c:pt idx="0">
                  <c:v>0.43366927958193352</c:v>
                </c:pt>
                <c:pt idx="1">
                  <c:v>0.56648002986188872</c:v>
                </c:pt>
              </c:numCache>
            </c:numRef>
          </c:val>
          <c:extLst>
            <c:ext xmlns:c16="http://schemas.microsoft.com/office/drawing/2014/chart" uri="{C3380CC4-5D6E-409C-BE32-E72D297353CC}">
              <c16:uniqueId val="{00000006-AFBD-46CE-8DB6-6C123917A16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10834921289232996"/>
          <c:y val="1.5929928598204073E-2"/>
          <c:w val="0.26432857617910321"/>
          <c:h val="0.1978439262734944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62306820084948"/>
          <c:y val="5.0844640576250599E-2"/>
          <c:w val="0.49213853401217433"/>
          <c:h val="0.86632103429434826"/>
        </c:manualLayout>
      </c:layout>
      <c:pieChart>
        <c:varyColors val="1"/>
        <c:ser>
          <c:idx val="3"/>
          <c:order val="0"/>
          <c:tx>
            <c:strRef>
              <c:f>Sheet1!$B$1</c:f>
              <c:strCache>
                <c:ptCount val="1"/>
                <c:pt idx="0">
                  <c:v>レセプト件数</c:v>
                </c:pt>
              </c:strCache>
            </c:strRef>
          </c:tx>
          <c:spPr>
            <a:solidFill>
              <a:schemeClr val="accent6">
                <a:lumMod val="40000"/>
                <a:lumOff val="60000"/>
              </a:schemeClr>
            </a:solidFill>
            <a:ln>
              <a:noFill/>
            </a:ln>
            <a:effectLst>
              <a:outerShdw blurRad="50800" dist="38100" dir="2700000" algn="tl" rotWithShape="0">
                <a:prstClr val="black">
                  <a:alpha val="40000"/>
                </a:prstClr>
              </a:outerShdw>
            </a:effectLst>
          </c:spPr>
          <c:dPt>
            <c:idx val="0"/>
            <c:bubble3D val="0"/>
            <c:spPr>
              <a:solidFill>
                <a:srgbClr val="0070C0"/>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09E4-442E-A760-1C49CBCC0E1E}"/>
              </c:ext>
            </c:extLst>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09E4-442E-A760-1C49CBCC0E1E}"/>
              </c:ext>
            </c:extLst>
          </c:dPt>
          <c:dPt>
            <c:idx val="2"/>
            <c:bubble3D val="0"/>
            <c:spPr>
              <a:solidFill>
                <a:schemeClr val="accent6">
                  <a:lumMod val="40000"/>
                  <a:lumOff val="6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09E4-442E-A760-1C49CBCC0E1E}"/>
              </c:ext>
            </c:extLst>
          </c:dPt>
          <c:dLbls>
            <c:dLbl>
              <c:idx val="0"/>
              <c:layout>
                <c:manualLayout>
                  <c:x val="5.2516232323997471E-2"/>
                  <c:y val="0.19344542217651564"/>
                </c:manualLayout>
              </c:layout>
              <c:spPr>
                <a:noFill/>
                <a:ln>
                  <a:noFill/>
                </a:ln>
                <a:effectLst/>
              </c:spPr>
              <c:txPr>
                <a:bodyPr rot="0" spcFirstLastPara="1" vertOverflow="ellipsis" vert="horz" wrap="square" anchor="ctr" anchorCtr="1"/>
                <a:lstStyle/>
                <a:p>
                  <a:pPr>
                    <a:defRPr sz="1000" b="0" i="0" u="none" strike="noStrike" kern="1200" baseline="0">
                      <a:solidFill>
                        <a:srgbClr val="0070C0"/>
                      </a:solidFill>
                      <a:latin typeface="Arial Black" panose="020B0A04020102020204" pitchFamily="34" charset="0"/>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E4-442E-A760-1C49CBCC0E1E}"/>
                </c:ext>
              </c:extLst>
            </c:dLbl>
            <c:dLbl>
              <c:idx val="1"/>
              <c:layout>
                <c:manualLayout>
                  <c:x val="4.5526724067791718E-3"/>
                  <c:y val="-0.3625418877882665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E4-442E-A760-1C49CBCC0E1E}"/>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高額レセプト</c:v>
                </c:pt>
                <c:pt idx="1">
                  <c:v>その他レセプト</c:v>
                </c:pt>
              </c:strCache>
            </c:strRef>
          </c:cat>
          <c:val>
            <c:numRef>
              <c:f>Sheet1!$B$2:$B$3</c:f>
              <c:numCache>
                <c:formatCode>0.0%</c:formatCode>
                <c:ptCount val="2"/>
                <c:pt idx="0">
                  <c:v>1.0263985879825032E-2</c:v>
                </c:pt>
                <c:pt idx="1">
                  <c:v>0.98973601412017498</c:v>
                </c:pt>
              </c:numCache>
            </c:numRef>
          </c:val>
          <c:extLst>
            <c:ext xmlns:c16="http://schemas.microsoft.com/office/drawing/2014/chart" uri="{C3380CC4-5D6E-409C-BE32-E72D297353CC}">
              <c16:uniqueId val="{00000006-09E4-442E-A760-1C49CBCC0E1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5.2835489924945378E-3"/>
          <c:y val="2.0679276575816054E-2"/>
          <c:w val="0.36739424007893862"/>
          <c:h val="0.18424611682981967"/>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Black" panose="020B0A04020102020204" pitchFamily="34" charset="0"/>
        </a:defRPr>
      </a:pPr>
      <a:endParaRPr lang="ja-JP"/>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883279759226764E-2"/>
          <c:y val="0.18507644836185691"/>
          <c:w val="0.84079946512913895"/>
          <c:h val="0.66573927628186458"/>
        </c:manualLayout>
      </c:layout>
      <c:barChart>
        <c:barDir val="col"/>
        <c:grouping val="stacked"/>
        <c:varyColors val="0"/>
        <c:ser>
          <c:idx val="1"/>
          <c:order val="1"/>
          <c:tx>
            <c:strRef>
              <c:f>Sheet1!$A$3</c:f>
              <c:strCache>
                <c:ptCount val="1"/>
                <c:pt idx="0">
                  <c:v>患者数</c:v>
                </c:pt>
              </c:strCache>
            </c:strRef>
          </c:tx>
          <c:spPr>
            <a:solidFill>
              <a:srgbClr val="0070C0"/>
            </a:solidFill>
            <a:ln>
              <a:solidFill>
                <a:srgbClr val="3333FF"/>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悪性新生物＜腫瘍＞</c:v>
                </c:pt>
                <c:pt idx="1">
                  <c:v>骨折</c:v>
                </c:pt>
                <c:pt idx="2">
                  <c:v>呼吸器系の疾患</c:v>
                </c:pt>
                <c:pt idx="3">
                  <c:v>統合失調症，統合失調症型障害及び妄想性障害</c:v>
                </c:pt>
                <c:pt idx="4">
                  <c:v>乳房の悪性新生物＜腫瘍＞</c:v>
                </c:pt>
              </c:strCache>
            </c:strRef>
          </c:cat>
          <c:val>
            <c:numRef>
              <c:f>Sheet1!$B$3:$F$3</c:f>
              <c:numCache>
                <c:formatCode>#,##0_);[Red]\(#,##0\)</c:formatCode>
                <c:ptCount val="5"/>
                <c:pt idx="0">
                  <c:v>21</c:v>
                </c:pt>
                <c:pt idx="1">
                  <c:v>15</c:v>
                </c:pt>
                <c:pt idx="2">
                  <c:v>10</c:v>
                </c:pt>
                <c:pt idx="3">
                  <c:v>9</c:v>
                </c:pt>
                <c:pt idx="4" formatCode="General">
                  <c:v>9</c:v>
                </c:pt>
              </c:numCache>
            </c:numRef>
          </c:val>
          <c:extLst>
            <c:ext xmlns:c16="http://schemas.microsoft.com/office/drawing/2014/chart" uri="{C3380CC4-5D6E-409C-BE32-E72D297353CC}">
              <c16:uniqueId val="{00000000-5C34-4631-ADD5-10E057AEBEF0}"/>
            </c:ext>
          </c:extLst>
        </c:ser>
        <c:dLbls>
          <c:showLegendKey val="0"/>
          <c:showVal val="0"/>
          <c:showCatName val="0"/>
          <c:showSerName val="0"/>
          <c:showPercent val="0"/>
          <c:showBubbleSize val="0"/>
        </c:dLbls>
        <c:gapWidth val="26"/>
        <c:overlap val="100"/>
        <c:axId val="1686074576"/>
        <c:axId val="1578370144"/>
      </c:barChart>
      <c:lineChart>
        <c:grouping val="standard"/>
        <c:varyColors val="0"/>
        <c:ser>
          <c:idx val="0"/>
          <c:order val="0"/>
          <c:tx>
            <c:strRef>
              <c:f>Sheet1!$A$2</c:f>
              <c:strCache>
                <c:ptCount val="1"/>
                <c:pt idx="0">
                  <c:v>医療費</c:v>
                </c:pt>
              </c:strCache>
            </c:strRef>
          </c:tx>
          <c:spPr>
            <a:ln w="28575" cap="rnd">
              <a:solidFill>
                <a:schemeClr val="accent2">
                  <a:lumMod val="75000"/>
                </a:schemeClr>
              </a:solidFill>
              <a:round/>
            </a:ln>
            <a:effectLst>
              <a:outerShdw blurRad="50800" dist="38100" dir="2700000" algn="tl" rotWithShape="0">
                <a:prstClr val="black">
                  <a:alpha val="40000"/>
                </a:prstClr>
              </a:outerShdw>
            </a:effectLst>
          </c:spPr>
          <c:marker>
            <c:symbol val="circle"/>
            <c:size val="8"/>
            <c:spPr>
              <a:solidFill>
                <a:schemeClr val="accent2">
                  <a:lumMod val="75000"/>
                </a:schemeClr>
              </a:solidFill>
              <a:ln w="9525">
                <a:noFill/>
              </a:ln>
              <a:effectLst/>
            </c:spPr>
          </c:marker>
          <c:dPt>
            <c:idx val="6"/>
            <c:marker>
              <c:symbol val="circle"/>
              <c:size val="8"/>
              <c:spPr>
                <a:solidFill>
                  <a:schemeClr val="accent2">
                    <a:lumMod val="75000"/>
                  </a:schemeClr>
                </a:solidFill>
                <a:ln w="9525">
                  <a:noFill/>
                </a:ln>
                <a:effectLst/>
              </c:spPr>
            </c:marker>
            <c:bubble3D val="0"/>
            <c:extLst>
              <c:ext xmlns:c16="http://schemas.microsoft.com/office/drawing/2014/chart" uri="{C3380CC4-5D6E-409C-BE32-E72D297353CC}">
                <c16:uniqueId val="{00000001-5C34-4631-ADD5-10E057AEBEF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C00000"/>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悪性新生物＜腫瘍＞</c:v>
                </c:pt>
                <c:pt idx="1">
                  <c:v>骨折</c:v>
                </c:pt>
                <c:pt idx="2">
                  <c:v>呼吸器系の疾患</c:v>
                </c:pt>
                <c:pt idx="3">
                  <c:v>統合失調症，統合失調症型障害及び妄想性障害</c:v>
                </c:pt>
                <c:pt idx="4">
                  <c:v>乳房の悪性新生物＜腫瘍＞</c:v>
                </c:pt>
              </c:strCache>
            </c:strRef>
          </c:cat>
          <c:val>
            <c:numRef>
              <c:f>Sheet1!$B$2:$F$2</c:f>
              <c:numCache>
                <c:formatCode>#,##0.0_);[Red]\(#,##0.0\)</c:formatCode>
                <c:ptCount val="5"/>
                <c:pt idx="0">
                  <c:v>81.130510000000001</c:v>
                </c:pt>
                <c:pt idx="1">
                  <c:v>26.956849999999999</c:v>
                </c:pt>
                <c:pt idx="2">
                  <c:v>42.082299999999996</c:v>
                </c:pt>
                <c:pt idx="3">
                  <c:v>39.217799999999997</c:v>
                </c:pt>
                <c:pt idx="4">
                  <c:v>28.130980000000001</c:v>
                </c:pt>
              </c:numCache>
            </c:numRef>
          </c:val>
          <c:smooth val="0"/>
          <c:extLst>
            <c:ext xmlns:c16="http://schemas.microsoft.com/office/drawing/2014/chart" uri="{C3380CC4-5D6E-409C-BE32-E72D297353CC}">
              <c16:uniqueId val="{00000002-5C34-4631-ADD5-10E057AEBEF0}"/>
            </c:ext>
          </c:extLst>
        </c:ser>
        <c:dLbls>
          <c:showLegendKey val="0"/>
          <c:showVal val="0"/>
          <c:showCatName val="0"/>
          <c:showSerName val="0"/>
          <c:showPercent val="0"/>
          <c:showBubbleSize val="0"/>
        </c:dLbls>
        <c:marker val="1"/>
        <c:smooth val="0"/>
        <c:axId val="1723581664"/>
        <c:axId val="133723904"/>
      </c:lineChart>
      <c:catAx>
        <c:axId val="1686074576"/>
        <c:scaling>
          <c:orientation val="minMax"/>
        </c:scaling>
        <c:delete val="1"/>
        <c:axPos val="b"/>
        <c:numFmt formatCode="General" sourceLinked="1"/>
        <c:majorTickMark val="out"/>
        <c:minorTickMark val="none"/>
        <c:tickLblPos val="nextTo"/>
        <c:crossAx val="1578370144"/>
        <c:crosses val="autoZero"/>
        <c:auto val="1"/>
        <c:lblAlgn val="ctr"/>
        <c:lblOffset val="100"/>
        <c:noMultiLvlLbl val="0"/>
      </c:catAx>
      <c:valAx>
        <c:axId val="1578370144"/>
        <c:scaling>
          <c:orientation val="minMax"/>
        </c:scaling>
        <c:delete val="0"/>
        <c:axPos val="l"/>
        <c:majorGridlines>
          <c:spPr>
            <a:ln w="9525" cap="flat" cmpd="sng" algn="ctr">
              <a:solidFill>
                <a:schemeClr val="bg1">
                  <a:lumMod val="7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686074576"/>
        <c:crosses val="autoZero"/>
        <c:crossBetween val="between"/>
      </c:valAx>
      <c:valAx>
        <c:axId val="133723904"/>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723581664"/>
        <c:crosses val="max"/>
        <c:crossBetween val="between"/>
        <c:majorUnit val="20"/>
      </c:valAx>
      <c:dateAx>
        <c:axId val="1723581664"/>
        <c:scaling>
          <c:orientation val="minMax"/>
        </c:scaling>
        <c:delete val="1"/>
        <c:axPos val="b"/>
        <c:numFmt formatCode="General" sourceLinked="1"/>
        <c:majorTickMark val="out"/>
        <c:minorTickMark val="none"/>
        <c:tickLblPos val="nextTo"/>
        <c:crossAx val="133723904"/>
        <c:crosses val="autoZero"/>
        <c:auto val="0"/>
        <c:lblOffset val="100"/>
        <c:baseTimeUnit val="day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sz="800"/>
      </a:pPr>
      <a:endParaRPr lang="ja-JP"/>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62306820084948"/>
          <c:y val="5.0844640576250599E-2"/>
          <c:w val="0.49213853401217433"/>
          <c:h val="0.86632103429434826"/>
        </c:manualLayout>
      </c:layout>
      <c:pieChart>
        <c:varyColors val="1"/>
        <c:ser>
          <c:idx val="3"/>
          <c:order val="0"/>
          <c:tx>
            <c:strRef>
              <c:f>Sheet1!$B$1</c:f>
              <c:strCache>
                <c:ptCount val="1"/>
                <c:pt idx="0">
                  <c:v>医療費</c:v>
                </c:pt>
              </c:strCache>
            </c:strRef>
          </c:tx>
          <c:spPr>
            <a:effectLst>
              <a:outerShdw blurRad="50800" dist="38100" dir="2700000" algn="tl" rotWithShape="0">
                <a:prstClr val="black">
                  <a:alpha val="40000"/>
                </a:prstClr>
              </a:outerShdw>
            </a:effectLst>
          </c:spPr>
          <c:dPt>
            <c:idx val="0"/>
            <c:bubble3D val="0"/>
            <c:spPr>
              <a:solidFill>
                <a:schemeClr val="accent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0C85-4E1C-827D-D48B43E39926}"/>
              </c:ext>
            </c:extLst>
          </c:dPt>
          <c:dPt>
            <c:idx val="1"/>
            <c:bubble3D val="0"/>
            <c:spPr>
              <a:solidFill>
                <a:schemeClr val="accent2"/>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0C85-4E1C-827D-D48B43E39926}"/>
              </c:ext>
            </c:extLst>
          </c:dPt>
          <c:dPt>
            <c:idx val="2"/>
            <c:bubble3D val="0"/>
            <c:spPr>
              <a:solidFill>
                <a:schemeClr val="accent6">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0C85-4E1C-827D-D48B43E39926}"/>
              </c:ext>
            </c:extLst>
          </c:dPt>
          <c:dPt>
            <c:idx val="3"/>
            <c:bubble3D val="0"/>
            <c:spPr>
              <a:solidFill>
                <a:srgbClr val="FF99CC"/>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0C85-4E1C-827D-D48B43E39926}"/>
              </c:ext>
            </c:extLst>
          </c:dPt>
          <c:dPt>
            <c:idx val="4"/>
            <c:bubble3D val="0"/>
            <c:spPr>
              <a:solidFill>
                <a:srgbClr val="CCECFF"/>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0C85-4E1C-827D-D48B43E39926}"/>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0C85-4E1C-827D-D48B43E39926}"/>
              </c:ext>
            </c:extLst>
          </c:dPt>
          <c:dLbls>
            <c:dLbl>
              <c:idx val="0"/>
              <c:layout>
                <c:manualLayout>
                  <c:x val="-7.4969003200599862E-2"/>
                  <c:y val="6.996095224017356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C85-4E1C-827D-D48B43E39926}"/>
                </c:ext>
              </c:extLst>
            </c:dLbl>
            <c:dLbl>
              <c:idx val="1"/>
              <c:layout>
                <c:manualLayout>
                  <c:x val="-0.10091981200080735"/>
                  <c:y val="3.498047612008672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C85-4E1C-827D-D48B43E39926}"/>
                </c:ext>
              </c:extLst>
            </c:dLbl>
            <c:dLbl>
              <c:idx val="2"/>
              <c:layout>
                <c:manualLayout>
                  <c:x val="-0.12110377440096882"/>
                  <c:y val="-0.12826174577365154"/>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527493440212219"/>
                      <c:h val="0.25159730402440739"/>
                    </c:manualLayout>
                  </c15:layout>
                </c:ext>
                <c:ext xmlns:c16="http://schemas.microsoft.com/office/drawing/2014/chart" uri="{C3380CC4-5D6E-409C-BE32-E72D297353CC}">
                  <c16:uniqueId val="{00000005-0C85-4E1C-827D-D48B43E39926}"/>
                </c:ext>
              </c:extLst>
            </c:dLbl>
            <c:dLbl>
              <c:idx val="3"/>
              <c:layout>
                <c:manualLayout>
                  <c:x val="-1.090824749079336E-2"/>
                  <c:y val="-2.9150383451906512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lumMod val="75000"/>
                          <a:lumOff val="25000"/>
                        </a:schemeClr>
                      </a:solidFill>
                      <a:latin typeface="Arial Black" panose="020B0A04020102020204" pitchFamily="34" charset="0"/>
                      <a:ea typeface="游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6744563702152738"/>
                      <c:h val="0.18746643380054831"/>
                    </c:manualLayout>
                  </c15:layout>
                </c:ext>
                <c:ext xmlns:c16="http://schemas.microsoft.com/office/drawing/2014/chart" uri="{C3380CC4-5D6E-409C-BE32-E72D297353CC}">
                  <c16:uniqueId val="{00000007-0C85-4E1C-827D-D48B43E39926}"/>
                </c:ext>
              </c:extLst>
            </c:dLbl>
            <c:dLbl>
              <c:idx val="5"/>
              <c:layout>
                <c:manualLayout>
                  <c:x val="0.15570485280124569"/>
                  <c:y val="2.915039676673898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C85-4E1C-827D-D48B43E3992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Arial Black" panose="020B0A04020102020204" pitchFamily="34" charset="0"/>
                    <a:ea typeface="游ゴシック" panose="020B0400000000000000" pitchFamily="50" charset="-128"/>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循環器系の疾患</c:v>
                </c:pt>
                <c:pt idx="1">
                  <c:v>新生物＜腫瘍＞</c:v>
                </c:pt>
                <c:pt idx="2">
                  <c:v>精神及び行動の障害</c:v>
                </c:pt>
                <c:pt idx="3">
                  <c:v>筋骨格系及び結合組織の疾患</c:v>
                </c:pt>
                <c:pt idx="4">
                  <c:v>内分泌、栄養及び代謝疾患</c:v>
                </c:pt>
                <c:pt idx="5">
                  <c:v>その他</c:v>
                </c:pt>
              </c:strCache>
            </c:strRef>
          </c:cat>
          <c:val>
            <c:numRef>
              <c:f>Sheet1!$B$2:$B$7</c:f>
              <c:numCache>
                <c:formatCode>0.0%</c:formatCode>
                <c:ptCount val="6"/>
                <c:pt idx="0">
                  <c:v>0.16182959818998191</c:v>
                </c:pt>
                <c:pt idx="1">
                  <c:v>0.13827868020616954</c:v>
                </c:pt>
                <c:pt idx="2">
                  <c:v>9.069540432006995E-2</c:v>
                </c:pt>
                <c:pt idx="3">
                  <c:v>8.2286153550900035E-2</c:v>
                </c:pt>
                <c:pt idx="4">
                  <c:v>8.1368752378281284E-2</c:v>
                </c:pt>
                <c:pt idx="5">
                  <c:v>0.44554141135459718</c:v>
                </c:pt>
              </c:numCache>
            </c:numRef>
          </c:val>
          <c:extLst>
            <c:ext xmlns:c16="http://schemas.microsoft.com/office/drawing/2014/chart" uri="{C3380CC4-5D6E-409C-BE32-E72D297353CC}">
              <c16:uniqueId val="{0000000C-0C85-4E1C-827D-D48B43E3992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62306820084948"/>
          <c:y val="5.0844640576250599E-2"/>
          <c:w val="0.49213853401217433"/>
          <c:h val="0.86632103429434826"/>
        </c:manualLayout>
      </c:layout>
      <c:pieChart>
        <c:varyColors val="1"/>
        <c:ser>
          <c:idx val="3"/>
          <c:order val="0"/>
          <c:tx>
            <c:strRef>
              <c:f>Sheet1!$B$1</c:f>
              <c:strCache>
                <c:ptCount val="1"/>
                <c:pt idx="0">
                  <c:v>医療費</c:v>
                </c:pt>
              </c:strCache>
            </c:strRef>
          </c:tx>
          <c:spPr>
            <a:effectLst>
              <a:outerShdw blurRad="50800" dist="38100" dir="2700000" algn="tl" rotWithShape="0">
                <a:prstClr val="black">
                  <a:alpha val="40000"/>
                </a:prstClr>
              </a:outerShdw>
            </a:effectLst>
          </c:spPr>
          <c:dPt>
            <c:idx val="0"/>
            <c:bubble3D val="0"/>
            <c:spPr>
              <a:solidFill>
                <a:schemeClr val="accent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27A-4D94-83E1-AF6EF39F17AC}"/>
              </c:ext>
            </c:extLst>
          </c:dPt>
          <c:dPt>
            <c:idx val="1"/>
            <c:bubble3D val="0"/>
            <c:spPr>
              <a:solidFill>
                <a:schemeClr val="accent2"/>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27A-4D94-83E1-AF6EF39F17AC}"/>
              </c:ext>
            </c:extLst>
          </c:dPt>
          <c:dPt>
            <c:idx val="2"/>
            <c:bubble3D val="0"/>
            <c:spPr>
              <a:solidFill>
                <a:schemeClr val="accent6">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327A-4D94-83E1-AF6EF39F17AC}"/>
              </c:ext>
            </c:extLst>
          </c:dPt>
          <c:dPt>
            <c:idx val="3"/>
            <c:bubble3D val="0"/>
            <c:spPr>
              <a:solidFill>
                <a:srgbClr val="FF99CC"/>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327A-4D94-83E1-AF6EF39F17AC}"/>
              </c:ext>
            </c:extLst>
          </c:dPt>
          <c:dPt>
            <c:idx val="4"/>
            <c:bubble3D val="0"/>
            <c:spPr>
              <a:solidFill>
                <a:srgbClr val="CCECFF"/>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327A-4D94-83E1-AF6EF39F17AC}"/>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327A-4D94-83E1-AF6EF39F17AC}"/>
              </c:ext>
            </c:extLst>
          </c:dPt>
          <c:dLbls>
            <c:dLbl>
              <c:idx val="0"/>
              <c:layout>
                <c:manualLayout>
                  <c:x val="-7.4969003200599862E-2"/>
                  <c:y val="6.996095224017356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27A-4D94-83E1-AF6EF39F17AC}"/>
                </c:ext>
              </c:extLst>
            </c:dLbl>
            <c:dLbl>
              <c:idx val="1"/>
              <c:layout>
                <c:manualLayout>
                  <c:x val="-0.10091981200080735"/>
                  <c:y val="3.498047612008672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27A-4D94-83E1-AF6EF39F17AC}"/>
                </c:ext>
              </c:extLst>
            </c:dLbl>
            <c:dLbl>
              <c:idx val="2"/>
              <c:layout>
                <c:manualLayout>
                  <c:x val="-0.12110377440096882"/>
                  <c:y val="-0.12826174577365154"/>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527493440212219"/>
                      <c:h val="0.25159730402440739"/>
                    </c:manualLayout>
                  </c15:layout>
                </c:ext>
                <c:ext xmlns:c16="http://schemas.microsoft.com/office/drawing/2014/chart" uri="{C3380CC4-5D6E-409C-BE32-E72D297353CC}">
                  <c16:uniqueId val="{00000005-327A-4D94-83E1-AF6EF39F17AC}"/>
                </c:ext>
              </c:extLst>
            </c:dLbl>
            <c:dLbl>
              <c:idx val="3"/>
              <c:layout>
                <c:manualLayout>
                  <c:x val="-4.9325602113061279E-2"/>
                  <c:y val="-2.9151966212562128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lumMod val="75000"/>
                          <a:lumOff val="25000"/>
                        </a:schemeClr>
                      </a:solidFill>
                      <a:latin typeface="Arial Black" panose="020B0A04020102020204" pitchFamily="34" charset="0"/>
                      <a:ea typeface="游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6744563702152738"/>
                      <c:h val="0.18746643380054831"/>
                    </c:manualLayout>
                  </c15:layout>
                </c:ext>
                <c:ext xmlns:c16="http://schemas.microsoft.com/office/drawing/2014/chart" uri="{C3380CC4-5D6E-409C-BE32-E72D297353CC}">
                  <c16:uniqueId val="{00000007-327A-4D94-83E1-AF6EF39F17AC}"/>
                </c:ext>
              </c:extLst>
            </c:dLbl>
            <c:dLbl>
              <c:idx val="5"/>
              <c:layout>
                <c:manualLayout>
                  <c:x val="0.15570485280124569"/>
                  <c:y val="2.915039676673898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27A-4D94-83E1-AF6EF39F17A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Arial Black" panose="020B0A04020102020204" pitchFamily="34" charset="0"/>
                    <a:ea typeface="游ゴシック" panose="020B0400000000000000" pitchFamily="50" charset="-128"/>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循環器系の疾患</c:v>
                </c:pt>
                <c:pt idx="1">
                  <c:v>新生物＜腫瘍＞</c:v>
                </c:pt>
                <c:pt idx="2">
                  <c:v>精神及び行動の障害</c:v>
                </c:pt>
                <c:pt idx="3">
                  <c:v>筋骨格系及び結合組織の疾患</c:v>
                </c:pt>
                <c:pt idx="4">
                  <c:v>内分泌、栄養及び代謝疾患</c:v>
                </c:pt>
                <c:pt idx="5">
                  <c:v>その他</c:v>
                </c:pt>
              </c:strCache>
            </c:strRef>
          </c:cat>
          <c:val>
            <c:numRef>
              <c:f>Sheet1!$B$2:$B$7</c:f>
              <c:numCache>
                <c:formatCode>0.0%</c:formatCode>
                <c:ptCount val="6"/>
                <c:pt idx="0">
                  <c:v>0.14567456934666737</c:v>
                </c:pt>
                <c:pt idx="1">
                  <c:v>0.14566202516509494</c:v>
                </c:pt>
                <c:pt idx="2">
                  <c:v>9.5135551654122102E-2</c:v>
                </c:pt>
                <c:pt idx="3">
                  <c:v>9.1675048109831153E-2</c:v>
                </c:pt>
                <c:pt idx="4">
                  <c:v>8.6263071326679597E-2</c:v>
                </c:pt>
                <c:pt idx="5">
                  <c:v>0.436</c:v>
                </c:pt>
              </c:numCache>
            </c:numRef>
          </c:val>
          <c:extLst>
            <c:ext xmlns:c16="http://schemas.microsoft.com/office/drawing/2014/chart" uri="{C3380CC4-5D6E-409C-BE32-E72D297353CC}">
              <c16:uniqueId val="{0000000C-327A-4D94-83E1-AF6EF39F17A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62306820084948"/>
          <c:y val="5.0844640576250599E-2"/>
          <c:w val="0.49213853401217433"/>
          <c:h val="0.86632103429434826"/>
        </c:manualLayout>
      </c:layout>
      <c:pieChart>
        <c:varyColors val="1"/>
        <c:ser>
          <c:idx val="3"/>
          <c:order val="0"/>
          <c:tx>
            <c:strRef>
              <c:f>Sheet1!$B$1</c:f>
              <c:strCache>
                <c:ptCount val="1"/>
                <c:pt idx="0">
                  <c:v>医療費</c:v>
                </c:pt>
              </c:strCache>
            </c:strRef>
          </c:tx>
          <c:spPr>
            <a:effectLst>
              <a:outerShdw blurRad="50800" dist="38100" dir="2700000" algn="tl" rotWithShape="0">
                <a:prstClr val="black">
                  <a:alpha val="40000"/>
                </a:prstClr>
              </a:outerShdw>
            </a:effectLst>
          </c:spPr>
          <c:dPt>
            <c:idx val="0"/>
            <c:bubble3D val="0"/>
            <c:spPr>
              <a:solidFill>
                <a:schemeClr val="accent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0E17-4330-9A91-968E6196A3E2}"/>
              </c:ext>
            </c:extLst>
          </c:dPt>
          <c:dPt>
            <c:idx val="1"/>
            <c:bubble3D val="0"/>
            <c:spPr>
              <a:solidFill>
                <a:schemeClr val="accent2"/>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0E17-4330-9A91-968E6196A3E2}"/>
              </c:ext>
            </c:extLst>
          </c:dPt>
          <c:dPt>
            <c:idx val="2"/>
            <c:bubble3D val="0"/>
            <c:spPr>
              <a:solidFill>
                <a:schemeClr val="accent6">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0E17-4330-9A91-968E6196A3E2}"/>
              </c:ext>
            </c:extLst>
          </c:dPt>
          <c:dPt>
            <c:idx val="3"/>
            <c:bubble3D val="0"/>
            <c:spPr>
              <a:solidFill>
                <a:srgbClr val="FF99CC"/>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0E17-4330-9A91-968E6196A3E2}"/>
              </c:ext>
            </c:extLst>
          </c:dPt>
          <c:dPt>
            <c:idx val="4"/>
            <c:bubble3D val="0"/>
            <c:spPr>
              <a:solidFill>
                <a:srgbClr val="CCECFF"/>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0E17-4330-9A91-968E6196A3E2}"/>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0E17-4330-9A91-968E6196A3E2}"/>
              </c:ext>
            </c:extLst>
          </c:dPt>
          <c:dLbls>
            <c:dLbl>
              <c:idx val="0"/>
              <c:layout>
                <c:manualLayout>
                  <c:x val="-7.4969003200599862E-2"/>
                  <c:y val="6.996095224017356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E17-4330-9A91-968E6196A3E2}"/>
                </c:ext>
              </c:extLst>
            </c:dLbl>
            <c:dLbl>
              <c:idx val="1"/>
              <c:layout>
                <c:manualLayout>
                  <c:x val="-0.10091981200080735"/>
                  <c:y val="3.498047612008672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E17-4330-9A91-968E6196A3E2}"/>
                </c:ext>
              </c:extLst>
            </c:dLbl>
            <c:dLbl>
              <c:idx val="2"/>
              <c:layout>
                <c:manualLayout>
                  <c:x val="-0.12110377440096882"/>
                  <c:y val="-0.12826174577365154"/>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527493440212219"/>
                      <c:h val="0.25159730402440739"/>
                    </c:manualLayout>
                  </c15:layout>
                </c:ext>
                <c:ext xmlns:c16="http://schemas.microsoft.com/office/drawing/2014/chart" uri="{C3380CC4-5D6E-409C-BE32-E72D297353CC}">
                  <c16:uniqueId val="{00000005-0E17-4330-9A91-968E6196A3E2}"/>
                </c:ext>
              </c:extLst>
            </c:dLbl>
            <c:dLbl>
              <c:idx val="3"/>
              <c:layout>
                <c:manualLayout>
                  <c:x val="-4.9325602113061279E-2"/>
                  <c:y val="-2.9151966212562128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lumMod val="75000"/>
                          <a:lumOff val="25000"/>
                        </a:schemeClr>
                      </a:solidFill>
                      <a:latin typeface="Arial Black" panose="020B0A04020102020204" pitchFamily="34" charset="0"/>
                      <a:ea typeface="游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6744563702152738"/>
                      <c:h val="0.18746643380054831"/>
                    </c:manualLayout>
                  </c15:layout>
                </c:ext>
                <c:ext xmlns:c16="http://schemas.microsoft.com/office/drawing/2014/chart" uri="{C3380CC4-5D6E-409C-BE32-E72D297353CC}">
                  <c16:uniqueId val="{00000007-0E17-4330-9A91-968E6196A3E2}"/>
                </c:ext>
              </c:extLst>
            </c:dLbl>
            <c:dLbl>
              <c:idx val="5"/>
              <c:layout>
                <c:manualLayout>
                  <c:x val="0.15570485280124569"/>
                  <c:y val="2.915039676673898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E17-4330-9A91-968E6196A3E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Arial Black" panose="020B0A04020102020204" pitchFamily="34" charset="0"/>
                    <a:ea typeface="游ゴシック" panose="020B0400000000000000" pitchFamily="50" charset="-128"/>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循環器系の疾患</c:v>
                </c:pt>
                <c:pt idx="1">
                  <c:v>新生物＜腫瘍＞</c:v>
                </c:pt>
                <c:pt idx="2">
                  <c:v>精神及び行動の障害</c:v>
                </c:pt>
                <c:pt idx="3">
                  <c:v>筋骨格系及び結合組織の疾患</c:v>
                </c:pt>
                <c:pt idx="4">
                  <c:v>内分泌、栄養及び代謝疾患</c:v>
                </c:pt>
                <c:pt idx="5">
                  <c:v>その他</c:v>
                </c:pt>
              </c:strCache>
            </c:strRef>
          </c:cat>
          <c:val>
            <c:numRef>
              <c:f>Sheet1!$B$2:$B$7</c:f>
              <c:numCache>
                <c:formatCode>0.0%</c:formatCode>
                <c:ptCount val="6"/>
                <c:pt idx="0">
                  <c:v>0.15498887627521477</c:v>
                </c:pt>
                <c:pt idx="1">
                  <c:v>0.1505644544758572</c:v>
                </c:pt>
                <c:pt idx="2">
                  <c:v>8.3925123885149722E-2</c:v>
                </c:pt>
                <c:pt idx="3">
                  <c:v>8.3195149908367821E-2</c:v>
                </c:pt>
                <c:pt idx="4">
                  <c:v>7.5020355100820404E-2</c:v>
                </c:pt>
                <c:pt idx="5">
                  <c:v>0.45200000000000001</c:v>
                </c:pt>
              </c:numCache>
            </c:numRef>
          </c:val>
          <c:extLst>
            <c:ext xmlns:c16="http://schemas.microsoft.com/office/drawing/2014/chart" uri="{C3380CC4-5D6E-409C-BE32-E72D297353CC}">
              <c16:uniqueId val="{0000000C-0E17-4330-9A91-968E6196A3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3342344118369"/>
          <c:y val="0.11633402787788247"/>
          <c:w val="0.79110788097122042"/>
          <c:h val="0.75904750572294066"/>
        </c:manualLayout>
      </c:layout>
      <c:barChart>
        <c:barDir val="col"/>
        <c:grouping val="stacked"/>
        <c:varyColors val="0"/>
        <c:ser>
          <c:idx val="0"/>
          <c:order val="0"/>
          <c:tx>
            <c:strRef>
              <c:f>Sheet1!$A$2</c:f>
              <c:strCache>
                <c:ptCount val="1"/>
                <c:pt idx="0">
                  <c:v>新規患者数</c:v>
                </c:pt>
              </c:strCache>
            </c:strRef>
          </c:tx>
          <c:spPr>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c:spPr>
          <c:invertIfNegative val="0"/>
          <c:dPt>
            <c:idx val="6"/>
            <c:invertIfNegative val="0"/>
            <c:bubble3D val="0"/>
            <c:extLst>
              <c:ext xmlns:c16="http://schemas.microsoft.com/office/drawing/2014/chart" uri="{C3380CC4-5D6E-409C-BE32-E72D297353CC}">
                <c16:uniqueId val="{00000000-B8E3-4500-B9ED-E58FF543F139}"/>
              </c:ext>
            </c:extLst>
          </c:dPt>
          <c:dLbls>
            <c:spPr>
              <a:noFill/>
              <a:ln>
                <a:noFill/>
              </a:ln>
              <a:effectLst/>
            </c:spPr>
            <c:txPr>
              <a:bodyPr rot="0" spcFirstLastPara="1" vertOverflow="ellipsis" vert="horz" wrap="square" anchor="ctr" anchorCtr="1"/>
              <a:lstStyle/>
              <a:p>
                <a:pPr>
                  <a:defRPr sz="1000" b="0" i="0" u="none" strike="noStrike" kern="1200" baseline="0">
                    <a:solidFill>
                      <a:schemeClr val="accent2">
                        <a:lumMod val="75000"/>
                      </a:schemeClr>
                    </a:solidFill>
                    <a:latin typeface="Arial Black" panose="020B0A04020102020204" pitchFamily="34" charset="0"/>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4"/>
                <c:pt idx="0">
                  <c:v>平成30年</c:v>
                </c:pt>
                <c:pt idx="1">
                  <c:v>令和1年</c:v>
                </c:pt>
                <c:pt idx="2">
                  <c:v>令和2年</c:v>
                </c:pt>
                <c:pt idx="3">
                  <c:v>令和3年</c:v>
                </c:pt>
              </c:strCache>
            </c:strRef>
          </c:cat>
          <c:val>
            <c:numRef>
              <c:f>Sheet1!$B$2:$F$2</c:f>
              <c:numCache>
                <c:formatCode>0_);[Red]\(0\)</c:formatCode>
                <c:ptCount val="4"/>
                <c:pt idx="0">
                  <c:v>116</c:v>
                </c:pt>
                <c:pt idx="1">
                  <c:v>132</c:v>
                </c:pt>
                <c:pt idx="2">
                  <c:v>126</c:v>
                </c:pt>
                <c:pt idx="3">
                  <c:v>128</c:v>
                </c:pt>
              </c:numCache>
            </c:numRef>
          </c:val>
          <c:extLst>
            <c:ext xmlns:c16="http://schemas.microsoft.com/office/drawing/2014/chart" uri="{C3380CC4-5D6E-409C-BE32-E72D297353CC}">
              <c16:uniqueId val="{00000001-B8E3-4500-B9ED-E58FF543F139}"/>
            </c:ext>
          </c:extLst>
        </c:ser>
        <c:ser>
          <c:idx val="1"/>
          <c:order val="1"/>
          <c:tx>
            <c:strRef>
              <c:f>Sheet1!$A$3</c:f>
              <c:strCache>
                <c:ptCount val="1"/>
                <c:pt idx="0">
                  <c:v>継続患者数</c:v>
                </c:pt>
              </c:strCache>
            </c:strRef>
          </c:tx>
          <c:spPr>
            <a:solidFill>
              <a:schemeClr val="accent5"/>
            </a:solidFill>
            <a:ln>
              <a:solidFill>
                <a:schemeClr val="accent5">
                  <a:lumMod val="75000"/>
                </a:schemeClr>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Black" panose="020B0A04020102020204" pitchFamily="34" charset="0"/>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4"/>
                <c:pt idx="0">
                  <c:v>平成30年</c:v>
                </c:pt>
                <c:pt idx="1">
                  <c:v>令和1年</c:v>
                </c:pt>
                <c:pt idx="2">
                  <c:v>令和2年</c:v>
                </c:pt>
                <c:pt idx="3">
                  <c:v>令和3年</c:v>
                </c:pt>
              </c:strCache>
            </c:strRef>
          </c:cat>
          <c:val>
            <c:numRef>
              <c:f>Sheet1!$B$3:$F$3</c:f>
              <c:numCache>
                <c:formatCode>0_ </c:formatCode>
                <c:ptCount val="4"/>
                <c:pt idx="0">
                  <c:v>193</c:v>
                </c:pt>
                <c:pt idx="1">
                  <c:v>181</c:v>
                </c:pt>
                <c:pt idx="2">
                  <c:v>157</c:v>
                </c:pt>
                <c:pt idx="3">
                  <c:v>174</c:v>
                </c:pt>
              </c:numCache>
            </c:numRef>
          </c:val>
          <c:extLst>
            <c:ext xmlns:c16="http://schemas.microsoft.com/office/drawing/2014/chart" uri="{C3380CC4-5D6E-409C-BE32-E72D297353CC}">
              <c16:uniqueId val="{00000002-B8E3-4500-B9ED-E58FF543F139}"/>
            </c:ext>
          </c:extLst>
        </c:ser>
        <c:dLbls>
          <c:showLegendKey val="0"/>
          <c:showVal val="0"/>
          <c:showCatName val="0"/>
          <c:showSerName val="0"/>
          <c:showPercent val="0"/>
          <c:showBubbleSize val="0"/>
        </c:dLbls>
        <c:gapWidth val="30"/>
        <c:overlap val="100"/>
        <c:axId val="1686074576"/>
        <c:axId val="1578370144"/>
      </c:barChart>
      <c:lineChart>
        <c:grouping val="standard"/>
        <c:varyColors val="0"/>
        <c:ser>
          <c:idx val="2"/>
          <c:order val="2"/>
          <c:tx>
            <c:strRef>
              <c:f>Sheet1!$A$4</c:f>
              <c:strCache>
                <c:ptCount val="1"/>
                <c:pt idx="0">
                  <c:v>患者数</c:v>
                </c:pt>
              </c:strCache>
            </c:strRef>
          </c:tx>
          <c:spPr>
            <a:ln w="28575" cap="rnd">
              <a:no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4"/>
                <c:pt idx="0">
                  <c:v>平成30年</c:v>
                </c:pt>
                <c:pt idx="1">
                  <c:v>令和1年</c:v>
                </c:pt>
                <c:pt idx="2">
                  <c:v>令和2年</c:v>
                </c:pt>
                <c:pt idx="3">
                  <c:v>令和3年</c:v>
                </c:pt>
              </c:strCache>
            </c:strRef>
          </c:cat>
          <c:val>
            <c:numRef>
              <c:f>Sheet1!$B$4:$F$4</c:f>
              <c:numCache>
                <c:formatCode>#,##0_);[Red]\(#,##0\)</c:formatCode>
                <c:ptCount val="4"/>
                <c:pt idx="0">
                  <c:v>309</c:v>
                </c:pt>
                <c:pt idx="1">
                  <c:v>313</c:v>
                </c:pt>
                <c:pt idx="2">
                  <c:v>283</c:v>
                </c:pt>
                <c:pt idx="3">
                  <c:v>302</c:v>
                </c:pt>
              </c:numCache>
            </c:numRef>
          </c:val>
          <c:smooth val="0"/>
          <c:extLst>
            <c:ext xmlns:c16="http://schemas.microsoft.com/office/drawing/2014/chart" uri="{C3380CC4-5D6E-409C-BE32-E72D297353CC}">
              <c16:uniqueId val="{00000003-B8E3-4500-B9ED-E58FF543F139}"/>
            </c:ext>
          </c:extLst>
        </c:ser>
        <c:dLbls>
          <c:showLegendKey val="0"/>
          <c:showVal val="0"/>
          <c:showCatName val="0"/>
          <c:showSerName val="0"/>
          <c:showPercent val="0"/>
          <c:showBubbleSize val="0"/>
        </c:dLbls>
        <c:marker val="1"/>
        <c:smooth val="0"/>
        <c:axId val="1686074576"/>
        <c:axId val="1578370144"/>
      </c:lineChart>
      <c:lineChart>
        <c:grouping val="standard"/>
        <c:varyColors val="0"/>
        <c:ser>
          <c:idx val="3"/>
          <c:order val="3"/>
          <c:tx>
            <c:strRef>
              <c:f>Sheet1!$A$5</c:f>
              <c:strCache>
                <c:ptCount val="1"/>
                <c:pt idx="0">
                  <c:v>新規患者数の割合</c:v>
                </c:pt>
              </c:strCache>
            </c:strRef>
          </c:tx>
          <c:spPr>
            <a:ln w="28575" cap="rnd">
              <a:solidFill>
                <a:srgbClr val="C00000"/>
              </a:solidFill>
              <a:round/>
            </a:ln>
            <a:effectLst/>
          </c:spPr>
          <c:marker>
            <c:symbol val="circle"/>
            <c:size val="8"/>
            <c:spPr>
              <a:solidFill>
                <a:schemeClr val="accent2">
                  <a:lumMod val="75000"/>
                </a:schemeClr>
              </a:solidFill>
              <a:ln w="9525">
                <a:noFill/>
              </a:ln>
              <a:effectLst/>
            </c:spPr>
          </c:marker>
          <c:dLbls>
            <c:spPr>
              <a:noFill/>
              <a:ln>
                <a:noFill/>
              </a:ln>
              <a:effectLst/>
            </c:spPr>
            <c:txPr>
              <a:bodyPr rot="0" spcFirstLastPara="1" vertOverflow="ellipsis" vert="horz" wrap="square" anchor="ctr" anchorCtr="1"/>
              <a:lstStyle/>
              <a:p>
                <a:pPr>
                  <a:defRPr sz="800" b="0" i="0" u="none" strike="noStrike" kern="1200" baseline="0">
                    <a:solidFill>
                      <a:schemeClr val="accent2">
                        <a:lumMod val="50000"/>
                      </a:schemeClr>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4"/>
                <c:pt idx="0">
                  <c:v>平成30年</c:v>
                </c:pt>
                <c:pt idx="1">
                  <c:v>令和1年</c:v>
                </c:pt>
                <c:pt idx="2">
                  <c:v>令和2年</c:v>
                </c:pt>
                <c:pt idx="3">
                  <c:v>令和3年</c:v>
                </c:pt>
              </c:strCache>
            </c:strRef>
          </c:cat>
          <c:val>
            <c:numRef>
              <c:f>Sheet1!$B$5:$F$5</c:f>
              <c:numCache>
                <c:formatCode>0.0%</c:formatCode>
                <c:ptCount val="4"/>
                <c:pt idx="0">
                  <c:v>0.37540453074433655</c:v>
                </c:pt>
                <c:pt idx="1">
                  <c:v>0.4217252396166134</c:v>
                </c:pt>
                <c:pt idx="2">
                  <c:v>0.44522968197879859</c:v>
                </c:pt>
                <c:pt idx="3">
                  <c:v>0.42384105960264901</c:v>
                </c:pt>
              </c:numCache>
            </c:numRef>
          </c:val>
          <c:smooth val="0"/>
          <c:extLst>
            <c:ext xmlns:c16="http://schemas.microsoft.com/office/drawing/2014/chart" uri="{C3380CC4-5D6E-409C-BE32-E72D297353CC}">
              <c16:uniqueId val="{00000004-B8E3-4500-B9ED-E58FF543F139}"/>
            </c:ext>
          </c:extLst>
        </c:ser>
        <c:dLbls>
          <c:showLegendKey val="0"/>
          <c:showVal val="0"/>
          <c:showCatName val="0"/>
          <c:showSerName val="0"/>
          <c:showPercent val="0"/>
          <c:showBubbleSize val="0"/>
        </c:dLbls>
        <c:marker val="1"/>
        <c:smooth val="0"/>
        <c:axId val="1723581664"/>
        <c:axId val="133723904"/>
      </c:lineChart>
      <c:catAx>
        <c:axId val="168607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578370144"/>
        <c:crosses val="autoZero"/>
        <c:auto val="1"/>
        <c:lblAlgn val="ctr"/>
        <c:lblOffset val="100"/>
        <c:noMultiLvlLbl val="0"/>
      </c:catAx>
      <c:valAx>
        <c:axId val="157837014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ea"/>
                <a:ea typeface="+mn-ea"/>
                <a:cs typeface="+mn-cs"/>
              </a:defRPr>
            </a:pPr>
            <a:endParaRPr lang="ja-JP"/>
          </a:p>
        </c:txPr>
        <c:crossAx val="1686074576"/>
        <c:crosses val="autoZero"/>
        <c:crossBetween val="between"/>
        <c:majorUnit val="100"/>
      </c:valAx>
      <c:valAx>
        <c:axId val="133723904"/>
        <c:scaling>
          <c:orientation val="minMax"/>
          <c:max val="1"/>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300" b="0" i="0" u="none" strike="noStrike" kern="1200" baseline="0">
                <a:solidFill>
                  <a:schemeClr val="bg1"/>
                </a:solidFill>
                <a:latin typeface="Arial Black" panose="020B0A04020102020204" pitchFamily="34" charset="0"/>
                <a:ea typeface="+mn-ea"/>
                <a:cs typeface="+mn-cs"/>
              </a:defRPr>
            </a:pPr>
            <a:endParaRPr lang="ja-JP"/>
          </a:p>
        </c:txPr>
        <c:crossAx val="1723581664"/>
        <c:crosses val="max"/>
        <c:crossBetween val="between"/>
        <c:majorUnit val="0.2"/>
      </c:valAx>
      <c:dateAx>
        <c:axId val="1723581664"/>
        <c:scaling>
          <c:orientation val="minMax"/>
        </c:scaling>
        <c:delete val="1"/>
        <c:axPos val="b"/>
        <c:numFmt formatCode="General" sourceLinked="1"/>
        <c:majorTickMark val="none"/>
        <c:minorTickMark val="none"/>
        <c:tickLblPos val="nextTo"/>
        <c:crossAx val="133723904"/>
        <c:crosses val="autoZero"/>
        <c:auto val="0"/>
        <c:lblOffset val="100"/>
        <c:baseTimeUnit val="days"/>
      </c:dateAx>
      <c:spPr>
        <a:noFill/>
        <a:ln>
          <a:noFill/>
        </a:ln>
        <a:effectLst/>
      </c:spPr>
    </c:plotArea>
    <c:legend>
      <c:legendPos val="r"/>
      <c:legendEntry>
        <c:idx val="2"/>
        <c:delete val="1"/>
      </c:legendEntry>
      <c:layout>
        <c:manualLayout>
          <c:xMode val="edge"/>
          <c:yMode val="edge"/>
          <c:x val="0.16765022400937626"/>
          <c:y val="2.2799255616725422E-2"/>
          <c:w val="0.72167037540136703"/>
          <c:h val="0.1534855944528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sz="1000">
          <a:latin typeface="Arial Black" panose="020B0A04020102020204" pitchFamily="34" charset="0"/>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98187750782665"/>
          <c:y val="0.24430181587280814"/>
          <c:w val="0.37803783235592398"/>
          <c:h val="0.65748726721316342"/>
        </c:manualLayout>
      </c:layout>
      <c:pieChart>
        <c:varyColors val="1"/>
        <c:ser>
          <c:idx val="3"/>
          <c:order val="0"/>
          <c:tx>
            <c:strRef>
              <c:f>Sheet1!$B$1</c:f>
              <c:strCache>
                <c:ptCount val="1"/>
                <c:pt idx="0">
                  <c:v>費用割合</c:v>
                </c:pt>
              </c:strCache>
            </c:strRef>
          </c:tx>
          <c:spPr>
            <a:ln>
              <a:solidFill>
                <a:schemeClr val="bg1">
                  <a:lumMod val="65000"/>
                </a:schemeClr>
              </a:solidFill>
            </a:ln>
            <a:effectLst>
              <a:outerShdw blurRad="50800" dist="38100" dir="2700000" algn="tl" rotWithShape="0">
                <a:prstClr val="black">
                  <a:alpha val="40000"/>
                </a:prstClr>
              </a:outerShdw>
            </a:effectLst>
          </c:spPr>
          <c:dPt>
            <c:idx val="0"/>
            <c:bubble3D val="0"/>
            <c:spPr>
              <a:solidFill>
                <a:schemeClr val="accent2">
                  <a:lumMod val="60000"/>
                  <a:lumOff val="40000"/>
                </a:schemeClr>
              </a:solidFill>
              <a:ln w="19050">
                <a:solidFill>
                  <a:schemeClr val="bg1">
                    <a:lumMod val="65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E92-4FC0-913F-C23A803E4AD1}"/>
              </c:ext>
            </c:extLst>
          </c:dPt>
          <c:dPt>
            <c:idx val="1"/>
            <c:bubble3D val="0"/>
            <c:spPr>
              <a:solidFill>
                <a:schemeClr val="accent6"/>
              </a:solidFill>
              <a:ln w="19050">
                <a:solidFill>
                  <a:schemeClr val="bg1">
                    <a:lumMod val="65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E92-4FC0-913F-C23A803E4AD1}"/>
              </c:ext>
            </c:extLst>
          </c:dPt>
          <c:dPt>
            <c:idx val="2"/>
            <c:bubble3D val="0"/>
            <c:spPr>
              <a:solidFill>
                <a:srgbClr val="CCECFF"/>
              </a:solidFill>
              <a:ln w="19050">
                <a:solidFill>
                  <a:schemeClr val="bg1">
                    <a:lumMod val="65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9E92-4FC0-913F-C23A803E4AD1}"/>
              </c:ext>
            </c:extLst>
          </c:dPt>
          <c:dPt>
            <c:idx val="3"/>
            <c:bubble3D val="0"/>
            <c:spPr>
              <a:solidFill>
                <a:schemeClr val="accent4">
                  <a:lumMod val="60000"/>
                  <a:lumOff val="40000"/>
                </a:schemeClr>
              </a:solidFill>
              <a:ln w="19050">
                <a:solidFill>
                  <a:schemeClr val="bg1">
                    <a:lumMod val="65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9E92-4FC0-913F-C23A803E4AD1}"/>
              </c:ext>
            </c:extLst>
          </c:dPt>
          <c:dPt>
            <c:idx val="4"/>
            <c:bubble3D val="0"/>
            <c:spPr>
              <a:solidFill>
                <a:srgbClr val="FF0000"/>
              </a:solidFill>
              <a:ln w="19050">
                <a:solidFill>
                  <a:schemeClr val="bg1">
                    <a:lumMod val="65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9E92-4FC0-913F-C23A803E4AD1}"/>
              </c:ext>
            </c:extLst>
          </c:dPt>
          <c:dPt>
            <c:idx val="5"/>
            <c:bubble3D val="0"/>
            <c:spPr>
              <a:solidFill>
                <a:srgbClr val="FF99CC"/>
              </a:solidFill>
              <a:ln w="19050">
                <a:solidFill>
                  <a:schemeClr val="bg1">
                    <a:lumMod val="65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9E92-4FC0-913F-C23A803E4AD1}"/>
              </c:ext>
            </c:extLst>
          </c:dPt>
          <c:dPt>
            <c:idx val="6"/>
            <c:bubble3D val="0"/>
            <c:spPr>
              <a:solidFill>
                <a:schemeClr val="accent5">
                  <a:lumMod val="40000"/>
                  <a:lumOff val="60000"/>
                </a:schemeClr>
              </a:solidFill>
              <a:ln w="19050">
                <a:solidFill>
                  <a:schemeClr val="bg1">
                    <a:lumMod val="65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9E92-4FC0-913F-C23A803E4AD1}"/>
              </c:ext>
            </c:extLst>
          </c:dPt>
          <c:dLbls>
            <c:dLbl>
              <c:idx val="0"/>
              <c:layout>
                <c:manualLayout>
                  <c:x val="6.2258917941708188E-2"/>
                  <c:y val="-2.825676619423366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E92-4FC0-913F-C23A803E4AD1}"/>
                </c:ext>
              </c:extLst>
            </c:dLbl>
            <c:dLbl>
              <c:idx val="1"/>
              <c:layout>
                <c:manualLayout>
                  <c:x val="6.7463145053426737E-2"/>
                  <c:y val="2.907707362163296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9E92-4FC0-913F-C23A803E4AD1}"/>
                </c:ext>
              </c:extLst>
            </c:dLbl>
            <c:dLbl>
              <c:idx val="2"/>
              <c:layout>
                <c:manualLayout>
                  <c:x val="1.1265193938592238E-3"/>
                  <c:y val="-0.2554019230588729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E92-4FC0-913F-C23A803E4AD1}"/>
                </c:ext>
              </c:extLst>
            </c:dLbl>
            <c:dLbl>
              <c:idx val="3"/>
              <c:layout>
                <c:manualLayout>
                  <c:x val="-9.8592677513706112E-3"/>
                  <c:y val="1.249712740166630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E92-4FC0-913F-C23A803E4AD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4"/>
                <c:pt idx="0">
                  <c:v>診療費</c:v>
                </c:pt>
                <c:pt idx="1">
                  <c:v>補装具</c:v>
                </c:pt>
                <c:pt idx="2">
                  <c:v>整骨・接骨</c:v>
                </c:pt>
                <c:pt idx="3">
                  <c:v>ハリ・キュウ</c:v>
                </c:pt>
              </c:strCache>
            </c:strRef>
          </c:cat>
          <c:val>
            <c:numRef>
              <c:f>Sheet1!$B$2:$B$8</c:f>
              <c:numCache>
                <c:formatCode>0.0%</c:formatCode>
                <c:ptCount val="7"/>
                <c:pt idx="0">
                  <c:v>2.1454947154215302E-2</c:v>
                </c:pt>
                <c:pt idx="1">
                  <c:v>8.7125378602021408E-2</c:v>
                </c:pt>
                <c:pt idx="2">
                  <c:v>0.8546286316773879</c:v>
                </c:pt>
                <c:pt idx="3">
                  <c:v>3.6791042566375366E-2</c:v>
                </c:pt>
              </c:numCache>
            </c:numRef>
          </c:val>
          <c:extLst>
            <c:ext xmlns:c16="http://schemas.microsoft.com/office/drawing/2014/chart" uri="{C3380CC4-5D6E-409C-BE32-E72D297353CC}">
              <c16:uniqueId val="{0000000E-9E92-4FC0-913F-C23A803E4AD1}"/>
            </c:ext>
          </c:extLst>
        </c:ser>
        <c:dLbls>
          <c:showLegendKey val="0"/>
          <c:showVal val="0"/>
          <c:showCatName val="0"/>
          <c:showSerName val="0"/>
          <c:showPercent val="0"/>
          <c:showBubbleSize val="0"/>
          <c:showLeaderLines val="1"/>
        </c:dLbls>
        <c:firstSliceAng val="34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3"/>
          <c:order val="0"/>
          <c:tx>
            <c:strRef>
              <c:f>Sheet1!$B$1</c:f>
              <c:strCache>
                <c:ptCount val="1"/>
                <c:pt idx="0">
                  <c:v>費用割合</c:v>
                </c:pt>
              </c:strCache>
            </c:strRef>
          </c:tx>
          <c:spPr>
            <a:effectLst>
              <a:outerShdw blurRad="50800" dist="38100" dir="2700000" algn="tl" rotWithShape="0">
                <a:prstClr val="black">
                  <a:alpha val="40000"/>
                </a:prstClr>
              </a:outerShdw>
            </a:effectLst>
          </c:spPr>
          <c:dPt>
            <c:idx val="0"/>
            <c:bubble3D val="0"/>
            <c:spPr>
              <a:solidFill>
                <a:schemeClr val="accent4">
                  <a:lumMod val="40000"/>
                  <a:lumOff val="6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C90-4980-9D08-E3AEFC4B44FD}"/>
              </c:ext>
            </c:extLst>
          </c:dPt>
          <c:dPt>
            <c:idx val="1"/>
            <c:bubble3D val="0"/>
            <c:spPr>
              <a:solidFill>
                <a:schemeClr val="accent6">
                  <a:lumMod val="60000"/>
                  <a:lumOff val="4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C90-4980-9D08-E3AEFC4B44FD}"/>
              </c:ext>
            </c:extLst>
          </c:dPt>
          <c:dPt>
            <c:idx val="2"/>
            <c:bubble3D val="0"/>
            <c:spPr>
              <a:solidFill>
                <a:srgbClr val="00B0F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2C90-4980-9D08-E3AEFC4B44FD}"/>
              </c:ext>
            </c:extLst>
          </c:dPt>
          <c:dPt>
            <c:idx val="3"/>
            <c:bubble3D val="0"/>
            <c:spPr>
              <a:solidFill>
                <a:schemeClr val="accent4"/>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2C90-4980-9D08-E3AEFC4B44FD}"/>
              </c:ext>
            </c:extLst>
          </c:dPt>
          <c:dPt>
            <c:idx val="4"/>
            <c:bubble3D val="0"/>
            <c:spPr>
              <a:solidFill>
                <a:srgbClr val="FF000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2C90-4980-9D08-E3AEFC4B44FD}"/>
              </c:ext>
            </c:extLst>
          </c:dPt>
          <c:dLbls>
            <c:dLbl>
              <c:idx val="0"/>
              <c:layout>
                <c:manualLayout>
                  <c:x val="-0.18233231779638748"/>
                  <c:y val="-0.13045480198192375"/>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9812837310211909"/>
                      <c:h val="0.15503182965234261"/>
                    </c:manualLayout>
                  </c15:layout>
                </c:ext>
                <c:ext xmlns:c16="http://schemas.microsoft.com/office/drawing/2014/chart" uri="{C3380CC4-5D6E-409C-BE32-E72D297353CC}">
                  <c16:uniqueId val="{00000001-2C90-4980-9D08-E3AEFC4B44FD}"/>
                </c:ext>
              </c:extLst>
            </c:dLbl>
            <c:dLbl>
              <c:idx val="1"/>
              <c:layout>
                <c:manualLayout>
                  <c:x val="0.13701572623435673"/>
                  <c:y val="-0.1204684138809799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2C90-4980-9D08-E3AEFC4B44FD}"/>
                </c:ext>
              </c:extLst>
            </c:dLbl>
            <c:dLbl>
              <c:idx val="2"/>
              <c:layout>
                <c:manualLayout>
                  <c:x val="9.017050403367563E-2"/>
                  <c:y val="7.574200532139291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2C90-4980-9D08-E3AEFC4B44FD}"/>
                </c:ext>
              </c:extLst>
            </c:dLbl>
            <c:dLbl>
              <c:idx val="3"/>
              <c:layout>
                <c:manualLayout>
                  <c:x val="7.3624691159322575E-2"/>
                  <c:y val="0.1015037243409525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2C90-4980-9D08-E3AEFC4B44F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in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1年(単年)</c:v>
                </c:pt>
                <c:pt idx="1">
                  <c:v>2年</c:v>
                </c:pt>
                <c:pt idx="2">
                  <c:v>3年</c:v>
                </c:pt>
                <c:pt idx="3">
                  <c:v>4年</c:v>
                </c:pt>
                <c:pt idx="4">
                  <c:v>5年</c:v>
                </c:pt>
              </c:strCache>
            </c:strRef>
          </c:cat>
          <c:val>
            <c:numRef>
              <c:f>Sheet1!$B$2:$B$6</c:f>
              <c:numCache>
                <c:formatCode>#,##0_ </c:formatCode>
                <c:ptCount val="5"/>
                <c:pt idx="0">
                  <c:v>69</c:v>
                </c:pt>
                <c:pt idx="1">
                  <c:v>22</c:v>
                </c:pt>
                <c:pt idx="2">
                  <c:v>7</c:v>
                </c:pt>
                <c:pt idx="3">
                  <c:v>6</c:v>
                </c:pt>
                <c:pt idx="4" formatCode="0_ ">
                  <c:v>12</c:v>
                </c:pt>
              </c:numCache>
            </c:numRef>
          </c:val>
          <c:extLst>
            <c:ext xmlns:c16="http://schemas.microsoft.com/office/drawing/2014/chart" uri="{C3380CC4-5D6E-409C-BE32-E72D297353CC}">
              <c16:uniqueId val="{0000000A-2C90-4980-9D08-E3AEFC4B44FD}"/>
            </c:ext>
          </c:extLst>
        </c:ser>
        <c:dLbls>
          <c:dLblPos val="bestFit"/>
          <c:showLegendKey val="0"/>
          <c:showVal val="1"/>
          <c:showCatName val="0"/>
          <c:showSerName val="0"/>
          <c:showPercent val="0"/>
          <c:showBubbleSize val="0"/>
          <c:showLeaderLines val="1"/>
        </c:dLbls>
        <c:firstSliceAng val="3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19362547420618E-2"/>
          <c:y val="0.12164832759008275"/>
          <c:w val="0.89244167637482452"/>
          <c:h val="0.73721213760432103"/>
        </c:manualLayout>
      </c:layout>
      <c:lineChart>
        <c:grouping val="standard"/>
        <c:varyColors val="0"/>
        <c:ser>
          <c:idx val="0"/>
          <c:order val="0"/>
          <c:tx>
            <c:strRef>
              <c:f>Sheet1!$A$2</c:f>
              <c:strCache>
                <c:ptCount val="1"/>
                <c:pt idx="0">
                  <c:v>胃</c:v>
                </c:pt>
              </c:strCache>
            </c:strRef>
          </c:tx>
          <c:spPr>
            <a:ln w="28575" cap="rnd">
              <a:solidFill>
                <a:srgbClr val="FF0000"/>
              </a:solidFill>
              <a:round/>
            </a:ln>
            <a:effectLst>
              <a:outerShdw blurRad="50800" dist="38100" dir="2700000" algn="tl" rotWithShape="0">
                <a:prstClr val="black">
                  <a:alpha val="40000"/>
                </a:prstClr>
              </a:outerShdw>
            </a:effectLst>
          </c:spPr>
          <c:marker>
            <c:symbol val="circle"/>
            <c:size val="5"/>
            <c:spPr>
              <a:solidFill>
                <a:srgbClr val="FF0000"/>
              </a:solidFill>
              <a:ln w="9525">
                <a:solidFill>
                  <a:srgbClr val="FF0000"/>
                </a:solidFill>
              </a:ln>
              <a:effectLst>
                <a:outerShdw blurRad="50800" dist="38100" dir="2700000" algn="tl" rotWithShape="0">
                  <a:prstClr val="black">
                    <a:alpha val="40000"/>
                  </a:prstClr>
                </a:outerShdw>
              </a:effectLst>
            </c:spPr>
          </c:marker>
          <c:cat>
            <c:strRef>
              <c:f>Sheet1!$B$1:$F$1</c:f>
              <c:strCache>
                <c:ptCount val="5"/>
                <c:pt idx="0">
                  <c:v>平成30</c:v>
                </c:pt>
                <c:pt idx="1">
                  <c:v>令和1年</c:v>
                </c:pt>
                <c:pt idx="2">
                  <c:v>令和2年</c:v>
                </c:pt>
                <c:pt idx="3">
                  <c:v>令和3年</c:v>
                </c:pt>
                <c:pt idx="4">
                  <c:v>令和4年</c:v>
                </c:pt>
              </c:strCache>
            </c:strRef>
          </c:cat>
          <c:val>
            <c:numRef>
              <c:f>Sheet1!$B$2:$F$2</c:f>
              <c:numCache>
                <c:formatCode>General</c:formatCode>
                <c:ptCount val="5"/>
                <c:pt idx="0">
                  <c:v>56</c:v>
                </c:pt>
                <c:pt idx="1">
                  <c:v>38</c:v>
                </c:pt>
                <c:pt idx="2">
                  <c:v>46</c:v>
                </c:pt>
                <c:pt idx="3">
                  <c:v>27</c:v>
                </c:pt>
                <c:pt idx="4">
                  <c:v>39</c:v>
                </c:pt>
              </c:numCache>
            </c:numRef>
          </c:val>
          <c:smooth val="0"/>
          <c:extLst>
            <c:ext xmlns:c16="http://schemas.microsoft.com/office/drawing/2014/chart" uri="{C3380CC4-5D6E-409C-BE32-E72D297353CC}">
              <c16:uniqueId val="{00000000-BE9E-4AD6-A82A-D059679D0446}"/>
            </c:ext>
          </c:extLst>
        </c:ser>
        <c:ser>
          <c:idx val="1"/>
          <c:order val="1"/>
          <c:tx>
            <c:strRef>
              <c:f>Sheet1!$A$3</c:f>
              <c:strCache>
                <c:ptCount val="1"/>
                <c:pt idx="0">
                  <c:v>結腸</c:v>
                </c:pt>
              </c:strCache>
            </c:strRef>
          </c:tx>
          <c:spPr>
            <a:ln w="28575" cap="rnd">
              <a:solidFill>
                <a:schemeClr val="accent2"/>
              </a:solidFill>
              <a:round/>
            </a:ln>
            <a:effectLst>
              <a:outerShdw blurRad="50800" dist="38100" dir="2700000" algn="tl" rotWithShape="0">
                <a:prstClr val="black">
                  <a:alpha val="40000"/>
                </a:prstClr>
              </a:outerShdw>
            </a:effectLst>
          </c:spPr>
          <c:marker>
            <c:symbol val="circle"/>
            <c:size val="5"/>
            <c:spPr>
              <a:solidFill>
                <a:schemeClr val="accent2"/>
              </a:solidFill>
              <a:ln w="9525">
                <a:solidFill>
                  <a:schemeClr val="accent2"/>
                </a:solidFill>
              </a:ln>
              <a:effectLst>
                <a:outerShdw blurRad="50800" dist="38100" dir="2700000" algn="tl" rotWithShape="0">
                  <a:prstClr val="black">
                    <a:alpha val="40000"/>
                  </a:prstClr>
                </a:outerShdw>
              </a:effectLst>
            </c:spPr>
          </c:marker>
          <c:cat>
            <c:strRef>
              <c:f>Sheet1!$B$1:$F$1</c:f>
              <c:strCache>
                <c:ptCount val="5"/>
                <c:pt idx="0">
                  <c:v>平成30</c:v>
                </c:pt>
                <c:pt idx="1">
                  <c:v>令和1年</c:v>
                </c:pt>
                <c:pt idx="2">
                  <c:v>令和2年</c:v>
                </c:pt>
                <c:pt idx="3">
                  <c:v>令和3年</c:v>
                </c:pt>
                <c:pt idx="4">
                  <c:v>令和4年</c:v>
                </c:pt>
              </c:strCache>
            </c:strRef>
          </c:cat>
          <c:val>
            <c:numRef>
              <c:f>Sheet1!$B$3:$F$3</c:f>
              <c:numCache>
                <c:formatCode>General</c:formatCode>
                <c:ptCount val="5"/>
                <c:pt idx="0">
                  <c:v>44</c:v>
                </c:pt>
                <c:pt idx="1">
                  <c:v>47</c:v>
                </c:pt>
                <c:pt idx="2">
                  <c:v>56</c:v>
                </c:pt>
                <c:pt idx="3">
                  <c:v>70</c:v>
                </c:pt>
                <c:pt idx="4">
                  <c:v>62</c:v>
                </c:pt>
              </c:numCache>
            </c:numRef>
          </c:val>
          <c:smooth val="0"/>
          <c:extLst>
            <c:ext xmlns:c16="http://schemas.microsoft.com/office/drawing/2014/chart" uri="{C3380CC4-5D6E-409C-BE32-E72D297353CC}">
              <c16:uniqueId val="{00000001-BE9E-4AD6-A82A-D059679D0446}"/>
            </c:ext>
          </c:extLst>
        </c:ser>
        <c:ser>
          <c:idx val="2"/>
          <c:order val="2"/>
          <c:tx>
            <c:strRef>
              <c:f>Sheet1!$A$4</c:f>
              <c:strCache>
                <c:ptCount val="1"/>
                <c:pt idx="0">
                  <c:v>直腸</c:v>
                </c:pt>
              </c:strCache>
            </c:strRef>
          </c:tx>
          <c:spPr>
            <a:ln w="28575" cap="rnd">
              <a:solidFill>
                <a:schemeClr val="accent3"/>
              </a:solidFill>
              <a:round/>
            </a:ln>
            <a:effectLst>
              <a:outerShdw blurRad="50800" dist="38100" dir="2700000" algn="tl" rotWithShape="0">
                <a:prstClr val="black">
                  <a:alpha val="40000"/>
                </a:prstClr>
              </a:outerShdw>
            </a:effectLst>
          </c:spPr>
          <c:marker>
            <c:symbol val="circle"/>
            <c:size val="5"/>
            <c:spPr>
              <a:solidFill>
                <a:schemeClr val="accent3"/>
              </a:solidFill>
              <a:ln w="9525">
                <a:solidFill>
                  <a:schemeClr val="accent3"/>
                </a:solidFill>
              </a:ln>
              <a:effectLst>
                <a:outerShdw blurRad="50800" dist="38100" dir="2700000" algn="tl" rotWithShape="0">
                  <a:prstClr val="black">
                    <a:alpha val="40000"/>
                  </a:prstClr>
                </a:outerShdw>
              </a:effectLst>
            </c:spPr>
          </c:marker>
          <c:cat>
            <c:strRef>
              <c:f>Sheet1!$B$1:$F$1</c:f>
              <c:strCache>
                <c:ptCount val="5"/>
                <c:pt idx="0">
                  <c:v>平成30</c:v>
                </c:pt>
                <c:pt idx="1">
                  <c:v>令和1年</c:v>
                </c:pt>
                <c:pt idx="2">
                  <c:v>令和2年</c:v>
                </c:pt>
                <c:pt idx="3">
                  <c:v>令和3年</c:v>
                </c:pt>
                <c:pt idx="4">
                  <c:v>令和4年</c:v>
                </c:pt>
              </c:strCache>
            </c:strRef>
          </c:cat>
          <c:val>
            <c:numRef>
              <c:f>Sheet1!$B$4:$F$4</c:f>
              <c:numCache>
                <c:formatCode>General</c:formatCode>
                <c:ptCount val="5"/>
                <c:pt idx="0">
                  <c:v>20</c:v>
                </c:pt>
                <c:pt idx="1">
                  <c:v>31</c:v>
                </c:pt>
                <c:pt idx="2">
                  <c:v>33</c:v>
                </c:pt>
                <c:pt idx="3">
                  <c:v>27</c:v>
                </c:pt>
                <c:pt idx="4">
                  <c:v>25</c:v>
                </c:pt>
              </c:numCache>
            </c:numRef>
          </c:val>
          <c:smooth val="0"/>
          <c:extLst>
            <c:ext xmlns:c16="http://schemas.microsoft.com/office/drawing/2014/chart" uri="{C3380CC4-5D6E-409C-BE32-E72D297353CC}">
              <c16:uniqueId val="{00000002-BE9E-4AD6-A82A-D059679D0446}"/>
            </c:ext>
          </c:extLst>
        </c:ser>
        <c:ser>
          <c:idx val="3"/>
          <c:order val="3"/>
          <c:tx>
            <c:strRef>
              <c:f>Sheet1!$A$5</c:f>
              <c:strCache>
                <c:ptCount val="1"/>
                <c:pt idx="0">
                  <c:v>肝</c:v>
                </c:pt>
              </c:strCache>
            </c:strRef>
          </c:tx>
          <c:spPr>
            <a:ln w="28575" cap="rnd">
              <a:solidFill>
                <a:schemeClr val="accent4"/>
              </a:solidFill>
              <a:round/>
            </a:ln>
            <a:effectLst>
              <a:outerShdw blurRad="50800" dist="38100" dir="2700000" algn="tl" rotWithShape="0">
                <a:prstClr val="black">
                  <a:alpha val="40000"/>
                </a:prstClr>
              </a:outerShdw>
            </a:effectLst>
          </c:spPr>
          <c:marker>
            <c:symbol val="circle"/>
            <c:size val="5"/>
            <c:spPr>
              <a:solidFill>
                <a:schemeClr val="accent4"/>
              </a:solidFill>
              <a:ln w="9525">
                <a:solidFill>
                  <a:schemeClr val="accent4"/>
                </a:solidFill>
              </a:ln>
              <a:effectLst>
                <a:outerShdw blurRad="50800" dist="38100" dir="2700000" algn="tl" rotWithShape="0">
                  <a:prstClr val="black">
                    <a:alpha val="40000"/>
                  </a:prstClr>
                </a:outerShdw>
              </a:effectLst>
            </c:spPr>
          </c:marker>
          <c:cat>
            <c:strRef>
              <c:f>Sheet1!$B$1:$F$1</c:f>
              <c:strCache>
                <c:ptCount val="5"/>
                <c:pt idx="0">
                  <c:v>平成30</c:v>
                </c:pt>
                <c:pt idx="1">
                  <c:v>令和1年</c:v>
                </c:pt>
                <c:pt idx="2">
                  <c:v>令和2年</c:v>
                </c:pt>
                <c:pt idx="3">
                  <c:v>令和3年</c:v>
                </c:pt>
                <c:pt idx="4">
                  <c:v>令和4年</c:v>
                </c:pt>
              </c:strCache>
            </c:strRef>
          </c:cat>
          <c:val>
            <c:numRef>
              <c:f>Sheet1!$B$5:$F$5</c:f>
              <c:numCache>
                <c:formatCode>General</c:formatCode>
                <c:ptCount val="5"/>
                <c:pt idx="0">
                  <c:v>11</c:v>
                </c:pt>
                <c:pt idx="1">
                  <c:v>15</c:v>
                </c:pt>
                <c:pt idx="2">
                  <c:v>23</c:v>
                </c:pt>
                <c:pt idx="3">
                  <c:v>15</c:v>
                </c:pt>
                <c:pt idx="4">
                  <c:v>1</c:v>
                </c:pt>
              </c:numCache>
            </c:numRef>
          </c:val>
          <c:smooth val="0"/>
          <c:extLst>
            <c:ext xmlns:c16="http://schemas.microsoft.com/office/drawing/2014/chart" uri="{C3380CC4-5D6E-409C-BE32-E72D297353CC}">
              <c16:uniqueId val="{00000003-BE9E-4AD6-A82A-D059679D0446}"/>
            </c:ext>
          </c:extLst>
        </c:ser>
        <c:ser>
          <c:idx val="4"/>
          <c:order val="4"/>
          <c:tx>
            <c:strRef>
              <c:f>Sheet1!$A$6</c:f>
              <c:strCache>
                <c:ptCount val="1"/>
                <c:pt idx="0">
                  <c:v>気管・肺</c:v>
                </c:pt>
              </c:strCache>
            </c:strRef>
          </c:tx>
          <c:spPr>
            <a:ln w="28575" cap="rnd">
              <a:solidFill>
                <a:schemeClr val="accent5"/>
              </a:solidFill>
              <a:round/>
            </a:ln>
            <a:effectLst>
              <a:outerShdw blurRad="50800" dist="38100" dir="2700000" algn="tl" rotWithShape="0">
                <a:prstClr val="black">
                  <a:alpha val="40000"/>
                </a:prstClr>
              </a:outerShdw>
            </a:effectLst>
          </c:spPr>
          <c:marker>
            <c:symbol val="circle"/>
            <c:size val="5"/>
            <c:spPr>
              <a:solidFill>
                <a:schemeClr val="accent5"/>
              </a:solidFill>
              <a:ln w="9525">
                <a:solidFill>
                  <a:schemeClr val="accent5"/>
                </a:solidFill>
              </a:ln>
              <a:effectLst>
                <a:outerShdw blurRad="50800" dist="38100" dir="2700000" algn="tl" rotWithShape="0">
                  <a:prstClr val="black">
                    <a:alpha val="40000"/>
                  </a:prstClr>
                </a:outerShdw>
              </a:effectLst>
            </c:spPr>
          </c:marker>
          <c:cat>
            <c:strRef>
              <c:f>Sheet1!$B$1:$F$1</c:f>
              <c:strCache>
                <c:ptCount val="5"/>
                <c:pt idx="0">
                  <c:v>平成30</c:v>
                </c:pt>
                <c:pt idx="1">
                  <c:v>令和1年</c:v>
                </c:pt>
                <c:pt idx="2">
                  <c:v>令和2年</c:v>
                </c:pt>
                <c:pt idx="3">
                  <c:v>令和3年</c:v>
                </c:pt>
                <c:pt idx="4">
                  <c:v>令和4年</c:v>
                </c:pt>
              </c:strCache>
            </c:strRef>
          </c:cat>
          <c:val>
            <c:numRef>
              <c:f>Sheet1!$B$6:$F$6</c:f>
              <c:numCache>
                <c:formatCode>General</c:formatCode>
                <c:ptCount val="5"/>
                <c:pt idx="0">
                  <c:v>70</c:v>
                </c:pt>
                <c:pt idx="1">
                  <c:v>42</c:v>
                </c:pt>
                <c:pt idx="2">
                  <c:v>60</c:v>
                </c:pt>
                <c:pt idx="3">
                  <c:v>66</c:v>
                </c:pt>
                <c:pt idx="4">
                  <c:v>50</c:v>
                </c:pt>
              </c:numCache>
            </c:numRef>
          </c:val>
          <c:smooth val="0"/>
          <c:extLst>
            <c:ext xmlns:c16="http://schemas.microsoft.com/office/drawing/2014/chart" uri="{C3380CC4-5D6E-409C-BE32-E72D297353CC}">
              <c16:uniqueId val="{00000004-BE9E-4AD6-A82A-D059679D0446}"/>
            </c:ext>
          </c:extLst>
        </c:ser>
        <c:ser>
          <c:idx val="5"/>
          <c:order val="5"/>
          <c:tx>
            <c:strRef>
              <c:f>Sheet1!$A$7</c:f>
              <c:strCache>
                <c:ptCount val="1"/>
                <c:pt idx="0">
                  <c:v>乳房</c:v>
                </c:pt>
              </c:strCache>
            </c:strRef>
          </c:tx>
          <c:spPr>
            <a:ln w="28575" cap="rnd">
              <a:solidFill>
                <a:schemeClr val="accent6"/>
              </a:solidFill>
              <a:round/>
            </a:ln>
            <a:effectLst>
              <a:outerShdw blurRad="50800" dist="38100" dir="2700000" algn="tl" rotWithShape="0">
                <a:prstClr val="black">
                  <a:alpha val="40000"/>
                </a:prstClr>
              </a:outerShdw>
            </a:effectLst>
          </c:spPr>
          <c:marker>
            <c:symbol val="circle"/>
            <c:size val="5"/>
            <c:spPr>
              <a:solidFill>
                <a:schemeClr val="accent6"/>
              </a:solidFill>
              <a:ln w="9525">
                <a:solidFill>
                  <a:schemeClr val="accent6"/>
                </a:solidFill>
              </a:ln>
              <a:effectLst>
                <a:outerShdw blurRad="50800" dist="38100" dir="2700000" algn="tl" rotWithShape="0">
                  <a:prstClr val="black">
                    <a:alpha val="40000"/>
                  </a:prstClr>
                </a:outerShdw>
              </a:effectLst>
            </c:spPr>
          </c:marker>
          <c:cat>
            <c:strRef>
              <c:f>Sheet1!$B$1:$F$1</c:f>
              <c:strCache>
                <c:ptCount val="5"/>
                <c:pt idx="0">
                  <c:v>平成30</c:v>
                </c:pt>
                <c:pt idx="1">
                  <c:v>令和1年</c:v>
                </c:pt>
                <c:pt idx="2">
                  <c:v>令和2年</c:v>
                </c:pt>
                <c:pt idx="3">
                  <c:v>令和3年</c:v>
                </c:pt>
                <c:pt idx="4">
                  <c:v>令和4年</c:v>
                </c:pt>
              </c:strCache>
            </c:strRef>
          </c:cat>
          <c:val>
            <c:numRef>
              <c:f>Sheet1!$B$7:$F$7</c:f>
              <c:numCache>
                <c:formatCode>General</c:formatCode>
                <c:ptCount val="5"/>
                <c:pt idx="0">
                  <c:v>139</c:v>
                </c:pt>
                <c:pt idx="1">
                  <c:v>144</c:v>
                </c:pt>
                <c:pt idx="2">
                  <c:v>170</c:v>
                </c:pt>
                <c:pt idx="3">
                  <c:v>180</c:v>
                </c:pt>
                <c:pt idx="4">
                  <c:v>137</c:v>
                </c:pt>
              </c:numCache>
            </c:numRef>
          </c:val>
          <c:smooth val="0"/>
          <c:extLst>
            <c:ext xmlns:c16="http://schemas.microsoft.com/office/drawing/2014/chart" uri="{C3380CC4-5D6E-409C-BE32-E72D297353CC}">
              <c16:uniqueId val="{00000005-BE9E-4AD6-A82A-D059679D0446}"/>
            </c:ext>
          </c:extLst>
        </c:ser>
        <c:ser>
          <c:idx val="6"/>
          <c:order val="6"/>
          <c:tx>
            <c:strRef>
              <c:f>Sheet1!$A$8</c:f>
              <c:strCache>
                <c:ptCount val="1"/>
                <c:pt idx="0">
                  <c:v>子宮</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Sheet1!$B$1:$F$1</c:f>
              <c:strCache>
                <c:ptCount val="5"/>
                <c:pt idx="0">
                  <c:v>平成30</c:v>
                </c:pt>
                <c:pt idx="1">
                  <c:v>令和1年</c:v>
                </c:pt>
                <c:pt idx="2">
                  <c:v>令和2年</c:v>
                </c:pt>
                <c:pt idx="3">
                  <c:v>令和3年</c:v>
                </c:pt>
                <c:pt idx="4">
                  <c:v>令和4年</c:v>
                </c:pt>
              </c:strCache>
            </c:strRef>
          </c:cat>
          <c:val>
            <c:numRef>
              <c:f>Sheet1!$B$8:$F$8</c:f>
              <c:numCache>
                <c:formatCode>General</c:formatCode>
                <c:ptCount val="5"/>
                <c:pt idx="0">
                  <c:v>16</c:v>
                </c:pt>
                <c:pt idx="1">
                  <c:v>15</c:v>
                </c:pt>
                <c:pt idx="2">
                  <c:v>7</c:v>
                </c:pt>
                <c:pt idx="3">
                  <c:v>11</c:v>
                </c:pt>
                <c:pt idx="4">
                  <c:v>28</c:v>
                </c:pt>
              </c:numCache>
            </c:numRef>
          </c:val>
          <c:smooth val="0"/>
          <c:extLst>
            <c:ext xmlns:c16="http://schemas.microsoft.com/office/drawing/2014/chart" uri="{C3380CC4-5D6E-409C-BE32-E72D297353CC}">
              <c16:uniqueId val="{00000006-BE9E-4AD6-A82A-D059679D0446}"/>
            </c:ext>
          </c:extLst>
        </c:ser>
        <c:ser>
          <c:idx val="7"/>
          <c:order val="7"/>
          <c:tx>
            <c:strRef>
              <c:f>Sheet1!$A$9</c:f>
              <c:strCache>
                <c:ptCount val="1"/>
                <c:pt idx="0">
                  <c:v>悪性リンパ腫</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Sheet1!$B$1:$F$1</c:f>
              <c:strCache>
                <c:ptCount val="5"/>
                <c:pt idx="0">
                  <c:v>平成30</c:v>
                </c:pt>
                <c:pt idx="1">
                  <c:v>令和1年</c:v>
                </c:pt>
                <c:pt idx="2">
                  <c:v>令和2年</c:v>
                </c:pt>
                <c:pt idx="3">
                  <c:v>令和3年</c:v>
                </c:pt>
                <c:pt idx="4">
                  <c:v>令和4年</c:v>
                </c:pt>
              </c:strCache>
            </c:strRef>
          </c:cat>
          <c:val>
            <c:numRef>
              <c:f>Sheet1!$B$9:$F$9</c:f>
              <c:numCache>
                <c:formatCode>General</c:formatCode>
                <c:ptCount val="5"/>
                <c:pt idx="0">
                  <c:v>19</c:v>
                </c:pt>
                <c:pt idx="1">
                  <c:v>33</c:v>
                </c:pt>
                <c:pt idx="2">
                  <c:v>8</c:v>
                </c:pt>
                <c:pt idx="3">
                  <c:v>11</c:v>
                </c:pt>
                <c:pt idx="4">
                  <c:v>14</c:v>
                </c:pt>
              </c:numCache>
            </c:numRef>
          </c:val>
          <c:smooth val="0"/>
          <c:extLst>
            <c:ext xmlns:c16="http://schemas.microsoft.com/office/drawing/2014/chart" uri="{C3380CC4-5D6E-409C-BE32-E72D297353CC}">
              <c16:uniqueId val="{00000007-BE9E-4AD6-A82A-D059679D0446}"/>
            </c:ext>
          </c:extLst>
        </c:ser>
        <c:ser>
          <c:idx val="8"/>
          <c:order val="8"/>
          <c:tx>
            <c:strRef>
              <c:f>Sheet1!$A$10</c:f>
              <c:strCache>
                <c:ptCount val="1"/>
                <c:pt idx="0">
                  <c:v>白血病</c:v>
                </c:pt>
              </c:strCache>
            </c:strRef>
          </c:tx>
          <c:spPr>
            <a:ln w="28575" cap="rnd">
              <a:solidFill>
                <a:schemeClr val="accent3">
                  <a:lumMod val="60000"/>
                </a:schemeClr>
              </a:solidFill>
              <a:round/>
            </a:ln>
            <a:effectLst>
              <a:outerShdw blurRad="50800" dist="38100" dir="2700000" algn="tl" rotWithShape="0">
                <a:prstClr val="black">
                  <a:alpha val="40000"/>
                </a:prstClr>
              </a:outerShdw>
            </a:effectLst>
          </c:spPr>
          <c:marker>
            <c:symbol val="circle"/>
            <c:size val="5"/>
            <c:spPr>
              <a:solidFill>
                <a:schemeClr val="accent3">
                  <a:lumMod val="60000"/>
                </a:schemeClr>
              </a:solidFill>
              <a:ln w="9525">
                <a:solidFill>
                  <a:schemeClr val="accent3">
                    <a:lumMod val="60000"/>
                  </a:schemeClr>
                </a:solidFill>
              </a:ln>
              <a:effectLst>
                <a:outerShdw blurRad="50800" dist="38100" dir="2700000" algn="tl" rotWithShape="0">
                  <a:prstClr val="black">
                    <a:alpha val="40000"/>
                  </a:prstClr>
                </a:outerShdw>
              </a:effectLst>
            </c:spPr>
          </c:marker>
          <c:cat>
            <c:strRef>
              <c:f>Sheet1!$B$1:$F$1</c:f>
              <c:strCache>
                <c:ptCount val="5"/>
                <c:pt idx="0">
                  <c:v>平成30</c:v>
                </c:pt>
                <c:pt idx="1">
                  <c:v>令和1年</c:v>
                </c:pt>
                <c:pt idx="2">
                  <c:v>令和2年</c:v>
                </c:pt>
                <c:pt idx="3">
                  <c:v>令和3年</c:v>
                </c:pt>
                <c:pt idx="4">
                  <c:v>令和4年</c:v>
                </c:pt>
              </c:strCache>
            </c:strRef>
          </c:cat>
          <c:val>
            <c:numRef>
              <c:f>Sheet1!$B$10:$F$10</c:f>
              <c:numCache>
                <c:formatCode>General</c:formatCode>
                <c:ptCount val="5"/>
                <c:pt idx="0">
                  <c:v>18</c:v>
                </c:pt>
                <c:pt idx="1">
                  <c:v>6</c:v>
                </c:pt>
                <c:pt idx="2">
                  <c:v>8</c:v>
                </c:pt>
                <c:pt idx="3">
                  <c:v>16</c:v>
                </c:pt>
                <c:pt idx="4">
                  <c:v>21</c:v>
                </c:pt>
              </c:numCache>
            </c:numRef>
          </c:val>
          <c:smooth val="0"/>
          <c:extLst>
            <c:ext xmlns:c16="http://schemas.microsoft.com/office/drawing/2014/chart" uri="{C3380CC4-5D6E-409C-BE32-E72D297353CC}">
              <c16:uniqueId val="{00000008-BE9E-4AD6-A82A-D059679D0446}"/>
            </c:ext>
          </c:extLst>
        </c:ser>
        <c:ser>
          <c:idx val="9"/>
          <c:order val="9"/>
          <c:tx>
            <c:strRef>
              <c:f>Sheet1!$A$11</c:f>
              <c:strCache>
                <c:ptCount val="1"/>
                <c:pt idx="0">
                  <c:v>前立腺がん</c:v>
                </c:pt>
              </c:strCache>
            </c:strRef>
          </c:tx>
          <c:spPr>
            <a:ln w="28575" cap="rnd">
              <a:solidFill>
                <a:schemeClr val="accent4">
                  <a:lumMod val="60000"/>
                </a:schemeClr>
              </a:solidFill>
              <a:round/>
            </a:ln>
            <a:effectLst>
              <a:outerShdw blurRad="50800" dist="38100" dir="2700000" algn="tl" rotWithShape="0">
                <a:prstClr val="black">
                  <a:alpha val="40000"/>
                </a:prstClr>
              </a:outerShdw>
            </a:effectLst>
          </c:spPr>
          <c:marker>
            <c:symbol val="circle"/>
            <c:size val="5"/>
            <c:spPr>
              <a:solidFill>
                <a:schemeClr val="accent4">
                  <a:lumMod val="60000"/>
                </a:schemeClr>
              </a:solidFill>
              <a:ln w="9525">
                <a:solidFill>
                  <a:schemeClr val="accent4">
                    <a:lumMod val="60000"/>
                  </a:schemeClr>
                </a:solidFill>
              </a:ln>
              <a:effectLst>
                <a:outerShdw blurRad="50800" dist="38100" dir="2700000" algn="tl" rotWithShape="0">
                  <a:prstClr val="black">
                    <a:alpha val="40000"/>
                  </a:prstClr>
                </a:outerShdw>
              </a:effectLst>
            </c:spPr>
          </c:marker>
          <c:cat>
            <c:strRef>
              <c:f>Sheet1!$B$1:$F$1</c:f>
              <c:strCache>
                <c:ptCount val="5"/>
                <c:pt idx="0">
                  <c:v>平成30</c:v>
                </c:pt>
                <c:pt idx="1">
                  <c:v>令和1年</c:v>
                </c:pt>
                <c:pt idx="2">
                  <c:v>令和2年</c:v>
                </c:pt>
                <c:pt idx="3">
                  <c:v>令和3年</c:v>
                </c:pt>
                <c:pt idx="4">
                  <c:v>令和4年</c:v>
                </c:pt>
              </c:strCache>
            </c:strRef>
          </c:cat>
          <c:val>
            <c:numRef>
              <c:f>Sheet1!$B$11:$F$11</c:f>
              <c:numCache>
                <c:formatCode>0_ </c:formatCode>
                <c:ptCount val="5"/>
                <c:pt idx="0">
                  <c:v>74.751999999999995</c:v>
                </c:pt>
                <c:pt idx="1">
                  <c:v>71.831999999999994</c:v>
                </c:pt>
                <c:pt idx="2">
                  <c:v>76.211999999999989</c:v>
                </c:pt>
                <c:pt idx="3">
                  <c:v>84.387999999999991</c:v>
                </c:pt>
                <c:pt idx="4">
                  <c:v>106.872</c:v>
                </c:pt>
              </c:numCache>
            </c:numRef>
          </c:val>
          <c:smooth val="0"/>
          <c:extLst>
            <c:ext xmlns:c16="http://schemas.microsoft.com/office/drawing/2014/chart" uri="{C3380CC4-5D6E-409C-BE32-E72D297353CC}">
              <c16:uniqueId val="{00000009-BE9E-4AD6-A82A-D059679D0446}"/>
            </c:ext>
          </c:extLst>
        </c:ser>
        <c:dLbls>
          <c:showLegendKey val="0"/>
          <c:showVal val="0"/>
          <c:showCatName val="0"/>
          <c:showSerName val="0"/>
          <c:showPercent val="0"/>
          <c:showBubbleSize val="0"/>
        </c:dLbls>
        <c:marker val="1"/>
        <c:smooth val="0"/>
        <c:axId val="1122075455"/>
        <c:axId val="924957471"/>
      </c:lineChart>
      <c:catAx>
        <c:axId val="1122075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4957471"/>
        <c:crosses val="autoZero"/>
        <c:auto val="1"/>
        <c:lblAlgn val="ctr"/>
        <c:lblOffset val="100"/>
        <c:noMultiLvlLbl val="0"/>
      </c:catAx>
      <c:valAx>
        <c:axId val="924957471"/>
        <c:scaling>
          <c:orientation val="minMax"/>
          <c:max val="25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122075455"/>
        <c:crosses val="autoZero"/>
        <c:crossBetween val="between"/>
      </c:valAx>
      <c:spPr>
        <a:noFill/>
        <a:ln>
          <a:noFill/>
        </a:ln>
        <a:effectLst/>
      </c:spPr>
    </c:plotArea>
    <c:legend>
      <c:legendPos val="b"/>
      <c:layout>
        <c:manualLayout>
          <c:xMode val="edge"/>
          <c:yMode val="edge"/>
          <c:x val="0.15638039299582271"/>
          <c:y val="3.8280294321946899E-2"/>
          <c:w val="0.72102005867441121"/>
          <c:h val="0.1508217516744029"/>
        </c:manualLayout>
      </c:layout>
      <c:overlay val="0"/>
      <c:spPr>
        <a:solidFill>
          <a:schemeClr val="bg1"/>
        </a:solidFill>
        <a:ln>
          <a:noFill/>
        </a:ln>
        <a:effectLst/>
      </c:spPr>
      <c:txPr>
        <a:bodyPr rot="0" spcFirstLastPara="1" vertOverflow="ellipsis" vert="horz" wrap="square" anchor="ctr" anchorCtr="1"/>
        <a:lstStyle/>
        <a:p>
          <a:pPr>
            <a:defRPr sz="600" b="1"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57631035691564"/>
          <c:y val="0.25692180189750802"/>
          <c:w val="0.8024236896430843"/>
          <c:h val="0.50213445172262217"/>
        </c:manualLayout>
      </c:layout>
      <c:barChart>
        <c:barDir val="col"/>
        <c:grouping val="clustered"/>
        <c:varyColors val="0"/>
        <c:ser>
          <c:idx val="0"/>
          <c:order val="0"/>
          <c:tx>
            <c:strRef>
              <c:f>Sheet1!$A$2</c:f>
              <c:strCache>
                <c:ptCount val="1"/>
                <c:pt idx="0">
                  <c:v>男性</c:v>
                </c:pt>
              </c:strCache>
            </c:strRef>
          </c:tx>
          <c:spPr>
            <a:solidFill>
              <a:schemeClr val="accent1">
                <a:lumMod val="50000"/>
              </a:schemeClr>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川棚町</c:v>
                </c:pt>
                <c:pt idx="1">
                  <c:v>県</c:v>
                </c:pt>
              </c:strCache>
            </c:strRef>
          </c:cat>
          <c:val>
            <c:numRef>
              <c:f>Sheet1!$B$2:$D$2</c:f>
              <c:numCache>
                <c:formatCode>#,##0_);[Red]\(#,##0\)</c:formatCode>
                <c:ptCount val="2"/>
                <c:pt idx="0">
                  <c:v>29447</c:v>
                </c:pt>
                <c:pt idx="1">
                  <c:v>24700</c:v>
                </c:pt>
              </c:numCache>
            </c:numRef>
          </c:val>
          <c:extLst xmlns:c15="http://schemas.microsoft.com/office/drawing/2012/chart">
            <c:ext xmlns:c16="http://schemas.microsoft.com/office/drawing/2014/chart" uri="{C3380CC4-5D6E-409C-BE32-E72D297353CC}">
              <c16:uniqueId val="{00000000-274D-463E-9848-A526BF54B55C}"/>
            </c:ext>
          </c:extLst>
        </c:ser>
        <c:ser>
          <c:idx val="1"/>
          <c:order val="1"/>
          <c:tx>
            <c:strRef>
              <c:f>Sheet1!$A$3</c:f>
              <c:strCache>
                <c:ptCount val="1"/>
                <c:pt idx="0">
                  <c:v>女性</c:v>
                </c:pt>
              </c:strCache>
            </c:strRef>
          </c:tx>
          <c:spPr>
            <a:solidFill>
              <a:schemeClr val="accent4"/>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川棚町</c:v>
                </c:pt>
                <c:pt idx="1">
                  <c:v>県</c:v>
                </c:pt>
              </c:strCache>
            </c:strRef>
          </c:cat>
          <c:val>
            <c:numRef>
              <c:f>Sheet1!$B$3:$D$3</c:f>
              <c:numCache>
                <c:formatCode>#,##0_);[Red]\(#,##0\)</c:formatCode>
                <c:ptCount val="2"/>
                <c:pt idx="0">
                  <c:v>36270</c:v>
                </c:pt>
                <c:pt idx="1">
                  <c:v>29290</c:v>
                </c:pt>
              </c:numCache>
            </c:numRef>
          </c:val>
          <c:extLst>
            <c:ext xmlns:c16="http://schemas.microsoft.com/office/drawing/2014/chart" uri="{C3380CC4-5D6E-409C-BE32-E72D297353CC}">
              <c16:uniqueId val="{00000001-274D-463E-9848-A526BF54B55C}"/>
            </c:ext>
          </c:extLst>
        </c:ser>
        <c:dLbls>
          <c:showLegendKey val="0"/>
          <c:showVal val="0"/>
          <c:showCatName val="0"/>
          <c:showSerName val="0"/>
          <c:showPercent val="0"/>
          <c:showBubbleSize val="0"/>
        </c:dLbls>
        <c:gapWidth val="27"/>
        <c:axId val="619228479"/>
        <c:axId val="498429743"/>
        <c:extLst/>
      </c:barChart>
      <c:catAx>
        <c:axId val="619228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8429743"/>
        <c:crosses val="autoZero"/>
        <c:auto val="1"/>
        <c:lblAlgn val="ctr"/>
        <c:lblOffset val="100"/>
        <c:noMultiLvlLbl val="0"/>
      </c:catAx>
      <c:valAx>
        <c:axId val="49842974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19228479"/>
        <c:crosses val="autoZero"/>
        <c:crossBetween val="between"/>
        <c:maj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12811438696154E-2"/>
          <c:y val="0.16590841204418927"/>
          <c:w val="0.88659473123722454"/>
          <c:h val="0.56957786594365023"/>
        </c:manualLayout>
      </c:layout>
      <c:barChart>
        <c:barDir val="col"/>
        <c:grouping val="stacked"/>
        <c:varyColors val="0"/>
        <c:ser>
          <c:idx val="2"/>
          <c:order val="2"/>
          <c:tx>
            <c:strRef>
              <c:f>Sheet1!$D$1</c:f>
              <c:strCache>
                <c:ptCount val="1"/>
                <c:pt idx="0">
                  <c:v>合計</c:v>
                </c:pt>
              </c:strCache>
            </c:strRef>
          </c:tx>
          <c:spPr>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c:spPr>
          <c:invertIfNegative val="0"/>
          <c:dPt>
            <c:idx val="0"/>
            <c:invertIfNegative val="0"/>
            <c:bubble3D val="0"/>
            <c:spPr>
              <a:solidFill>
                <a:srgbClr val="0070C0"/>
              </a:solidFill>
              <a:ln>
                <a:solidFill>
                  <a:srgbClr val="3333FF"/>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4587-4A69-844E-058C0A87C1C2}"/>
              </c:ext>
            </c:extLst>
          </c:dPt>
          <c:dLbls>
            <c:dLbl>
              <c:idx val="0"/>
              <c:layout>
                <c:manualLayout>
                  <c:x val="0"/>
                  <c:y val="-0.294801488645665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87-4A69-844E-058C0A87C1C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70C0"/>
                    </a:solidFill>
                    <a:latin typeface="Arial Black" panose="020B0A04020102020204" pitchFamily="34" charset="0"/>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川棚町</c:v>
                </c:pt>
                <c:pt idx="1">
                  <c:v>東彼杵町</c:v>
                </c:pt>
                <c:pt idx="2">
                  <c:v>長崎市</c:v>
                </c:pt>
                <c:pt idx="3">
                  <c:v>時津町</c:v>
                </c:pt>
                <c:pt idx="4">
                  <c:v>南島原市</c:v>
                </c:pt>
                <c:pt idx="5">
                  <c:v>大村市</c:v>
                </c:pt>
                <c:pt idx="6">
                  <c:v>新上五島町</c:v>
                </c:pt>
                <c:pt idx="7">
                  <c:v>諫早市</c:v>
                </c:pt>
                <c:pt idx="8">
                  <c:v>波佐見町</c:v>
                </c:pt>
                <c:pt idx="9">
                  <c:v>島原市</c:v>
                </c:pt>
                <c:pt idx="10">
                  <c:v>佐世保市</c:v>
                </c:pt>
                <c:pt idx="11">
                  <c:v>平戸市</c:v>
                </c:pt>
                <c:pt idx="12">
                  <c:v>佐々町</c:v>
                </c:pt>
                <c:pt idx="13">
                  <c:v>雲仙市</c:v>
                </c:pt>
                <c:pt idx="14">
                  <c:v>長与町</c:v>
                </c:pt>
                <c:pt idx="15">
                  <c:v>松浦市</c:v>
                </c:pt>
                <c:pt idx="16">
                  <c:v>西海市</c:v>
                </c:pt>
                <c:pt idx="17">
                  <c:v>対馬市</c:v>
                </c:pt>
                <c:pt idx="18">
                  <c:v>壱岐市</c:v>
                </c:pt>
                <c:pt idx="19">
                  <c:v>小値賀町</c:v>
                </c:pt>
                <c:pt idx="20">
                  <c:v>五島市</c:v>
                </c:pt>
              </c:strCache>
            </c:strRef>
          </c:cat>
          <c:val>
            <c:numRef>
              <c:f>Sheet1!$D$2:$D$22</c:f>
              <c:numCache>
                <c:formatCode>#,##0_);[Red]\(#,##0\)</c:formatCode>
                <c:ptCount val="21"/>
                <c:pt idx="0">
                  <c:v>32874</c:v>
                </c:pt>
                <c:pt idx="1">
                  <c:v>31202</c:v>
                </c:pt>
                <c:pt idx="2">
                  <c:v>31015</c:v>
                </c:pt>
                <c:pt idx="3">
                  <c:v>30958</c:v>
                </c:pt>
                <c:pt idx="4">
                  <c:v>29937</c:v>
                </c:pt>
                <c:pt idx="5">
                  <c:v>29230</c:v>
                </c:pt>
                <c:pt idx="6">
                  <c:v>28391</c:v>
                </c:pt>
                <c:pt idx="7">
                  <c:v>27955</c:v>
                </c:pt>
                <c:pt idx="8">
                  <c:v>27138</c:v>
                </c:pt>
                <c:pt idx="9">
                  <c:v>26478</c:v>
                </c:pt>
                <c:pt idx="10">
                  <c:v>26350</c:v>
                </c:pt>
                <c:pt idx="11">
                  <c:v>26068</c:v>
                </c:pt>
                <c:pt idx="12">
                  <c:v>24951</c:v>
                </c:pt>
                <c:pt idx="13">
                  <c:v>24401</c:v>
                </c:pt>
                <c:pt idx="14">
                  <c:v>23130</c:v>
                </c:pt>
                <c:pt idx="15">
                  <c:v>22612</c:v>
                </c:pt>
                <c:pt idx="16">
                  <c:v>22523</c:v>
                </c:pt>
                <c:pt idx="17">
                  <c:v>20117</c:v>
                </c:pt>
                <c:pt idx="18">
                  <c:v>20051</c:v>
                </c:pt>
                <c:pt idx="19">
                  <c:v>17923</c:v>
                </c:pt>
                <c:pt idx="20">
                  <c:v>17305</c:v>
                </c:pt>
              </c:numCache>
            </c:numRef>
          </c:val>
          <c:extLst>
            <c:ext xmlns:c16="http://schemas.microsoft.com/office/drawing/2014/chart" uri="{C3380CC4-5D6E-409C-BE32-E72D297353CC}">
              <c16:uniqueId val="{00000002-4587-4A69-844E-058C0A87C1C2}"/>
            </c:ext>
          </c:extLst>
        </c:ser>
        <c:dLbls>
          <c:showLegendKey val="0"/>
          <c:showVal val="0"/>
          <c:showCatName val="0"/>
          <c:showSerName val="0"/>
          <c:showPercent val="0"/>
          <c:showBubbleSize val="0"/>
        </c:dLbls>
        <c:gapWidth val="94"/>
        <c:overlap val="100"/>
        <c:axId val="1686074576"/>
        <c:axId val="157837014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歯科入院</c:v>
                      </c:pt>
                    </c:strCache>
                  </c:strRef>
                </c:tx>
                <c:spPr>
                  <a:solidFill>
                    <a:srgbClr val="FF99CC"/>
                  </a:solidFill>
                  <a:ln>
                    <a:noFill/>
                  </a:ln>
                  <a:effectLst>
                    <a:outerShdw blurRad="50800" dist="38100" dir="2700000" algn="tl" rotWithShape="0">
                      <a:prstClr val="black">
                        <a:alpha val="40000"/>
                      </a:prstClr>
                    </a:outerShdw>
                  </a:effectLst>
                </c:spPr>
                <c:invertIfNegative val="0"/>
                <c:dPt>
                  <c:idx val="0"/>
                  <c:invertIfNegative val="0"/>
                  <c:bubble3D val="0"/>
                  <c:spPr>
                    <a:solidFill>
                      <a:srgbClr val="FF99CC"/>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4587-4A69-844E-058C0A87C1C2}"/>
                    </c:ext>
                  </c:extLst>
                </c:dPt>
                <c:cat>
                  <c:strRef>
                    <c:extLst>
                      <c:ext uri="{02D57815-91ED-43cb-92C2-25804820EDAC}">
                        <c15:formulaRef>
                          <c15:sqref>Sheet1!$A$2:$A$22</c15:sqref>
                        </c15:formulaRef>
                      </c:ext>
                    </c:extLst>
                    <c:strCache>
                      <c:ptCount val="21"/>
                      <c:pt idx="0">
                        <c:v>川棚町</c:v>
                      </c:pt>
                      <c:pt idx="1">
                        <c:v>東彼杵町</c:v>
                      </c:pt>
                      <c:pt idx="2">
                        <c:v>長崎市</c:v>
                      </c:pt>
                      <c:pt idx="3">
                        <c:v>時津町</c:v>
                      </c:pt>
                      <c:pt idx="4">
                        <c:v>南島原市</c:v>
                      </c:pt>
                      <c:pt idx="5">
                        <c:v>大村市</c:v>
                      </c:pt>
                      <c:pt idx="6">
                        <c:v>新上五島町</c:v>
                      </c:pt>
                      <c:pt idx="7">
                        <c:v>諫早市</c:v>
                      </c:pt>
                      <c:pt idx="8">
                        <c:v>波佐見町</c:v>
                      </c:pt>
                      <c:pt idx="9">
                        <c:v>島原市</c:v>
                      </c:pt>
                      <c:pt idx="10">
                        <c:v>佐世保市</c:v>
                      </c:pt>
                      <c:pt idx="11">
                        <c:v>平戸市</c:v>
                      </c:pt>
                      <c:pt idx="12">
                        <c:v>佐々町</c:v>
                      </c:pt>
                      <c:pt idx="13">
                        <c:v>雲仙市</c:v>
                      </c:pt>
                      <c:pt idx="14">
                        <c:v>長与町</c:v>
                      </c:pt>
                      <c:pt idx="15">
                        <c:v>松浦市</c:v>
                      </c:pt>
                      <c:pt idx="16">
                        <c:v>西海市</c:v>
                      </c:pt>
                      <c:pt idx="17">
                        <c:v>対馬市</c:v>
                      </c:pt>
                      <c:pt idx="18">
                        <c:v>壱岐市</c:v>
                      </c:pt>
                      <c:pt idx="19">
                        <c:v>小値賀町</c:v>
                      </c:pt>
                      <c:pt idx="20">
                        <c:v>五島市</c:v>
                      </c:pt>
                    </c:strCache>
                  </c:strRef>
                </c:cat>
                <c:val>
                  <c:numRef>
                    <c:extLst>
                      <c:ext uri="{02D57815-91ED-43cb-92C2-25804820EDAC}">
                        <c15:formulaRef>
                          <c15:sqref>Sheet1!$B$2:$B$22</c15:sqref>
                        </c15:formulaRef>
                      </c:ext>
                    </c:extLst>
                    <c:numCache>
                      <c:formatCode>#,##0_);[Red]\(#,##0\)</c:formatCode>
                      <c:ptCount val="21"/>
                      <c:pt idx="0">
                        <c:v>207</c:v>
                      </c:pt>
                      <c:pt idx="1">
                        <c:v>174</c:v>
                      </c:pt>
                      <c:pt idx="2">
                        <c:v>392</c:v>
                      </c:pt>
                      <c:pt idx="3">
                        <c:v>345</c:v>
                      </c:pt>
                      <c:pt idx="4">
                        <c:v>262</c:v>
                      </c:pt>
                      <c:pt idx="5">
                        <c:v>456</c:v>
                      </c:pt>
                      <c:pt idx="6">
                        <c:v>390</c:v>
                      </c:pt>
                      <c:pt idx="7">
                        <c:v>421</c:v>
                      </c:pt>
                      <c:pt idx="8">
                        <c:v>305</c:v>
                      </c:pt>
                      <c:pt idx="9">
                        <c:v>299</c:v>
                      </c:pt>
                      <c:pt idx="10">
                        <c:v>552</c:v>
                      </c:pt>
                      <c:pt idx="11">
                        <c:v>297</c:v>
                      </c:pt>
                      <c:pt idx="12">
                        <c:v>42</c:v>
                      </c:pt>
                      <c:pt idx="13">
                        <c:v>267</c:v>
                      </c:pt>
                      <c:pt idx="14">
                        <c:v>416</c:v>
                      </c:pt>
                      <c:pt idx="15">
                        <c:v>398</c:v>
                      </c:pt>
                      <c:pt idx="16">
                        <c:v>104</c:v>
                      </c:pt>
                      <c:pt idx="17">
                        <c:v>785</c:v>
                      </c:pt>
                      <c:pt idx="18">
                        <c:v>743</c:v>
                      </c:pt>
                      <c:pt idx="19">
                        <c:v>0</c:v>
                      </c:pt>
                      <c:pt idx="20">
                        <c:v>195</c:v>
                      </c:pt>
                    </c:numCache>
                  </c:numRef>
                </c:val>
                <c:extLst>
                  <c:ext xmlns:c16="http://schemas.microsoft.com/office/drawing/2014/chart" uri="{C3380CC4-5D6E-409C-BE32-E72D297353CC}">
                    <c16:uniqueId val="{00000006-4587-4A69-844E-058C0A87C1C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歯科入院外</c:v>
                      </c:pt>
                    </c:strCache>
                  </c:strRef>
                </c:tx>
                <c:spPr>
                  <a:solidFill>
                    <a:schemeClr val="bg1">
                      <a:lumMod val="75000"/>
                    </a:schemeClr>
                  </a:solidFill>
                  <a:ln>
                    <a:noFill/>
                  </a:ln>
                  <a:effectLst>
                    <a:outerShdw blurRad="50800" dist="38100" dir="2700000" algn="tl" rotWithShape="0">
                      <a:prstClr val="black">
                        <a:alpha val="40000"/>
                      </a:prstClr>
                    </a:outerShdw>
                  </a:effectLst>
                </c:spPr>
                <c:invertIfNegative val="0"/>
                <c:dPt>
                  <c:idx val="0"/>
                  <c:invertIfNegative val="0"/>
                  <c:bubble3D val="0"/>
                  <c:spPr>
                    <a:solidFill>
                      <a:srgbClr val="3333FF"/>
                    </a:solidFill>
                    <a:ln>
                      <a:noFill/>
                    </a:ln>
                    <a:effectLst>
                      <a:outerShdw blurRad="50800" dist="38100" dir="2700000" algn="tl" rotWithShape="0">
                        <a:prstClr val="black">
                          <a:alpha val="40000"/>
                        </a:prstClr>
                      </a:outerShdw>
                    </a:effectLst>
                  </c:spPr>
                  <c:extLst xmlns:c15="http://schemas.microsoft.com/office/drawing/2012/chart">
                    <c:ext xmlns:c16="http://schemas.microsoft.com/office/drawing/2014/chart" uri="{C3380CC4-5D6E-409C-BE32-E72D297353CC}">
                      <c16:uniqueId val="{00000008-4587-4A69-844E-058C0A87C1C2}"/>
                    </c:ext>
                  </c:extLst>
                </c:dPt>
                <c:cat>
                  <c:strRef>
                    <c:extLst xmlns:c15="http://schemas.microsoft.com/office/drawing/2012/chart">
                      <c:ext xmlns:c15="http://schemas.microsoft.com/office/drawing/2012/chart" uri="{02D57815-91ED-43cb-92C2-25804820EDAC}">
                        <c15:formulaRef>
                          <c15:sqref>Sheet1!$A$2:$A$22</c15:sqref>
                        </c15:formulaRef>
                      </c:ext>
                    </c:extLst>
                    <c:strCache>
                      <c:ptCount val="21"/>
                      <c:pt idx="0">
                        <c:v>川棚町</c:v>
                      </c:pt>
                      <c:pt idx="1">
                        <c:v>東彼杵町</c:v>
                      </c:pt>
                      <c:pt idx="2">
                        <c:v>長崎市</c:v>
                      </c:pt>
                      <c:pt idx="3">
                        <c:v>時津町</c:v>
                      </c:pt>
                      <c:pt idx="4">
                        <c:v>南島原市</c:v>
                      </c:pt>
                      <c:pt idx="5">
                        <c:v>大村市</c:v>
                      </c:pt>
                      <c:pt idx="6">
                        <c:v>新上五島町</c:v>
                      </c:pt>
                      <c:pt idx="7">
                        <c:v>諫早市</c:v>
                      </c:pt>
                      <c:pt idx="8">
                        <c:v>波佐見町</c:v>
                      </c:pt>
                      <c:pt idx="9">
                        <c:v>島原市</c:v>
                      </c:pt>
                      <c:pt idx="10">
                        <c:v>佐世保市</c:v>
                      </c:pt>
                      <c:pt idx="11">
                        <c:v>平戸市</c:v>
                      </c:pt>
                      <c:pt idx="12">
                        <c:v>佐々町</c:v>
                      </c:pt>
                      <c:pt idx="13">
                        <c:v>雲仙市</c:v>
                      </c:pt>
                      <c:pt idx="14">
                        <c:v>長与町</c:v>
                      </c:pt>
                      <c:pt idx="15">
                        <c:v>松浦市</c:v>
                      </c:pt>
                      <c:pt idx="16">
                        <c:v>西海市</c:v>
                      </c:pt>
                      <c:pt idx="17">
                        <c:v>対馬市</c:v>
                      </c:pt>
                      <c:pt idx="18">
                        <c:v>壱岐市</c:v>
                      </c:pt>
                      <c:pt idx="19">
                        <c:v>小値賀町</c:v>
                      </c:pt>
                      <c:pt idx="20">
                        <c:v>五島市</c:v>
                      </c:pt>
                    </c:strCache>
                  </c:strRef>
                </c:cat>
                <c:val>
                  <c:numRef>
                    <c:extLst xmlns:c15="http://schemas.microsoft.com/office/drawing/2012/chart">
                      <c:ext xmlns:c15="http://schemas.microsoft.com/office/drawing/2012/chart" uri="{02D57815-91ED-43cb-92C2-25804820EDAC}">
                        <c15:formulaRef>
                          <c15:sqref>Sheet1!$C$2:$C$22</c15:sqref>
                        </c15:formulaRef>
                      </c:ext>
                    </c:extLst>
                    <c:numCache>
                      <c:formatCode>#,##0_);[Red]\(#,##0\)</c:formatCode>
                      <c:ptCount val="21"/>
                      <c:pt idx="0">
                        <c:v>32667</c:v>
                      </c:pt>
                      <c:pt idx="1">
                        <c:v>31028</c:v>
                      </c:pt>
                      <c:pt idx="2">
                        <c:v>30623</c:v>
                      </c:pt>
                      <c:pt idx="3">
                        <c:v>30613</c:v>
                      </c:pt>
                      <c:pt idx="4">
                        <c:v>29675</c:v>
                      </c:pt>
                      <c:pt idx="5">
                        <c:v>28774</c:v>
                      </c:pt>
                      <c:pt idx="6">
                        <c:v>28001</c:v>
                      </c:pt>
                      <c:pt idx="7">
                        <c:v>27534</c:v>
                      </c:pt>
                      <c:pt idx="8">
                        <c:v>26833</c:v>
                      </c:pt>
                      <c:pt idx="9">
                        <c:v>26179</c:v>
                      </c:pt>
                      <c:pt idx="10">
                        <c:v>25798</c:v>
                      </c:pt>
                      <c:pt idx="11">
                        <c:v>25771</c:v>
                      </c:pt>
                      <c:pt idx="12">
                        <c:v>24909</c:v>
                      </c:pt>
                      <c:pt idx="13">
                        <c:v>24134</c:v>
                      </c:pt>
                      <c:pt idx="14">
                        <c:v>22714</c:v>
                      </c:pt>
                      <c:pt idx="15">
                        <c:v>22214</c:v>
                      </c:pt>
                      <c:pt idx="16">
                        <c:v>22419</c:v>
                      </c:pt>
                      <c:pt idx="17">
                        <c:v>19332</c:v>
                      </c:pt>
                      <c:pt idx="18">
                        <c:v>19308</c:v>
                      </c:pt>
                      <c:pt idx="19">
                        <c:v>17923</c:v>
                      </c:pt>
                      <c:pt idx="20">
                        <c:v>17110</c:v>
                      </c:pt>
                    </c:numCache>
                  </c:numRef>
                </c:val>
                <c:extLst xmlns:c15="http://schemas.microsoft.com/office/drawing/2012/chart">
                  <c:ext xmlns:c16="http://schemas.microsoft.com/office/drawing/2014/chart" uri="{C3380CC4-5D6E-409C-BE32-E72D297353CC}">
                    <c16:uniqueId val="{00000009-4587-4A69-844E-058C0A87C1C2}"/>
                  </c:ext>
                </c:extLst>
              </c15:ser>
            </c15:filteredBarSeries>
          </c:ext>
        </c:extLst>
      </c:barChart>
      <c:lineChart>
        <c:grouping val="standard"/>
        <c:varyColors val="0"/>
        <c:ser>
          <c:idx val="3"/>
          <c:order val="3"/>
          <c:tx>
            <c:strRef>
              <c:f>Sheet1!$E$1</c:f>
              <c:strCache>
                <c:ptCount val="1"/>
                <c:pt idx="0">
                  <c:v>県</c:v>
                </c:pt>
              </c:strCache>
            </c:strRef>
          </c:tx>
          <c:spPr>
            <a:ln w="28575" cap="rnd">
              <a:solidFill>
                <a:schemeClr val="accent4"/>
              </a:solidFill>
              <a:round/>
            </a:ln>
            <a:effectLst/>
          </c:spPr>
          <c:marker>
            <c:symbol val="none"/>
          </c:marker>
          <c:cat>
            <c:strRef>
              <c:f>Sheet1!$A$2:$A$22</c:f>
              <c:strCache>
                <c:ptCount val="21"/>
                <c:pt idx="0">
                  <c:v>川棚町</c:v>
                </c:pt>
                <c:pt idx="1">
                  <c:v>東彼杵町</c:v>
                </c:pt>
                <c:pt idx="2">
                  <c:v>長崎市</c:v>
                </c:pt>
                <c:pt idx="3">
                  <c:v>時津町</c:v>
                </c:pt>
                <c:pt idx="4">
                  <c:v>南島原市</c:v>
                </c:pt>
                <c:pt idx="5">
                  <c:v>大村市</c:v>
                </c:pt>
                <c:pt idx="6">
                  <c:v>新上五島町</c:v>
                </c:pt>
                <c:pt idx="7">
                  <c:v>諫早市</c:v>
                </c:pt>
                <c:pt idx="8">
                  <c:v>波佐見町</c:v>
                </c:pt>
                <c:pt idx="9">
                  <c:v>島原市</c:v>
                </c:pt>
                <c:pt idx="10">
                  <c:v>佐世保市</c:v>
                </c:pt>
                <c:pt idx="11">
                  <c:v>平戸市</c:v>
                </c:pt>
                <c:pt idx="12">
                  <c:v>佐々町</c:v>
                </c:pt>
                <c:pt idx="13">
                  <c:v>雲仙市</c:v>
                </c:pt>
                <c:pt idx="14">
                  <c:v>長与町</c:v>
                </c:pt>
                <c:pt idx="15">
                  <c:v>松浦市</c:v>
                </c:pt>
                <c:pt idx="16">
                  <c:v>西海市</c:v>
                </c:pt>
                <c:pt idx="17">
                  <c:v>対馬市</c:v>
                </c:pt>
                <c:pt idx="18">
                  <c:v>壱岐市</c:v>
                </c:pt>
                <c:pt idx="19">
                  <c:v>小値賀町</c:v>
                </c:pt>
                <c:pt idx="20">
                  <c:v>五島市</c:v>
                </c:pt>
              </c:strCache>
            </c:strRef>
          </c:cat>
          <c:val>
            <c:numRef>
              <c:f>Sheet1!$E$2:$E$22</c:f>
              <c:numCache>
                <c:formatCode>#,##0_);[Red]\(#,##0\)</c:formatCode>
                <c:ptCount val="21"/>
                <c:pt idx="0">
                  <c:v>27056</c:v>
                </c:pt>
                <c:pt idx="1">
                  <c:v>27056</c:v>
                </c:pt>
                <c:pt idx="2">
                  <c:v>27056</c:v>
                </c:pt>
                <c:pt idx="3">
                  <c:v>27056</c:v>
                </c:pt>
                <c:pt idx="4">
                  <c:v>27056</c:v>
                </c:pt>
                <c:pt idx="5">
                  <c:v>27056</c:v>
                </c:pt>
                <c:pt idx="6">
                  <c:v>27056</c:v>
                </c:pt>
                <c:pt idx="7">
                  <c:v>27056</c:v>
                </c:pt>
                <c:pt idx="8">
                  <c:v>27056</c:v>
                </c:pt>
                <c:pt idx="9">
                  <c:v>27056</c:v>
                </c:pt>
                <c:pt idx="10">
                  <c:v>27056</c:v>
                </c:pt>
                <c:pt idx="11">
                  <c:v>27056</c:v>
                </c:pt>
                <c:pt idx="12">
                  <c:v>27056</c:v>
                </c:pt>
                <c:pt idx="13">
                  <c:v>27056</c:v>
                </c:pt>
                <c:pt idx="14">
                  <c:v>27056</c:v>
                </c:pt>
                <c:pt idx="15">
                  <c:v>27056</c:v>
                </c:pt>
                <c:pt idx="16">
                  <c:v>27056</c:v>
                </c:pt>
                <c:pt idx="17">
                  <c:v>27056</c:v>
                </c:pt>
                <c:pt idx="18">
                  <c:v>27056</c:v>
                </c:pt>
                <c:pt idx="19">
                  <c:v>27056</c:v>
                </c:pt>
                <c:pt idx="20">
                  <c:v>27056</c:v>
                </c:pt>
              </c:numCache>
            </c:numRef>
          </c:val>
          <c:smooth val="0"/>
          <c:extLst>
            <c:ext xmlns:c16="http://schemas.microsoft.com/office/drawing/2014/chart" uri="{C3380CC4-5D6E-409C-BE32-E72D297353CC}">
              <c16:uniqueId val="{00000003-4587-4A69-844E-058C0A87C1C2}"/>
            </c:ext>
          </c:extLst>
        </c:ser>
        <c:dLbls>
          <c:showLegendKey val="0"/>
          <c:showVal val="0"/>
          <c:showCatName val="0"/>
          <c:showSerName val="0"/>
          <c:showPercent val="0"/>
          <c:showBubbleSize val="0"/>
        </c:dLbls>
        <c:marker val="1"/>
        <c:smooth val="0"/>
        <c:axId val="1686074576"/>
        <c:axId val="1578370144"/>
      </c:lineChart>
      <c:catAx>
        <c:axId val="168607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600" b="1" i="0" u="none" strike="noStrike" kern="1200" baseline="0">
                <a:solidFill>
                  <a:schemeClr val="tx1">
                    <a:lumMod val="65000"/>
                    <a:lumOff val="35000"/>
                  </a:schemeClr>
                </a:solidFill>
                <a:latin typeface="+mn-lt"/>
                <a:ea typeface="+mn-ea"/>
                <a:cs typeface="+mn-cs"/>
              </a:defRPr>
            </a:pPr>
            <a:endParaRPr lang="ja-JP"/>
          </a:p>
        </c:txPr>
        <c:crossAx val="1578370144"/>
        <c:crosses val="autoZero"/>
        <c:auto val="1"/>
        <c:lblAlgn val="ctr"/>
        <c:lblOffset val="100"/>
        <c:noMultiLvlLbl val="0"/>
      </c:catAx>
      <c:valAx>
        <c:axId val="1578370144"/>
        <c:scaling>
          <c:orientation val="minMax"/>
          <c:max val="40000"/>
        </c:scaling>
        <c:delete val="0"/>
        <c:axPos val="l"/>
        <c:majorGridlines>
          <c:spPr>
            <a:ln w="9525" cap="flat" cmpd="sng" algn="ctr">
              <a:solidFill>
                <a:schemeClr val="bg1">
                  <a:lumMod val="7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686074576"/>
        <c:crosses val="autoZero"/>
        <c:crossBetween val="between"/>
        <c:maj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24570697986803E-2"/>
          <c:y val="0.2236323573294007"/>
          <c:w val="0.84725717639312736"/>
          <c:h val="0.6200304811133005"/>
        </c:manualLayout>
      </c:layout>
      <c:barChart>
        <c:barDir val="col"/>
        <c:grouping val="clustered"/>
        <c:varyColors val="0"/>
        <c:ser>
          <c:idx val="1"/>
          <c:order val="0"/>
          <c:tx>
            <c:strRef>
              <c:f>Sheet1!$A$3</c:f>
              <c:strCache>
                <c:ptCount val="1"/>
                <c:pt idx="0">
                  <c:v>被保険者数</c:v>
                </c:pt>
              </c:strCache>
            </c:strRef>
          </c:tx>
          <c:spPr>
            <a:solidFill>
              <a:schemeClr val="accent5">
                <a:lumMod val="40000"/>
                <a:lumOff val="60000"/>
              </a:schemeClr>
            </a:solidFill>
            <a:ln>
              <a:noFill/>
            </a:ln>
            <a:effectLst>
              <a:outerShdw blurRad="50800" dist="38100" dir="2700000" algn="tl" rotWithShape="0">
                <a:prstClr val="black">
                  <a:alpha val="40000"/>
                </a:prstClr>
              </a:outerShdw>
            </a:effectLst>
          </c:spPr>
          <c:invertIfNegative val="0"/>
          <c:cat>
            <c:strRef>
              <c:f>Sheet1!$B$2:$P$2</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strCache>
            </c:strRef>
          </c:cat>
          <c:val>
            <c:numRef>
              <c:f>Sheet1!$B$3:$P$3</c:f>
              <c:numCache>
                <c:formatCode>#,##0_);[Red]\(#,##0\)</c:formatCode>
                <c:ptCount val="15"/>
                <c:pt idx="0">
                  <c:v>48</c:v>
                </c:pt>
                <c:pt idx="1">
                  <c:v>63</c:v>
                </c:pt>
                <c:pt idx="2">
                  <c:v>71</c:v>
                </c:pt>
                <c:pt idx="3">
                  <c:v>76</c:v>
                </c:pt>
                <c:pt idx="4">
                  <c:v>61</c:v>
                </c:pt>
                <c:pt idx="5">
                  <c:v>58</c:v>
                </c:pt>
                <c:pt idx="6">
                  <c:v>68</c:v>
                </c:pt>
                <c:pt idx="7">
                  <c:v>105</c:v>
                </c:pt>
                <c:pt idx="8">
                  <c:v>115</c:v>
                </c:pt>
                <c:pt idx="9">
                  <c:v>149</c:v>
                </c:pt>
                <c:pt idx="10">
                  <c:v>133</c:v>
                </c:pt>
                <c:pt idx="11">
                  <c:v>142</c:v>
                </c:pt>
                <c:pt idx="12">
                  <c:v>227</c:v>
                </c:pt>
                <c:pt idx="13">
                  <c:v>555</c:v>
                </c:pt>
                <c:pt idx="14">
                  <c:v>907</c:v>
                </c:pt>
              </c:numCache>
            </c:numRef>
          </c:val>
          <c:extLst>
            <c:ext xmlns:c16="http://schemas.microsoft.com/office/drawing/2014/chart" uri="{C3380CC4-5D6E-409C-BE32-E72D297353CC}">
              <c16:uniqueId val="{00000000-78BA-4AA1-B175-82543514AF53}"/>
            </c:ext>
          </c:extLst>
        </c:ser>
        <c:dLbls>
          <c:showLegendKey val="0"/>
          <c:showVal val="0"/>
          <c:showCatName val="0"/>
          <c:showSerName val="0"/>
          <c:showPercent val="0"/>
          <c:showBubbleSize val="0"/>
        </c:dLbls>
        <c:gapWidth val="37"/>
        <c:axId val="662075216"/>
        <c:axId val="670718448"/>
      </c:barChart>
      <c:lineChart>
        <c:grouping val="standard"/>
        <c:varyColors val="0"/>
        <c:ser>
          <c:idx val="2"/>
          <c:order val="1"/>
          <c:tx>
            <c:strRef>
              <c:f>Sheet1!$A$5</c:f>
              <c:strCache>
                <c:ptCount val="1"/>
                <c:pt idx="0">
                  <c:v>川棚町 - 一人当たり歯科医療費</c:v>
                </c:pt>
              </c:strCache>
            </c:strRef>
          </c:tx>
          <c:spPr>
            <a:ln w="28575" cap="rnd">
              <a:solidFill>
                <a:srgbClr val="0070C0"/>
              </a:solidFill>
              <a:round/>
            </a:ln>
            <a:effectLst/>
          </c:spPr>
          <c:marker>
            <c:symbol val="square"/>
            <c:size val="6"/>
            <c:spPr>
              <a:solidFill>
                <a:srgbClr val="0070C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0070C0"/>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Sheet1!$B$2:$P$2</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strCache>
            </c:strRef>
          </c:cat>
          <c:val>
            <c:numRef>
              <c:f>Sheet1!$B$5:$P$5</c:f>
              <c:numCache>
                <c:formatCode>#,##0_);[Red]\(#,##0\)</c:formatCode>
                <c:ptCount val="15"/>
                <c:pt idx="0">
                  <c:v>10522</c:v>
                </c:pt>
                <c:pt idx="1">
                  <c:v>24610</c:v>
                </c:pt>
                <c:pt idx="2">
                  <c:v>13326</c:v>
                </c:pt>
                <c:pt idx="3">
                  <c:v>7331</c:v>
                </c:pt>
                <c:pt idx="4">
                  <c:v>8880</c:v>
                </c:pt>
                <c:pt idx="5">
                  <c:v>16046</c:v>
                </c:pt>
                <c:pt idx="6">
                  <c:v>32696</c:v>
                </c:pt>
                <c:pt idx="7">
                  <c:v>18537</c:v>
                </c:pt>
                <c:pt idx="8">
                  <c:v>21269</c:v>
                </c:pt>
                <c:pt idx="9">
                  <c:v>19085</c:v>
                </c:pt>
                <c:pt idx="10">
                  <c:v>31293</c:v>
                </c:pt>
                <c:pt idx="11">
                  <c:v>29809</c:v>
                </c:pt>
                <c:pt idx="12">
                  <c:v>34572</c:v>
                </c:pt>
                <c:pt idx="13">
                  <c:v>40850</c:v>
                </c:pt>
                <c:pt idx="14">
                  <c:v>41827</c:v>
                </c:pt>
              </c:numCache>
            </c:numRef>
          </c:val>
          <c:smooth val="0"/>
          <c:extLst>
            <c:ext xmlns:c16="http://schemas.microsoft.com/office/drawing/2014/chart" uri="{C3380CC4-5D6E-409C-BE32-E72D297353CC}">
              <c16:uniqueId val="{00000001-78BA-4AA1-B175-82543514AF53}"/>
            </c:ext>
          </c:extLst>
        </c:ser>
        <c:ser>
          <c:idx val="3"/>
          <c:order val="2"/>
          <c:tx>
            <c:strRef>
              <c:f>Sheet1!$A$6</c:f>
              <c:strCache>
                <c:ptCount val="1"/>
                <c:pt idx="0">
                  <c:v>県 - 一人当たり歯科医療費</c:v>
                </c:pt>
              </c:strCache>
            </c:strRef>
          </c:tx>
          <c:spPr>
            <a:ln w="28575" cap="rnd">
              <a:solidFill>
                <a:schemeClr val="accent2"/>
              </a:solidFill>
              <a:round/>
            </a:ln>
            <a:effectLst/>
          </c:spPr>
          <c:marker>
            <c:symbol val="circle"/>
            <c:size val="4"/>
            <c:spPr>
              <a:solidFill>
                <a:schemeClr val="accent2"/>
              </a:solidFill>
              <a:ln w="9525">
                <a:noFill/>
              </a:ln>
              <a:effectLst/>
            </c:spPr>
          </c:marker>
          <c:dLbls>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BA-4AA1-B175-82543514AF53}"/>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BA-4AA1-B175-82543514AF53}"/>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accent2"/>
                    </a:solidFill>
                    <a:latin typeface="Arial Black" panose="020B0A04020102020204" pitchFamily="34" charset="0"/>
                    <a:ea typeface="+mn-ea"/>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Sheet1!$B$2:$P$2</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strCache>
            </c:strRef>
          </c:cat>
          <c:val>
            <c:numRef>
              <c:f>Sheet1!$B$6:$P$6</c:f>
              <c:numCache>
                <c:formatCode>#,##0_);[Red]\(#,##0\)</c:formatCode>
                <c:ptCount val="15"/>
                <c:pt idx="0">
                  <c:v>6076</c:v>
                </c:pt>
                <c:pt idx="1">
                  <c:v>20030</c:v>
                </c:pt>
                <c:pt idx="2">
                  <c:v>12269</c:v>
                </c:pt>
                <c:pt idx="3">
                  <c:v>9608</c:v>
                </c:pt>
                <c:pt idx="4">
                  <c:v>11132</c:v>
                </c:pt>
                <c:pt idx="5">
                  <c:v>15195</c:v>
                </c:pt>
                <c:pt idx="6">
                  <c:v>16168</c:v>
                </c:pt>
                <c:pt idx="7">
                  <c:v>17354</c:v>
                </c:pt>
                <c:pt idx="8">
                  <c:v>19804</c:v>
                </c:pt>
                <c:pt idx="9">
                  <c:v>22087</c:v>
                </c:pt>
                <c:pt idx="10">
                  <c:v>23922</c:v>
                </c:pt>
                <c:pt idx="11">
                  <c:v>25232</c:v>
                </c:pt>
                <c:pt idx="12">
                  <c:v>29224</c:v>
                </c:pt>
                <c:pt idx="13">
                  <c:v>32083</c:v>
                </c:pt>
                <c:pt idx="14">
                  <c:v>35633</c:v>
                </c:pt>
              </c:numCache>
            </c:numRef>
          </c:val>
          <c:smooth val="0"/>
          <c:extLst>
            <c:ext xmlns:c16="http://schemas.microsoft.com/office/drawing/2014/chart" uri="{C3380CC4-5D6E-409C-BE32-E72D297353CC}">
              <c16:uniqueId val="{00000004-78BA-4AA1-B175-82543514AF53}"/>
            </c:ext>
          </c:extLst>
        </c:ser>
        <c:dLbls>
          <c:showLegendKey val="0"/>
          <c:showVal val="0"/>
          <c:showCatName val="0"/>
          <c:showSerName val="0"/>
          <c:showPercent val="0"/>
          <c:showBubbleSize val="0"/>
        </c:dLbls>
        <c:marker val="1"/>
        <c:smooth val="0"/>
        <c:axId val="1686074576"/>
        <c:axId val="1578370144"/>
      </c:lineChart>
      <c:catAx>
        <c:axId val="16860745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1578370144"/>
        <c:crosses val="autoZero"/>
        <c:auto val="1"/>
        <c:lblAlgn val="ctr"/>
        <c:lblOffset val="100"/>
        <c:noMultiLvlLbl val="0"/>
      </c:catAx>
      <c:valAx>
        <c:axId val="1578370144"/>
        <c:scaling>
          <c:orientation val="minMax"/>
          <c:min val="0"/>
        </c:scaling>
        <c:delete val="0"/>
        <c:axPos val="l"/>
        <c:majorGridlines>
          <c:spPr>
            <a:ln w="9525" cap="flat" cmpd="sng" algn="ctr">
              <a:solidFill>
                <a:schemeClr val="bg1">
                  <a:lumMod val="7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686074576"/>
        <c:crosses val="autoZero"/>
        <c:crossBetween val="between"/>
        <c:majorUnit val="10000"/>
      </c:valAx>
      <c:valAx>
        <c:axId val="670718448"/>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662075216"/>
        <c:crosses val="max"/>
        <c:crossBetween val="between"/>
      </c:valAx>
      <c:catAx>
        <c:axId val="662075216"/>
        <c:scaling>
          <c:orientation val="minMax"/>
        </c:scaling>
        <c:delete val="1"/>
        <c:axPos val="b"/>
        <c:numFmt formatCode="General" sourceLinked="1"/>
        <c:majorTickMark val="out"/>
        <c:minorTickMark val="none"/>
        <c:tickLblPos val="nextTo"/>
        <c:crossAx val="670718448"/>
        <c:crosses val="autoZero"/>
        <c:auto val="1"/>
        <c:lblAlgn val="ctr"/>
        <c:lblOffset val="100"/>
        <c:noMultiLvlLbl val="0"/>
      </c:catAx>
      <c:spPr>
        <a:noFill/>
        <a:ln>
          <a:noFill/>
        </a:ln>
        <a:effectLst/>
      </c:spPr>
    </c:plotArea>
    <c:legend>
      <c:legendPos val="r"/>
      <c:layout>
        <c:manualLayout>
          <c:xMode val="edge"/>
          <c:yMode val="edge"/>
          <c:x val="0.19599663942699383"/>
          <c:y val="4.2295627341262694E-2"/>
          <c:w val="0.61395688824230032"/>
          <c:h val="0.10664843930393164"/>
        </c:manualLayout>
      </c:layout>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sz="800"/>
      </a:pPr>
      <a:endParaRPr lang="ja-JP"/>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86531652502648"/>
          <c:y val="0.25692180189750802"/>
          <c:w val="0.81921766771364457"/>
          <c:h val="0.50213445172262217"/>
        </c:manualLayout>
      </c:layout>
      <c:barChart>
        <c:barDir val="col"/>
        <c:grouping val="clustered"/>
        <c:varyColors val="0"/>
        <c:ser>
          <c:idx val="0"/>
          <c:order val="0"/>
          <c:tx>
            <c:strRef>
              <c:f>Sheet1!$A$2</c:f>
              <c:strCache>
                <c:ptCount val="1"/>
                <c:pt idx="0">
                  <c:v>千人当たり</c:v>
                </c:pt>
              </c:strCache>
            </c:strRef>
          </c:tx>
          <c:spPr>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c:spPr>
          <c:invertIfNegative val="0"/>
          <c:dPt>
            <c:idx val="0"/>
            <c:invertIfNegative val="0"/>
            <c:bubble3D val="0"/>
            <c:spPr>
              <a:solidFill>
                <a:srgbClr val="0070C0"/>
              </a:solidFill>
              <a:ln>
                <a:solidFill>
                  <a:srgbClr val="3333FF"/>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4263-4793-B8EA-9ADA0F2AB60B}"/>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70C0"/>
                      </a:solidFill>
                      <a:latin typeface="Arial Black" panose="020B0A04020102020204" pitchFamily="34" charset="0"/>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4263-4793-B8EA-9ADA0F2AB60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3"/>
                <c:pt idx="0">
                  <c:v>川棚町</c:v>
                </c:pt>
                <c:pt idx="1">
                  <c:v>波佐見町</c:v>
                </c:pt>
                <c:pt idx="2">
                  <c:v>県</c:v>
                </c:pt>
              </c:strCache>
            </c:strRef>
          </c:cat>
          <c:val>
            <c:numRef>
              <c:f>Sheet1!$B$2:$E$2</c:f>
              <c:numCache>
                <c:formatCode>0.0_ </c:formatCode>
                <c:ptCount val="3"/>
                <c:pt idx="0">
                  <c:v>1.7319016279875303</c:v>
                </c:pt>
                <c:pt idx="1">
                  <c:v>2.1583219737439978</c:v>
                </c:pt>
                <c:pt idx="2">
                  <c:v>2.4535576586049772</c:v>
                </c:pt>
              </c:numCache>
            </c:numRef>
          </c:val>
          <c:extLst xmlns:c15="http://schemas.microsoft.com/office/drawing/2012/chart">
            <c:ext xmlns:c16="http://schemas.microsoft.com/office/drawing/2014/chart" uri="{C3380CC4-5D6E-409C-BE32-E72D297353CC}">
              <c16:uniqueId val="{00000002-4263-4793-B8EA-9ADA0F2AB60B}"/>
            </c:ext>
          </c:extLst>
        </c:ser>
        <c:dLbls>
          <c:showLegendKey val="0"/>
          <c:showVal val="0"/>
          <c:showCatName val="0"/>
          <c:showSerName val="0"/>
          <c:showPercent val="0"/>
          <c:showBubbleSize val="0"/>
        </c:dLbls>
        <c:gapWidth val="27"/>
        <c:axId val="619228479"/>
        <c:axId val="498429743"/>
        <c:extLst/>
      </c:barChart>
      <c:catAx>
        <c:axId val="619228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8429743"/>
        <c:crosses val="autoZero"/>
        <c:auto val="1"/>
        <c:lblAlgn val="ctr"/>
        <c:lblOffset val="100"/>
        <c:noMultiLvlLbl val="0"/>
      </c:catAx>
      <c:valAx>
        <c:axId val="49842974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19228479"/>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57631035691564"/>
          <c:y val="0.25692180189750802"/>
          <c:w val="0.8024236896430843"/>
          <c:h val="0.52584757356707035"/>
        </c:manualLayout>
      </c:layout>
      <c:barChart>
        <c:barDir val="col"/>
        <c:grouping val="clustered"/>
        <c:varyColors val="0"/>
        <c:ser>
          <c:idx val="0"/>
          <c:order val="0"/>
          <c:tx>
            <c:strRef>
              <c:f>Sheet1!$A$2</c:f>
              <c:strCache>
                <c:ptCount val="1"/>
                <c:pt idx="0">
                  <c:v>男性</c:v>
                </c:pt>
              </c:strCache>
            </c:strRef>
          </c:tx>
          <c:spPr>
            <a:solidFill>
              <a:schemeClr val="accent1">
                <a:lumMod val="50000"/>
              </a:schemeClr>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川棚町</c:v>
                </c:pt>
                <c:pt idx="1">
                  <c:v>県</c:v>
                </c:pt>
              </c:strCache>
            </c:strRef>
          </c:cat>
          <c:val>
            <c:numRef>
              <c:f>Sheet1!$B$2:$D$2</c:f>
              <c:numCache>
                <c:formatCode>#,##0_);[Red]\(#,##0\)</c:formatCode>
                <c:ptCount val="2"/>
                <c:pt idx="0">
                  <c:v>76835</c:v>
                </c:pt>
                <c:pt idx="1">
                  <c:v>77190</c:v>
                </c:pt>
              </c:numCache>
            </c:numRef>
          </c:val>
          <c:extLst xmlns:c15="http://schemas.microsoft.com/office/drawing/2012/chart">
            <c:ext xmlns:c16="http://schemas.microsoft.com/office/drawing/2014/chart" uri="{C3380CC4-5D6E-409C-BE32-E72D297353CC}">
              <c16:uniqueId val="{00000000-1BE0-4A89-A61F-D3A41711C479}"/>
            </c:ext>
          </c:extLst>
        </c:ser>
        <c:ser>
          <c:idx val="1"/>
          <c:order val="1"/>
          <c:tx>
            <c:strRef>
              <c:f>Sheet1!$A$3</c:f>
              <c:strCache>
                <c:ptCount val="1"/>
                <c:pt idx="0">
                  <c:v>女性</c:v>
                </c:pt>
              </c:strCache>
            </c:strRef>
          </c:tx>
          <c:spPr>
            <a:solidFill>
              <a:schemeClr val="accent4"/>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川棚町</c:v>
                </c:pt>
                <c:pt idx="1">
                  <c:v>県</c:v>
                </c:pt>
              </c:strCache>
            </c:strRef>
          </c:cat>
          <c:val>
            <c:numRef>
              <c:f>Sheet1!$B$3:$D$3</c:f>
              <c:numCache>
                <c:formatCode>#,##0_);[Red]\(#,##0\)</c:formatCode>
                <c:ptCount val="2"/>
                <c:pt idx="0">
                  <c:v>82982</c:v>
                </c:pt>
                <c:pt idx="1">
                  <c:v>72902</c:v>
                </c:pt>
              </c:numCache>
            </c:numRef>
          </c:val>
          <c:extLst>
            <c:ext xmlns:c16="http://schemas.microsoft.com/office/drawing/2014/chart" uri="{C3380CC4-5D6E-409C-BE32-E72D297353CC}">
              <c16:uniqueId val="{00000001-1BE0-4A89-A61F-D3A41711C479}"/>
            </c:ext>
          </c:extLst>
        </c:ser>
        <c:dLbls>
          <c:showLegendKey val="0"/>
          <c:showVal val="0"/>
          <c:showCatName val="0"/>
          <c:showSerName val="0"/>
          <c:showPercent val="0"/>
          <c:showBubbleSize val="0"/>
        </c:dLbls>
        <c:gapWidth val="27"/>
        <c:axId val="619228479"/>
        <c:axId val="498429743"/>
        <c:extLst/>
      </c:barChart>
      <c:catAx>
        <c:axId val="619228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8429743"/>
        <c:crosses val="autoZero"/>
        <c:auto val="1"/>
        <c:lblAlgn val="ctr"/>
        <c:lblOffset val="100"/>
        <c:noMultiLvlLbl val="0"/>
      </c:catAx>
      <c:valAx>
        <c:axId val="49842974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19228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821866106126924E-2"/>
          <c:y val="0.16590841204418927"/>
          <c:w val="0.89594018020100452"/>
          <c:h val="0.56957786594365023"/>
        </c:manualLayout>
      </c:layout>
      <c:barChart>
        <c:barDir val="col"/>
        <c:grouping val="stacked"/>
        <c:varyColors val="0"/>
        <c:ser>
          <c:idx val="2"/>
          <c:order val="2"/>
          <c:tx>
            <c:strRef>
              <c:f>Sheet1!$D$1</c:f>
              <c:strCache>
                <c:ptCount val="1"/>
                <c:pt idx="0">
                  <c:v>合計</c:v>
                </c:pt>
              </c:strCache>
            </c:strRef>
          </c:tx>
          <c:spPr>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1-EE81-4C32-AC48-756A25D57DC7}"/>
              </c:ext>
            </c:extLst>
          </c:dPt>
          <c:dPt>
            <c:idx val="5"/>
            <c:invertIfNegative val="0"/>
            <c:bubble3D val="0"/>
            <c:spPr>
              <a:solidFill>
                <a:srgbClr val="0070C0"/>
              </a:solidFill>
              <a:ln>
                <a:solidFill>
                  <a:srgbClr val="3333FF"/>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E81-4C32-AC48-756A25D57DC7}"/>
              </c:ext>
            </c:extLst>
          </c:dPt>
          <c:dLbls>
            <c:dLbl>
              <c:idx val="5"/>
              <c:layout>
                <c:manualLayout>
                  <c:x val="1.9112045344004426E-3"/>
                  <c:y val="-0.294801488645665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81-4C32-AC48-756A25D57DC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70C0"/>
                    </a:solidFill>
                    <a:latin typeface="Arial Black" panose="020B0A04020102020204" pitchFamily="34" charset="0"/>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対馬市</c:v>
                </c:pt>
                <c:pt idx="1">
                  <c:v>新上五島町</c:v>
                </c:pt>
                <c:pt idx="2">
                  <c:v>長崎市</c:v>
                </c:pt>
                <c:pt idx="3">
                  <c:v>時津町</c:v>
                </c:pt>
                <c:pt idx="4">
                  <c:v>西海市</c:v>
                </c:pt>
                <c:pt idx="5">
                  <c:v>川棚町</c:v>
                </c:pt>
                <c:pt idx="6">
                  <c:v>五島市</c:v>
                </c:pt>
                <c:pt idx="7">
                  <c:v>壱岐市</c:v>
                </c:pt>
                <c:pt idx="8">
                  <c:v>島原市</c:v>
                </c:pt>
                <c:pt idx="9">
                  <c:v>佐世保市</c:v>
                </c:pt>
                <c:pt idx="10">
                  <c:v>佐々町</c:v>
                </c:pt>
                <c:pt idx="11">
                  <c:v>波佐見町</c:v>
                </c:pt>
                <c:pt idx="12">
                  <c:v>大村市</c:v>
                </c:pt>
                <c:pt idx="13">
                  <c:v>南島原市</c:v>
                </c:pt>
                <c:pt idx="14">
                  <c:v>平戸市</c:v>
                </c:pt>
                <c:pt idx="15">
                  <c:v>松浦市</c:v>
                </c:pt>
                <c:pt idx="16">
                  <c:v>諫早市</c:v>
                </c:pt>
                <c:pt idx="17">
                  <c:v>雲仙市</c:v>
                </c:pt>
                <c:pt idx="18">
                  <c:v>長与町</c:v>
                </c:pt>
                <c:pt idx="19">
                  <c:v>東彼杵町</c:v>
                </c:pt>
                <c:pt idx="20">
                  <c:v>小値賀町</c:v>
                </c:pt>
              </c:strCache>
            </c:strRef>
          </c:cat>
          <c:val>
            <c:numRef>
              <c:f>Sheet1!$D$2:$D$22</c:f>
              <c:numCache>
                <c:formatCode>#,##0_);[Red]\(#,##0\)</c:formatCode>
                <c:ptCount val="21"/>
                <c:pt idx="0">
                  <c:v>91082</c:v>
                </c:pt>
                <c:pt idx="1">
                  <c:v>87733</c:v>
                </c:pt>
                <c:pt idx="2">
                  <c:v>85396</c:v>
                </c:pt>
                <c:pt idx="3">
                  <c:v>81245</c:v>
                </c:pt>
                <c:pt idx="4">
                  <c:v>81183</c:v>
                </c:pt>
                <c:pt idx="5">
                  <c:v>79922</c:v>
                </c:pt>
                <c:pt idx="6">
                  <c:v>79863</c:v>
                </c:pt>
                <c:pt idx="7">
                  <c:v>76644</c:v>
                </c:pt>
                <c:pt idx="8">
                  <c:v>75958</c:v>
                </c:pt>
                <c:pt idx="9">
                  <c:v>75629</c:v>
                </c:pt>
                <c:pt idx="10">
                  <c:v>73405</c:v>
                </c:pt>
                <c:pt idx="11">
                  <c:v>72285</c:v>
                </c:pt>
                <c:pt idx="12">
                  <c:v>71767</c:v>
                </c:pt>
                <c:pt idx="13">
                  <c:v>70546</c:v>
                </c:pt>
                <c:pt idx="14">
                  <c:v>70243</c:v>
                </c:pt>
                <c:pt idx="15">
                  <c:v>67758</c:v>
                </c:pt>
                <c:pt idx="16">
                  <c:v>66516</c:v>
                </c:pt>
                <c:pt idx="17">
                  <c:v>58022</c:v>
                </c:pt>
                <c:pt idx="18">
                  <c:v>55274</c:v>
                </c:pt>
                <c:pt idx="19">
                  <c:v>53705</c:v>
                </c:pt>
                <c:pt idx="20">
                  <c:v>48131</c:v>
                </c:pt>
              </c:numCache>
            </c:numRef>
          </c:val>
          <c:extLst>
            <c:ext xmlns:c16="http://schemas.microsoft.com/office/drawing/2014/chart" uri="{C3380CC4-5D6E-409C-BE32-E72D297353CC}">
              <c16:uniqueId val="{00000004-EE81-4C32-AC48-756A25D57DC7}"/>
            </c:ext>
          </c:extLst>
        </c:ser>
        <c:dLbls>
          <c:showLegendKey val="0"/>
          <c:showVal val="0"/>
          <c:showCatName val="0"/>
          <c:showSerName val="0"/>
          <c:showPercent val="0"/>
          <c:showBubbleSize val="0"/>
        </c:dLbls>
        <c:gapWidth val="94"/>
        <c:overlap val="100"/>
        <c:axId val="1686074576"/>
        <c:axId val="157837014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医科調剤</c:v>
                      </c:pt>
                    </c:strCache>
                  </c:strRef>
                </c:tx>
                <c:spPr>
                  <a:solidFill>
                    <a:srgbClr val="FF99CC"/>
                  </a:solidFill>
                  <a:ln>
                    <a:noFill/>
                  </a:ln>
                  <a:effectLst>
                    <a:outerShdw blurRad="50800" dist="38100" dir="2700000" algn="tl" rotWithShape="0">
                      <a:prstClr val="black">
                        <a:alpha val="40000"/>
                      </a:prstClr>
                    </a:outerShdw>
                  </a:effectLst>
                </c:spPr>
                <c:invertIfNegative val="0"/>
                <c:dPt>
                  <c:idx val="0"/>
                  <c:invertIfNegative val="0"/>
                  <c:bubble3D val="0"/>
                  <c:spPr>
                    <a:solidFill>
                      <a:srgbClr val="FF99CC"/>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EE81-4C32-AC48-756A25D57DC7}"/>
                    </c:ext>
                  </c:extLst>
                </c:dPt>
                <c:cat>
                  <c:strRef>
                    <c:extLst>
                      <c:ext uri="{02D57815-91ED-43cb-92C2-25804820EDAC}">
                        <c15:formulaRef>
                          <c15:sqref>Sheet1!$A$2:$A$22</c15:sqref>
                        </c15:formulaRef>
                      </c:ext>
                    </c:extLst>
                    <c:strCache>
                      <c:ptCount val="21"/>
                      <c:pt idx="0">
                        <c:v>対馬市</c:v>
                      </c:pt>
                      <c:pt idx="1">
                        <c:v>新上五島町</c:v>
                      </c:pt>
                      <c:pt idx="2">
                        <c:v>長崎市</c:v>
                      </c:pt>
                      <c:pt idx="3">
                        <c:v>時津町</c:v>
                      </c:pt>
                      <c:pt idx="4">
                        <c:v>西海市</c:v>
                      </c:pt>
                      <c:pt idx="5">
                        <c:v>川棚町</c:v>
                      </c:pt>
                      <c:pt idx="6">
                        <c:v>五島市</c:v>
                      </c:pt>
                      <c:pt idx="7">
                        <c:v>壱岐市</c:v>
                      </c:pt>
                      <c:pt idx="8">
                        <c:v>島原市</c:v>
                      </c:pt>
                      <c:pt idx="9">
                        <c:v>佐世保市</c:v>
                      </c:pt>
                      <c:pt idx="10">
                        <c:v>佐々町</c:v>
                      </c:pt>
                      <c:pt idx="11">
                        <c:v>波佐見町</c:v>
                      </c:pt>
                      <c:pt idx="12">
                        <c:v>大村市</c:v>
                      </c:pt>
                      <c:pt idx="13">
                        <c:v>南島原市</c:v>
                      </c:pt>
                      <c:pt idx="14">
                        <c:v>平戸市</c:v>
                      </c:pt>
                      <c:pt idx="15">
                        <c:v>松浦市</c:v>
                      </c:pt>
                      <c:pt idx="16">
                        <c:v>諫早市</c:v>
                      </c:pt>
                      <c:pt idx="17">
                        <c:v>雲仙市</c:v>
                      </c:pt>
                      <c:pt idx="18">
                        <c:v>長与町</c:v>
                      </c:pt>
                      <c:pt idx="19">
                        <c:v>東彼杵町</c:v>
                      </c:pt>
                      <c:pt idx="20">
                        <c:v>小値賀町</c:v>
                      </c:pt>
                    </c:strCache>
                  </c:strRef>
                </c:cat>
                <c:val>
                  <c:numRef>
                    <c:extLst>
                      <c:ext uri="{02D57815-91ED-43cb-92C2-25804820EDAC}">
                        <c15:formulaRef>
                          <c15:sqref>Sheet1!$B$2:$B$22</c15:sqref>
                        </c15:formulaRef>
                      </c:ext>
                    </c:extLst>
                    <c:numCache>
                      <c:formatCode>#,##0_);[Red]\(#,##0\)</c:formatCode>
                      <c:ptCount val="21"/>
                      <c:pt idx="0">
                        <c:v>91019</c:v>
                      </c:pt>
                      <c:pt idx="1">
                        <c:v>87657</c:v>
                      </c:pt>
                      <c:pt idx="2">
                        <c:v>85157</c:v>
                      </c:pt>
                      <c:pt idx="3">
                        <c:v>81081</c:v>
                      </c:pt>
                      <c:pt idx="4">
                        <c:v>81107</c:v>
                      </c:pt>
                      <c:pt idx="5">
                        <c:v>79821</c:v>
                      </c:pt>
                      <c:pt idx="6">
                        <c:v>79787</c:v>
                      </c:pt>
                      <c:pt idx="7">
                        <c:v>76633</c:v>
                      </c:pt>
                      <c:pt idx="8">
                        <c:v>75925</c:v>
                      </c:pt>
                      <c:pt idx="9">
                        <c:v>75481</c:v>
                      </c:pt>
                      <c:pt idx="10">
                        <c:v>73244</c:v>
                      </c:pt>
                      <c:pt idx="11">
                        <c:v>72135</c:v>
                      </c:pt>
                      <c:pt idx="12">
                        <c:v>71659</c:v>
                      </c:pt>
                      <c:pt idx="13">
                        <c:v>70521</c:v>
                      </c:pt>
                      <c:pt idx="14">
                        <c:v>69953</c:v>
                      </c:pt>
                      <c:pt idx="15">
                        <c:v>67699</c:v>
                      </c:pt>
                      <c:pt idx="16">
                        <c:v>66405</c:v>
                      </c:pt>
                      <c:pt idx="17">
                        <c:v>57964</c:v>
                      </c:pt>
                      <c:pt idx="18">
                        <c:v>55132</c:v>
                      </c:pt>
                      <c:pt idx="19">
                        <c:v>53654</c:v>
                      </c:pt>
                      <c:pt idx="20">
                        <c:v>47990</c:v>
                      </c:pt>
                    </c:numCache>
                  </c:numRef>
                </c:val>
                <c:extLst>
                  <c:ext xmlns:c16="http://schemas.microsoft.com/office/drawing/2014/chart" uri="{C3380CC4-5D6E-409C-BE32-E72D297353CC}">
                    <c16:uniqueId val="{00000008-EE81-4C32-AC48-756A25D57DC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歯科調剤</c:v>
                      </c:pt>
                    </c:strCache>
                  </c:strRef>
                </c:tx>
                <c:spPr>
                  <a:solidFill>
                    <a:schemeClr val="bg1">
                      <a:lumMod val="75000"/>
                    </a:schemeClr>
                  </a:solidFill>
                  <a:ln>
                    <a:noFill/>
                  </a:ln>
                  <a:effectLst>
                    <a:outerShdw blurRad="50800" dist="38100" dir="2700000" algn="tl" rotWithShape="0">
                      <a:prstClr val="black">
                        <a:alpha val="40000"/>
                      </a:prstClr>
                    </a:outerShdw>
                  </a:effectLst>
                </c:spPr>
                <c:invertIfNegative val="0"/>
                <c:dPt>
                  <c:idx val="0"/>
                  <c:invertIfNegative val="0"/>
                  <c:bubble3D val="0"/>
                  <c:spPr>
                    <a:solidFill>
                      <a:srgbClr val="3333FF"/>
                    </a:solidFill>
                    <a:ln>
                      <a:noFill/>
                    </a:ln>
                    <a:effectLst>
                      <a:outerShdw blurRad="50800" dist="38100" dir="2700000" algn="tl" rotWithShape="0">
                        <a:prstClr val="black">
                          <a:alpha val="40000"/>
                        </a:prstClr>
                      </a:outerShdw>
                    </a:effectLst>
                  </c:spPr>
                  <c:extLst xmlns:c15="http://schemas.microsoft.com/office/drawing/2012/chart">
                    <c:ext xmlns:c16="http://schemas.microsoft.com/office/drawing/2014/chart" uri="{C3380CC4-5D6E-409C-BE32-E72D297353CC}">
                      <c16:uniqueId val="{0000000A-EE81-4C32-AC48-756A25D57DC7}"/>
                    </c:ext>
                  </c:extLst>
                </c:dPt>
                <c:cat>
                  <c:strRef>
                    <c:extLst xmlns:c15="http://schemas.microsoft.com/office/drawing/2012/chart">
                      <c:ext xmlns:c15="http://schemas.microsoft.com/office/drawing/2012/chart" uri="{02D57815-91ED-43cb-92C2-25804820EDAC}">
                        <c15:formulaRef>
                          <c15:sqref>Sheet1!$A$2:$A$22</c15:sqref>
                        </c15:formulaRef>
                      </c:ext>
                    </c:extLst>
                    <c:strCache>
                      <c:ptCount val="21"/>
                      <c:pt idx="0">
                        <c:v>対馬市</c:v>
                      </c:pt>
                      <c:pt idx="1">
                        <c:v>新上五島町</c:v>
                      </c:pt>
                      <c:pt idx="2">
                        <c:v>長崎市</c:v>
                      </c:pt>
                      <c:pt idx="3">
                        <c:v>時津町</c:v>
                      </c:pt>
                      <c:pt idx="4">
                        <c:v>西海市</c:v>
                      </c:pt>
                      <c:pt idx="5">
                        <c:v>川棚町</c:v>
                      </c:pt>
                      <c:pt idx="6">
                        <c:v>五島市</c:v>
                      </c:pt>
                      <c:pt idx="7">
                        <c:v>壱岐市</c:v>
                      </c:pt>
                      <c:pt idx="8">
                        <c:v>島原市</c:v>
                      </c:pt>
                      <c:pt idx="9">
                        <c:v>佐世保市</c:v>
                      </c:pt>
                      <c:pt idx="10">
                        <c:v>佐々町</c:v>
                      </c:pt>
                      <c:pt idx="11">
                        <c:v>波佐見町</c:v>
                      </c:pt>
                      <c:pt idx="12">
                        <c:v>大村市</c:v>
                      </c:pt>
                      <c:pt idx="13">
                        <c:v>南島原市</c:v>
                      </c:pt>
                      <c:pt idx="14">
                        <c:v>平戸市</c:v>
                      </c:pt>
                      <c:pt idx="15">
                        <c:v>松浦市</c:v>
                      </c:pt>
                      <c:pt idx="16">
                        <c:v>諫早市</c:v>
                      </c:pt>
                      <c:pt idx="17">
                        <c:v>雲仙市</c:v>
                      </c:pt>
                      <c:pt idx="18">
                        <c:v>長与町</c:v>
                      </c:pt>
                      <c:pt idx="19">
                        <c:v>東彼杵町</c:v>
                      </c:pt>
                      <c:pt idx="20">
                        <c:v>小値賀町</c:v>
                      </c:pt>
                    </c:strCache>
                  </c:strRef>
                </c:cat>
                <c:val>
                  <c:numRef>
                    <c:extLst xmlns:c15="http://schemas.microsoft.com/office/drawing/2012/chart">
                      <c:ext xmlns:c15="http://schemas.microsoft.com/office/drawing/2012/chart" uri="{02D57815-91ED-43cb-92C2-25804820EDAC}">
                        <c15:formulaRef>
                          <c15:sqref>Sheet1!$C$2:$C$22</c15:sqref>
                        </c15:formulaRef>
                      </c:ext>
                    </c:extLst>
                    <c:numCache>
                      <c:formatCode>#,##0_);[Red]\(#,##0\)</c:formatCode>
                      <c:ptCount val="21"/>
                      <c:pt idx="0">
                        <c:v>63</c:v>
                      </c:pt>
                      <c:pt idx="1">
                        <c:v>76</c:v>
                      </c:pt>
                      <c:pt idx="2">
                        <c:v>239</c:v>
                      </c:pt>
                      <c:pt idx="3">
                        <c:v>164</c:v>
                      </c:pt>
                      <c:pt idx="4">
                        <c:v>76</c:v>
                      </c:pt>
                      <c:pt idx="5">
                        <c:v>101</c:v>
                      </c:pt>
                      <c:pt idx="6">
                        <c:v>76</c:v>
                      </c:pt>
                      <c:pt idx="7">
                        <c:v>11</c:v>
                      </c:pt>
                      <c:pt idx="8">
                        <c:v>33</c:v>
                      </c:pt>
                      <c:pt idx="9">
                        <c:v>148</c:v>
                      </c:pt>
                      <c:pt idx="10">
                        <c:v>161</c:v>
                      </c:pt>
                      <c:pt idx="11">
                        <c:v>150</c:v>
                      </c:pt>
                      <c:pt idx="12">
                        <c:v>108</c:v>
                      </c:pt>
                      <c:pt idx="13">
                        <c:v>25</c:v>
                      </c:pt>
                      <c:pt idx="14">
                        <c:v>290</c:v>
                      </c:pt>
                      <c:pt idx="15">
                        <c:v>59</c:v>
                      </c:pt>
                      <c:pt idx="16">
                        <c:v>111</c:v>
                      </c:pt>
                      <c:pt idx="17">
                        <c:v>58</c:v>
                      </c:pt>
                      <c:pt idx="18">
                        <c:v>142</c:v>
                      </c:pt>
                      <c:pt idx="19">
                        <c:v>51</c:v>
                      </c:pt>
                      <c:pt idx="20">
                        <c:v>141</c:v>
                      </c:pt>
                    </c:numCache>
                  </c:numRef>
                </c:val>
                <c:extLst xmlns:c15="http://schemas.microsoft.com/office/drawing/2012/chart">
                  <c:ext xmlns:c16="http://schemas.microsoft.com/office/drawing/2014/chart" uri="{C3380CC4-5D6E-409C-BE32-E72D297353CC}">
                    <c16:uniqueId val="{0000000B-EE81-4C32-AC48-756A25D57DC7}"/>
                  </c:ext>
                </c:extLst>
              </c15:ser>
            </c15:filteredBarSeries>
          </c:ext>
        </c:extLst>
      </c:barChart>
      <c:lineChart>
        <c:grouping val="standard"/>
        <c:varyColors val="0"/>
        <c:ser>
          <c:idx val="3"/>
          <c:order val="3"/>
          <c:tx>
            <c:strRef>
              <c:f>Sheet1!$E$1</c:f>
              <c:strCache>
                <c:ptCount val="1"/>
                <c:pt idx="0">
                  <c:v>県</c:v>
                </c:pt>
              </c:strCache>
            </c:strRef>
          </c:tx>
          <c:spPr>
            <a:ln w="28575" cap="rnd">
              <a:solidFill>
                <a:schemeClr val="accent4"/>
              </a:solidFill>
              <a:round/>
            </a:ln>
            <a:effectLst/>
          </c:spPr>
          <c:marker>
            <c:symbol val="none"/>
          </c:marker>
          <c:cat>
            <c:strRef>
              <c:f>Sheet1!$A$2:$A$22</c:f>
              <c:strCache>
                <c:ptCount val="21"/>
                <c:pt idx="0">
                  <c:v>対馬市</c:v>
                </c:pt>
                <c:pt idx="1">
                  <c:v>新上五島町</c:v>
                </c:pt>
                <c:pt idx="2">
                  <c:v>長崎市</c:v>
                </c:pt>
                <c:pt idx="3">
                  <c:v>時津町</c:v>
                </c:pt>
                <c:pt idx="4">
                  <c:v>西海市</c:v>
                </c:pt>
                <c:pt idx="5">
                  <c:v>川棚町</c:v>
                </c:pt>
                <c:pt idx="6">
                  <c:v>五島市</c:v>
                </c:pt>
                <c:pt idx="7">
                  <c:v>壱岐市</c:v>
                </c:pt>
                <c:pt idx="8">
                  <c:v>島原市</c:v>
                </c:pt>
                <c:pt idx="9">
                  <c:v>佐世保市</c:v>
                </c:pt>
                <c:pt idx="10">
                  <c:v>佐々町</c:v>
                </c:pt>
                <c:pt idx="11">
                  <c:v>波佐見町</c:v>
                </c:pt>
                <c:pt idx="12">
                  <c:v>大村市</c:v>
                </c:pt>
                <c:pt idx="13">
                  <c:v>南島原市</c:v>
                </c:pt>
                <c:pt idx="14">
                  <c:v>平戸市</c:v>
                </c:pt>
                <c:pt idx="15">
                  <c:v>松浦市</c:v>
                </c:pt>
                <c:pt idx="16">
                  <c:v>諫早市</c:v>
                </c:pt>
                <c:pt idx="17">
                  <c:v>雲仙市</c:v>
                </c:pt>
                <c:pt idx="18">
                  <c:v>長与町</c:v>
                </c:pt>
                <c:pt idx="19">
                  <c:v>東彼杵町</c:v>
                </c:pt>
                <c:pt idx="20">
                  <c:v>小値賀町</c:v>
                </c:pt>
              </c:strCache>
            </c:strRef>
          </c:cat>
          <c:val>
            <c:numRef>
              <c:f>Sheet1!$E$2:$E$22</c:f>
              <c:numCache>
                <c:formatCode>#,##0_);[Red]\(#,##0\)</c:formatCode>
                <c:ptCount val="21"/>
                <c:pt idx="0">
                  <c:v>74431</c:v>
                </c:pt>
                <c:pt idx="1">
                  <c:v>74431</c:v>
                </c:pt>
                <c:pt idx="2">
                  <c:v>74431</c:v>
                </c:pt>
                <c:pt idx="3">
                  <c:v>74431</c:v>
                </c:pt>
                <c:pt idx="4">
                  <c:v>74431</c:v>
                </c:pt>
                <c:pt idx="5">
                  <c:v>74431</c:v>
                </c:pt>
                <c:pt idx="6">
                  <c:v>74431</c:v>
                </c:pt>
                <c:pt idx="7">
                  <c:v>74431</c:v>
                </c:pt>
                <c:pt idx="8">
                  <c:v>74431</c:v>
                </c:pt>
                <c:pt idx="9">
                  <c:v>74431</c:v>
                </c:pt>
                <c:pt idx="10">
                  <c:v>74431</c:v>
                </c:pt>
                <c:pt idx="11">
                  <c:v>74431</c:v>
                </c:pt>
                <c:pt idx="12">
                  <c:v>74431</c:v>
                </c:pt>
                <c:pt idx="13">
                  <c:v>74431</c:v>
                </c:pt>
                <c:pt idx="14">
                  <c:v>74431</c:v>
                </c:pt>
                <c:pt idx="15">
                  <c:v>74431</c:v>
                </c:pt>
                <c:pt idx="16">
                  <c:v>74431</c:v>
                </c:pt>
                <c:pt idx="17">
                  <c:v>74431</c:v>
                </c:pt>
                <c:pt idx="18">
                  <c:v>74431</c:v>
                </c:pt>
                <c:pt idx="19">
                  <c:v>74431</c:v>
                </c:pt>
                <c:pt idx="20">
                  <c:v>74431</c:v>
                </c:pt>
              </c:numCache>
            </c:numRef>
          </c:val>
          <c:smooth val="0"/>
          <c:extLst>
            <c:ext xmlns:c16="http://schemas.microsoft.com/office/drawing/2014/chart" uri="{C3380CC4-5D6E-409C-BE32-E72D297353CC}">
              <c16:uniqueId val="{00000005-EE81-4C32-AC48-756A25D57DC7}"/>
            </c:ext>
          </c:extLst>
        </c:ser>
        <c:dLbls>
          <c:showLegendKey val="0"/>
          <c:showVal val="0"/>
          <c:showCatName val="0"/>
          <c:showSerName val="0"/>
          <c:showPercent val="0"/>
          <c:showBubbleSize val="0"/>
        </c:dLbls>
        <c:marker val="1"/>
        <c:smooth val="0"/>
        <c:axId val="1686074576"/>
        <c:axId val="1578370144"/>
      </c:lineChart>
      <c:catAx>
        <c:axId val="168607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700" b="1" i="0" u="none" strike="noStrike" kern="1200" baseline="0">
                <a:solidFill>
                  <a:schemeClr val="tx1">
                    <a:lumMod val="65000"/>
                    <a:lumOff val="35000"/>
                  </a:schemeClr>
                </a:solidFill>
                <a:latin typeface="+mn-lt"/>
                <a:ea typeface="+mn-ea"/>
                <a:cs typeface="+mn-cs"/>
              </a:defRPr>
            </a:pPr>
            <a:endParaRPr lang="ja-JP"/>
          </a:p>
        </c:txPr>
        <c:crossAx val="1578370144"/>
        <c:crosses val="autoZero"/>
        <c:auto val="1"/>
        <c:lblAlgn val="ctr"/>
        <c:lblOffset val="100"/>
        <c:noMultiLvlLbl val="0"/>
      </c:catAx>
      <c:valAx>
        <c:axId val="1578370144"/>
        <c:scaling>
          <c:orientation val="minMax"/>
        </c:scaling>
        <c:delete val="0"/>
        <c:axPos val="l"/>
        <c:majorGridlines>
          <c:spPr>
            <a:ln w="9525" cap="flat" cmpd="sng" algn="ctr">
              <a:solidFill>
                <a:schemeClr val="bg1">
                  <a:lumMod val="7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686074576"/>
        <c:crosses val="autoZero"/>
        <c:crossBetween val="between"/>
        <c:majorUnit val="2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695959226953062E-2"/>
          <c:y val="0.15316305457149115"/>
          <c:w val="0.84498579842837618"/>
          <c:h val="0.73373474737723376"/>
        </c:manualLayout>
      </c:layout>
      <c:barChart>
        <c:barDir val="col"/>
        <c:grouping val="clustered"/>
        <c:varyColors val="0"/>
        <c:ser>
          <c:idx val="1"/>
          <c:order val="0"/>
          <c:tx>
            <c:strRef>
              <c:f>Sheet1!$A$3</c:f>
              <c:strCache>
                <c:ptCount val="1"/>
                <c:pt idx="0">
                  <c:v>被保険者数</c:v>
                </c:pt>
              </c:strCache>
            </c:strRef>
          </c:tx>
          <c:spPr>
            <a:solidFill>
              <a:schemeClr val="accent5">
                <a:lumMod val="40000"/>
                <a:lumOff val="60000"/>
              </a:schemeClr>
            </a:solidFill>
            <a:ln>
              <a:noFill/>
            </a:ln>
            <a:effectLst>
              <a:outerShdw blurRad="50800" dist="38100" dir="2700000" algn="tl" rotWithShape="0">
                <a:prstClr val="black">
                  <a:alpha val="40000"/>
                </a:prstClr>
              </a:outerShdw>
            </a:effectLst>
          </c:spPr>
          <c:invertIfNegative val="0"/>
          <c:cat>
            <c:strRef>
              <c:f>Sheet1!$B$2:$P$2</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strCache>
            </c:strRef>
          </c:cat>
          <c:val>
            <c:numRef>
              <c:f>Sheet1!$B$3:$P$3</c:f>
              <c:numCache>
                <c:formatCode>#,##0_);[Red]\(#,##0\)</c:formatCode>
                <c:ptCount val="15"/>
                <c:pt idx="0">
                  <c:v>48</c:v>
                </c:pt>
                <c:pt idx="1">
                  <c:v>63</c:v>
                </c:pt>
                <c:pt idx="2">
                  <c:v>71</c:v>
                </c:pt>
                <c:pt idx="3">
                  <c:v>76</c:v>
                </c:pt>
                <c:pt idx="4">
                  <c:v>61</c:v>
                </c:pt>
                <c:pt idx="5">
                  <c:v>58</c:v>
                </c:pt>
                <c:pt idx="6">
                  <c:v>68</c:v>
                </c:pt>
                <c:pt idx="7">
                  <c:v>105</c:v>
                </c:pt>
                <c:pt idx="8">
                  <c:v>115</c:v>
                </c:pt>
                <c:pt idx="9">
                  <c:v>149</c:v>
                </c:pt>
                <c:pt idx="10">
                  <c:v>133</c:v>
                </c:pt>
                <c:pt idx="11">
                  <c:v>142</c:v>
                </c:pt>
                <c:pt idx="12">
                  <c:v>227</c:v>
                </c:pt>
                <c:pt idx="13">
                  <c:v>555</c:v>
                </c:pt>
                <c:pt idx="14">
                  <c:v>907</c:v>
                </c:pt>
              </c:numCache>
            </c:numRef>
          </c:val>
          <c:extLst>
            <c:ext xmlns:c16="http://schemas.microsoft.com/office/drawing/2014/chart" uri="{C3380CC4-5D6E-409C-BE32-E72D297353CC}">
              <c16:uniqueId val="{00000000-0D97-4424-BFF6-E68532A0C9BB}"/>
            </c:ext>
          </c:extLst>
        </c:ser>
        <c:dLbls>
          <c:showLegendKey val="0"/>
          <c:showVal val="0"/>
          <c:showCatName val="0"/>
          <c:showSerName val="0"/>
          <c:showPercent val="0"/>
          <c:showBubbleSize val="0"/>
        </c:dLbls>
        <c:gapWidth val="37"/>
        <c:axId val="662075216"/>
        <c:axId val="670718448"/>
      </c:barChart>
      <c:lineChart>
        <c:grouping val="standard"/>
        <c:varyColors val="0"/>
        <c:ser>
          <c:idx val="2"/>
          <c:order val="1"/>
          <c:tx>
            <c:strRef>
              <c:f>Sheet1!$A$5</c:f>
              <c:strCache>
                <c:ptCount val="1"/>
                <c:pt idx="0">
                  <c:v>川棚町 - 一人当たり調剤医療費</c:v>
                </c:pt>
              </c:strCache>
            </c:strRef>
          </c:tx>
          <c:spPr>
            <a:ln w="28575" cap="rnd">
              <a:solidFill>
                <a:srgbClr val="0070C0"/>
              </a:solidFill>
              <a:round/>
            </a:ln>
            <a:effectLst/>
          </c:spPr>
          <c:marker>
            <c:symbol val="square"/>
            <c:size val="7"/>
            <c:spPr>
              <a:solidFill>
                <a:srgbClr val="0070C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0070C0"/>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Sheet1!$B$2:$P$2</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strCache>
            </c:strRef>
          </c:cat>
          <c:val>
            <c:numRef>
              <c:f>Sheet1!$B$5:$P$5</c:f>
              <c:numCache>
                <c:formatCode>#,##0_);[Red]\(#,##0\)</c:formatCode>
                <c:ptCount val="15"/>
                <c:pt idx="0">
                  <c:v>21030</c:v>
                </c:pt>
                <c:pt idx="1">
                  <c:v>16149</c:v>
                </c:pt>
                <c:pt idx="2">
                  <c:v>17763</c:v>
                </c:pt>
                <c:pt idx="3">
                  <c:v>17187</c:v>
                </c:pt>
                <c:pt idx="4">
                  <c:v>9170</c:v>
                </c:pt>
                <c:pt idx="5">
                  <c:v>13325</c:v>
                </c:pt>
                <c:pt idx="6">
                  <c:v>34614</c:v>
                </c:pt>
                <c:pt idx="7">
                  <c:v>21791</c:v>
                </c:pt>
                <c:pt idx="8">
                  <c:v>56273</c:v>
                </c:pt>
                <c:pt idx="9">
                  <c:v>113067</c:v>
                </c:pt>
                <c:pt idx="10">
                  <c:v>56010</c:v>
                </c:pt>
                <c:pt idx="11">
                  <c:v>57485</c:v>
                </c:pt>
                <c:pt idx="12">
                  <c:v>75008</c:v>
                </c:pt>
                <c:pt idx="13">
                  <c:v>105751</c:v>
                </c:pt>
                <c:pt idx="14">
                  <c:v>105361</c:v>
                </c:pt>
              </c:numCache>
            </c:numRef>
          </c:val>
          <c:smooth val="0"/>
          <c:extLst>
            <c:ext xmlns:c16="http://schemas.microsoft.com/office/drawing/2014/chart" uri="{C3380CC4-5D6E-409C-BE32-E72D297353CC}">
              <c16:uniqueId val="{00000001-0D97-4424-BFF6-E68532A0C9BB}"/>
            </c:ext>
          </c:extLst>
        </c:ser>
        <c:ser>
          <c:idx val="3"/>
          <c:order val="2"/>
          <c:tx>
            <c:strRef>
              <c:f>Sheet1!$A$6</c:f>
              <c:strCache>
                <c:ptCount val="1"/>
                <c:pt idx="0">
                  <c:v>県 - 一人当たり調剤医療費</c:v>
                </c:pt>
              </c:strCache>
            </c:strRef>
          </c:tx>
          <c:spPr>
            <a:ln w="28575" cap="rnd">
              <a:solidFill>
                <a:schemeClr val="accent2"/>
              </a:solidFill>
              <a:round/>
            </a:ln>
            <a:effectLst/>
          </c:spPr>
          <c:marker>
            <c:symbol val="circle"/>
            <c:size val="5"/>
            <c:spPr>
              <a:solidFill>
                <a:schemeClr val="accent2"/>
              </a:solidFill>
              <a:ln w="9525">
                <a:noFill/>
              </a:ln>
              <a:effectLst/>
            </c:spPr>
          </c:marker>
          <c:dLbls>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97-4424-BFF6-E68532A0C9BB}"/>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97-4424-BFF6-E68532A0C9BB}"/>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accent2"/>
                    </a:solidFill>
                    <a:latin typeface="Arial Black" panose="020B0A04020102020204" pitchFamily="34" charset="0"/>
                    <a:ea typeface="+mn-ea"/>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Sheet1!$B$2:$P$2</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strCache>
            </c:strRef>
          </c:cat>
          <c:val>
            <c:numRef>
              <c:f>Sheet1!$B$6:$P$6</c:f>
              <c:numCache>
                <c:formatCode>#,##0_);[Red]\(#,##0\)</c:formatCode>
                <c:ptCount val="15"/>
                <c:pt idx="0">
                  <c:v>32295</c:v>
                </c:pt>
                <c:pt idx="1">
                  <c:v>27880</c:v>
                </c:pt>
                <c:pt idx="2">
                  <c:v>30322</c:v>
                </c:pt>
                <c:pt idx="3">
                  <c:v>24325</c:v>
                </c:pt>
                <c:pt idx="4">
                  <c:v>16477</c:v>
                </c:pt>
                <c:pt idx="5">
                  <c:v>23210</c:v>
                </c:pt>
                <c:pt idx="6">
                  <c:v>32042</c:v>
                </c:pt>
                <c:pt idx="7">
                  <c:v>44482</c:v>
                </c:pt>
                <c:pt idx="8">
                  <c:v>41829</c:v>
                </c:pt>
                <c:pt idx="9">
                  <c:v>53666</c:v>
                </c:pt>
                <c:pt idx="10">
                  <c:v>62774</c:v>
                </c:pt>
                <c:pt idx="11">
                  <c:v>69725</c:v>
                </c:pt>
                <c:pt idx="12">
                  <c:v>75226</c:v>
                </c:pt>
                <c:pt idx="13">
                  <c:v>88021</c:v>
                </c:pt>
                <c:pt idx="14">
                  <c:v>108716</c:v>
                </c:pt>
              </c:numCache>
            </c:numRef>
          </c:val>
          <c:smooth val="0"/>
          <c:extLst>
            <c:ext xmlns:c16="http://schemas.microsoft.com/office/drawing/2014/chart" uri="{C3380CC4-5D6E-409C-BE32-E72D297353CC}">
              <c16:uniqueId val="{00000004-0D97-4424-BFF6-E68532A0C9BB}"/>
            </c:ext>
          </c:extLst>
        </c:ser>
        <c:dLbls>
          <c:showLegendKey val="0"/>
          <c:showVal val="0"/>
          <c:showCatName val="0"/>
          <c:showSerName val="0"/>
          <c:showPercent val="0"/>
          <c:showBubbleSize val="0"/>
        </c:dLbls>
        <c:marker val="1"/>
        <c:smooth val="0"/>
        <c:axId val="1686074576"/>
        <c:axId val="1578370144"/>
      </c:lineChart>
      <c:catAx>
        <c:axId val="16860745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578370144"/>
        <c:crosses val="autoZero"/>
        <c:auto val="1"/>
        <c:lblAlgn val="ctr"/>
        <c:lblOffset val="100"/>
        <c:noMultiLvlLbl val="0"/>
      </c:catAx>
      <c:valAx>
        <c:axId val="1578370144"/>
        <c:scaling>
          <c:orientation val="minMax"/>
          <c:max val="150000"/>
          <c:min val="0"/>
        </c:scaling>
        <c:delete val="0"/>
        <c:axPos val="l"/>
        <c:majorGridlines>
          <c:spPr>
            <a:ln w="9525" cap="flat" cmpd="sng" algn="ctr">
              <a:solidFill>
                <a:schemeClr val="bg1">
                  <a:lumMod val="7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686074576"/>
        <c:crosses val="autoZero"/>
        <c:crossBetween val="between"/>
        <c:majorUnit val="30000"/>
      </c:valAx>
      <c:valAx>
        <c:axId val="670718448"/>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662075216"/>
        <c:crosses val="max"/>
        <c:crossBetween val="between"/>
        <c:majorUnit val="200"/>
      </c:valAx>
      <c:catAx>
        <c:axId val="662075216"/>
        <c:scaling>
          <c:orientation val="minMax"/>
        </c:scaling>
        <c:delete val="1"/>
        <c:axPos val="b"/>
        <c:numFmt formatCode="General" sourceLinked="1"/>
        <c:majorTickMark val="out"/>
        <c:minorTickMark val="none"/>
        <c:tickLblPos val="nextTo"/>
        <c:crossAx val="670718448"/>
        <c:crosses val="autoZero"/>
        <c:auto val="1"/>
        <c:lblAlgn val="ctr"/>
        <c:lblOffset val="100"/>
        <c:noMultiLvlLbl val="0"/>
      </c:catAx>
      <c:spPr>
        <a:noFill/>
        <a:ln>
          <a:noFill/>
        </a:ln>
        <a:effectLst/>
      </c:spPr>
    </c:plotArea>
    <c:legend>
      <c:legendPos val="r"/>
      <c:layout>
        <c:manualLayout>
          <c:xMode val="edge"/>
          <c:yMode val="edge"/>
          <c:x val="0.17662042432651665"/>
          <c:y val="3.5932587145156895E-2"/>
          <c:w val="0.67423823888645429"/>
          <c:h val="0.10664843930393164"/>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sz="800"/>
      </a:pPr>
      <a:endParaRPr lang="ja-JP"/>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86531652502648"/>
          <c:y val="0.25692180189750802"/>
          <c:w val="0.81921766771364457"/>
          <c:h val="0.49497341940383521"/>
        </c:manualLayout>
      </c:layout>
      <c:barChart>
        <c:barDir val="col"/>
        <c:grouping val="clustered"/>
        <c:varyColors val="0"/>
        <c:ser>
          <c:idx val="0"/>
          <c:order val="0"/>
          <c:tx>
            <c:strRef>
              <c:f>Sheet1!$A$2</c:f>
              <c:strCache>
                <c:ptCount val="1"/>
                <c:pt idx="0">
                  <c:v>千人当たり</c:v>
                </c:pt>
              </c:strCache>
            </c:strRef>
          </c:tx>
          <c:spPr>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c:spPr>
          <c:invertIfNegative val="0"/>
          <c:dPt>
            <c:idx val="0"/>
            <c:invertIfNegative val="0"/>
            <c:bubble3D val="0"/>
            <c:spPr>
              <a:solidFill>
                <a:srgbClr val="0070C0"/>
              </a:solidFill>
              <a:ln>
                <a:solidFill>
                  <a:srgbClr val="3333FF"/>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EB7-4F21-A881-630D9673890D}"/>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70C0"/>
                      </a:solidFill>
                      <a:latin typeface="Arial Black" panose="020B0A04020102020204" pitchFamily="34" charset="0"/>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5EB7-4F21-A881-630D9673890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3"/>
                <c:pt idx="0">
                  <c:v>川棚町</c:v>
                </c:pt>
                <c:pt idx="1">
                  <c:v>波佐見町</c:v>
                </c:pt>
                <c:pt idx="2">
                  <c:v>県</c:v>
                </c:pt>
              </c:strCache>
            </c:strRef>
          </c:cat>
          <c:val>
            <c:numRef>
              <c:f>Sheet1!$B$2:$E$2</c:f>
              <c:numCache>
                <c:formatCode>0.0_ </c:formatCode>
                <c:ptCount val="3"/>
                <c:pt idx="0">
                  <c:v>1.7319016279875303</c:v>
                </c:pt>
                <c:pt idx="1">
                  <c:v>2.2166550000614031</c:v>
                </c:pt>
                <c:pt idx="2">
                  <c:v>2.8040658955485456</c:v>
                </c:pt>
              </c:numCache>
            </c:numRef>
          </c:val>
          <c:extLst xmlns:c15="http://schemas.microsoft.com/office/drawing/2012/chart">
            <c:ext xmlns:c16="http://schemas.microsoft.com/office/drawing/2014/chart" uri="{C3380CC4-5D6E-409C-BE32-E72D297353CC}">
              <c16:uniqueId val="{00000002-5EB7-4F21-A881-630D9673890D}"/>
            </c:ext>
          </c:extLst>
        </c:ser>
        <c:dLbls>
          <c:showLegendKey val="0"/>
          <c:showVal val="0"/>
          <c:showCatName val="0"/>
          <c:showSerName val="0"/>
          <c:showPercent val="0"/>
          <c:showBubbleSize val="0"/>
        </c:dLbls>
        <c:gapWidth val="27"/>
        <c:axId val="619228479"/>
        <c:axId val="498429743"/>
        <c:extLst/>
      </c:barChart>
      <c:catAx>
        <c:axId val="619228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8429743"/>
        <c:crosses val="autoZero"/>
        <c:auto val="1"/>
        <c:lblAlgn val="ctr"/>
        <c:lblOffset val="100"/>
        <c:noMultiLvlLbl val="0"/>
      </c:catAx>
      <c:valAx>
        <c:axId val="49842974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19228479"/>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3"/>
          <c:order val="0"/>
          <c:tx>
            <c:strRef>
              <c:f>Sheet1!$B$1</c:f>
              <c:strCache>
                <c:ptCount val="1"/>
                <c:pt idx="0">
                  <c:v>費用割合</c:v>
                </c:pt>
              </c:strCache>
            </c:strRef>
          </c:tx>
          <c:spPr>
            <a:effectLst>
              <a:outerShdw blurRad="50800" dist="38100" dir="2700000" algn="tl" rotWithShape="0">
                <a:prstClr val="black">
                  <a:alpha val="40000"/>
                </a:prstClr>
              </a:outerShdw>
            </a:effectLst>
          </c:spPr>
          <c:dPt>
            <c:idx val="0"/>
            <c:bubble3D val="0"/>
            <c:explosion val="9"/>
            <c:spPr>
              <a:solidFill>
                <a:schemeClr val="bg1">
                  <a:lumMod val="85000"/>
                </a:schemeClr>
              </a:solidFill>
              <a:ln w="19050">
                <a:solidFill>
                  <a:schemeClr val="bg1">
                    <a:lumMod val="65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047-40A7-B982-65814291106B}"/>
              </c:ext>
            </c:extLst>
          </c:dPt>
          <c:dPt>
            <c:idx val="1"/>
            <c:bubble3D val="0"/>
            <c:spPr>
              <a:solidFill>
                <a:srgbClr val="FF0000"/>
              </a:solidFill>
              <a:ln w="19050">
                <a:solidFill>
                  <a:srgbClr val="FF0000"/>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047-40A7-B982-65814291106B}"/>
              </c:ext>
            </c:extLst>
          </c:dPt>
          <c:dPt>
            <c:idx val="2"/>
            <c:bubble3D val="0"/>
            <c:explosion val="1"/>
            <c:spPr>
              <a:solidFill>
                <a:schemeClr val="accent5"/>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047-40A7-B982-65814291106B}"/>
              </c:ext>
            </c:extLst>
          </c:dPt>
          <c:dLbls>
            <c:dLbl>
              <c:idx val="0"/>
              <c:layout>
                <c:manualLayout>
                  <c:x val="0.21617590055101615"/>
                  <c:y val="2.327852867857524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047-40A7-B982-65814291106B}"/>
                </c:ext>
              </c:extLst>
            </c:dLbl>
            <c:dLbl>
              <c:idx val="1"/>
              <c:layout>
                <c:manualLayout>
                  <c:x val="-8.4488427002818115E-3"/>
                  <c:y val="-0.14053913516591954"/>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047-40A7-B982-65814291106B}"/>
                </c:ext>
              </c:extLst>
            </c:dLbl>
            <c:dLbl>
              <c:idx val="2"/>
              <c:delete val="1"/>
              <c:extLst>
                <c:ext xmlns:c15="http://schemas.microsoft.com/office/drawing/2012/chart" uri="{CE6537A1-D6FC-4f65-9D91-7224C49458BB}"/>
                <c:ext xmlns:c16="http://schemas.microsoft.com/office/drawing/2014/chart" uri="{C3380CC4-5D6E-409C-BE32-E72D297353CC}">
                  <c16:uniqueId val="{00000005-E047-40A7-B982-65814291106B}"/>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療養費以外</c:v>
                </c:pt>
                <c:pt idx="1">
                  <c:v>療養費</c:v>
                </c:pt>
              </c:strCache>
            </c:strRef>
          </c:cat>
          <c:val>
            <c:numRef>
              <c:f>Sheet1!$B$2:$B$3</c:f>
              <c:numCache>
                <c:formatCode>0.0%</c:formatCode>
                <c:ptCount val="2"/>
                <c:pt idx="0">
                  <c:v>0.99299999999999999</c:v>
                </c:pt>
                <c:pt idx="1">
                  <c:v>7.0000000000000001E-3</c:v>
                </c:pt>
              </c:numCache>
            </c:numRef>
          </c:val>
          <c:extLst>
            <c:ext xmlns:c16="http://schemas.microsoft.com/office/drawing/2014/chart" uri="{C3380CC4-5D6E-409C-BE32-E72D297353CC}">
              <c16:uniqueId val="{00000006-E047-40A7-B982-65814291106B}"/>
            </c:ext>
          </c:extLst>
        </c:ser>
        <c:dLbls>
          <c:showLegendKey val="0"/>
          <c:showVal val="0"/>
          <c:showCatName val="0"/>
          <c:showSerName val="0"/>
          <c:showPercent val="0"/>
          <c:showBubbleSize val="0"/>
          <c:showLeaderLines val="1"/>
        </c:dLbls>
        <c:firstSliceAng val="9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Arial Black" panose="020B0A04020102020204" pitchFamily="34" charset="0"/>
        </a:defRPr>
      </a:pPr>
      <a:endParaRPr lang="ja-JP"/>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97561835507508"/>
          <c:y val="9.9728458599884773E-2"/>
          <c:w val="0.63296691709290909"/>
          <c:h val="0.65344372839024478"/>
        </c:manualLayout>
      </c:layout>
      <c:barChart>
        <c:barDir val="col"/>
        <c:grouping val="stacked"/>
        <c:varyColors val="0"/>
        <c:ser>
          <c:idx val="0"/>
          <c:order val="0"/>
          <c:tx>
            <c:strRef>
              <c:f>Sheet1!$B$1</c:f>
              <c:strCache>
                <c:ptCount val="1"/>
                <c:pt idx="0">
                  <c:v>普及率</c:v>
                </c:pt>
              </c:strCache>
            </c:strRef>
          </c:tx>
          <c:spPr>
            <a:solidFill>
              <a:schemeClr val="accent1">
                <a:lumMod val="40000"/>
                <a:lumOff val="60000"/>
              </a:schemeClr>
            </a:solidFill>
            <a:ln>
              <a:noFill/>
            </a:ln>
            <a:effectLst>
              <a:outerShdw blurRad="50800" dist="38100" dir="2700000" algn="tl" rotWithShape="0">
                <a:prstClr val="black">
                  <a:alpha val="40000"/>
                </a:prstClr>
              </a:outerShdw>
            </a:effectLst>
          </c:spPr>
          <c:invertIfNegative val="0"/>
          <c:cat>
            <c:strRef>
              <c:f>Sheet1!$A$2:$A$7</c:f>
              <c:strCache>
                <c:ptCount val="6"/>
                <c:pt idx="0">
                  <c:v>Ｒ２年９月</c:v>
                </c:pt>
                <c:pt idx="1">
                  <c:v>Ｒ３年３月</c:v>
                </c:pt>
                <c:pt idx="2">
                  <c:v>Ｒ３年９月</c:v>
                </c:pt>
                <c:pt idx="3">
                  <c:v>Ｒ４年３月</c:v>
                </c:pt>
                <c:pt idx="4">
                  <c:v>Ｒ４年９月</c:v>
                </c:pt>
                <c:pt idx="5">
                  <c:v>Ｒ５年３月</c:v>
                </c:pt>
              </c:strCache>
            </c:strRef>
          </c:cat>
          <c:val>
            <c:numRef>
              <c:f>Sheet1!$B$2:$B$7</c:f>
              <c:numCache>
                <c:formatCode>0.0%</c:formatCode>
                <c:ptCount val="6"/>
                <c:pt idx="0">
                  <c:v>0.84262728108466434</c:v>
                </c:pt>
                <c:pt idx="1">
                  <c:v>0.86202564754480759</c:v>
                </c:pt>
                <c:pt idx="2">
                  <c:v>0.84994120157819253</c:v>
                </c:pt>
                <c:pt idx="3">
                  <c:v>0.86236635995804101</c:v>
                </c:pt>
                <c:pt idx="4">
                  <c:v>0.86932620433499264</c:v>
                </c:pt>
                <c:pt idx="5">
                  <c:v>0.8633878634368426</c:v>
                </c:pt>
              </c:numCache>
            </c:numRef>
          </c:val>
          <c:extLst xmlns:c15="http://schemas.microsoft.com/office/drawing/2012/chart">
            <c:ext xmlns:c16="http://schemas.microsoft.com/office/drawing/2014/chart" uri="{C3380CC4-5D6E-409C-BE32-E72D297353CC}">
              <c16:uniqueId val="{00000000-F037-4014-8C12-E722504685CC}"/>
            </c:ext>
          </c:extLst>
        </c:ser>
        <c:dLbls>
          <c:showLegendKey val="0"/>
          <c:showVal val="0"/>
          <c:showCatName val="0"/>
          <c:showSerName val="0"/>
          <c:showPercent val="0"/>
          <c:showBubbleSize val="0"/>
        </c:dLbls>
        <c:gapWidth val="94"/>
        <c:overlap val="100"/>
        <c:axId val="1686074576"/>
        <c:axId val="1578370144"/>
        <c:extLst/>
      </c:barChart>
      <c:lineChart>
        <c:grouping val="standard"/>
        <c:varyColors val="0"/>
        <c:ser>
          <c:idx val="1"/>
          <c:order val="1"/>
          <c:tx>
            <c:strRef>
              <c:f>Sheet1!$C$1</c:f>
              <c:strCache>
                <c:ptCount val="1"/>
                <c:pt idx="0">
                  <c:v>列1</c:v>
                </c:pt>
              </c:strCache>
            </c:strRef>
          </c:tx>
          <c:spPr>
            <a:ln w="28575" cap="rnd">
              <a:solidFill>
                <a:srgbClr val="3333FF"/>
              </a:solidFill>
              <a:round/>
            </a:ln>
            <a:effectLst>
              <a:outerShdw blurRad="50800" dist="38100" dir="2700000" algn="tl" rotWithShape="0">
                <a:prstClr val="black">
                  <a:alpha val="40000"/>
                </a:prstClr>
              </a:outerShdw>
            </a:effectLst>
          </c:spPr>
          <c:marker>
            <c:symbol val="circle"/>
            <c:size val="5"/>
            <c:spPr>
              <a:solidFill>
                <a:schemeClr val="accent2"/>
              </a:solidFill>
              <a:ln w="9525">
                <a:solidFill>
                  <a:srgbClr val="3333F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Ｒ２年９月</c:v>
                </c:pt>
                <c:pt idx="1">
                  <c:v>Ｒ３年３月</c:v>
                </c:pt>
                <c:pt idx="2">
                  <c:v>Ｒ３年９月</c:v>
                </c:pt>
                <c:pt idx="3">
                  <c:v>Ｒ４年３月</c:v>
                </c:pt>
                <c:pt idx="4">
                  <c:v>Ｒ４年９月</c:v>
                </c:pt>
                <c:pt idx="5">
                  <c:v>Ｒ５年３月</c:v>
                </c:pt>
              </c:strCache>
            </c:strRef>
          </c:cat>
          <c:val>
            <c:numRef>
              <c:f>Sheet1!$C$2:$C$7</c:f>
              <c:numCache>
                <c:formatCode>0.0%</c:formatCode>
                <c:ptCount val="6"/>
                <c:pt idx="0">
                  <c:v>0.84262728108466434</c:v>
                </c:pt>
                <c:pt idx="1">
                  <c:v>0.86202564754480759</c:v>
                </c:pt>
                <c:pt idx="2">
                  <c:v>0.84994120157819253</c:v>
                </c:pt>
                <c:pt idx="3">
                  <c:v>0.86236635995804101</c:v>
                </c:pt>
                <c:pt idx="4">
                  <c:v>0.86932620433499264</c:v>
                </c:pt>
                <c:pt idx="5">
                  <c:v>0.8633878634368426</c:v>
                </c:pt>
              </c:numCache>
            </c:numRef>
          </c:val>
          <c:smooth val="0"/>
          <c:extLst>
            <c:ext xmlns:c16="http://schemas.microsoft.com/office/drawing/2014/chart" uri="{C3380CC4-5D6E-409C-BE32-E72D297353CC}">
              <c16:uniqueId val="{00000001-F037-4014-8C12-E722504685CC}"/>
            </c:ext>
          </c:extLst>
        </c:ser>
        <c:dLbls>
          <c:showLegendKey val="0"/>
          <c:showVal val="0"/>
          <c:showCatName val="0"/>
          <c:showSerName val="0"/>
          <c:showPercent val="0"/>
          <c:showBubbleSize val="0"/>
        </c:dLbls>
        <c:marker val="1"/>
        <c:smooth val="0"/>
        <c:axId val="1686074576"/>
        <c:axId val="1578370144"/>
      </c:lineChart>
      <c:catAx>
        <c:axId val="168607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500" b="1"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crossAx val="1578370144"/>
        <c:crosses val="autoZero"/>
        <c:auto val="1"/>
        <c:lblAlgn val="ctr"/>
        <c:lblOffset val="100"/>
        <c:noMultiLvlLbl val="0"/>
      </c:catAx>
      <c:valAx>
        <c:axId val="1578370144"/>
        <c:scaling>
          <c:orientation val="minMax"/>
          <c:max val="0.9"/>
          <c:min val="0.70000000000000007"/>
        </c:scaling>
        <c:delete val="0"/>
        <c:axPos val="l"/>
        <c:majorGridlines>
          <c:spPr>
            <a:ln w="9525" cap="flat" cmpd="sng" algn="ctr">
              <a:solidFill>
                <a:schemeClr val="bg1">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686074576"/>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821866106126924E-2"/>
          <c:y val="0.16590841204418927"/>
          <c:w val="0.89594018020100452"/>
          <c:h val="0.56957786594365023"/>
        </c:manualLayout>
      </c:layout>
      <c:barChart>
        <c:barDir val="col"/>
        <c:grouping val="stacked"/>
        <c:varyColors val="0"/>
        <c:ser>
          <c:idx val="2"/>
          <c:order val="2"/>
          <c:tx>
            <c:strRef>
              <c:f>Sheet1!$D$1</c:f>
              <c:strCache>
                <c:ptCount val="1"/>
                <c:pt idx="0">
                  <c:v>合計</c:v>
                </c:pt>
              </c:strCache>
            </c:strRef>
          </c:tx>
          <c:spPr>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c:spPr>
          <c:invertIfNegative val="0"/>
          <c:dPt>
            <c:idx val="8"/>
            <c:invertIfNegative val="0"/>
            <c:bubble3D val="0"/>
            <c:spPr>
              <a:solidFill>
                <a:srgbClr val="0070C0"/>
              </a:solidFill>
              <a:ln>
                <a:solidFill>
                  <a:srgbClr val="3333FF"/>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BD78-4775-8378-9B0D67CE3B52}"/>
              </c:ext>
            </c:extLst>
          </c:dPt>
          <c:dLbls>
            <c:dLbl>
              <c:idx val="8"/>
              <c:layout>
                <c:manualLayout>
                  <c:x val="1.8987116568636265E-2"/>
                  <c:y val="-0.31285055937907408"/>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70C0"/>
                      </a:solidFill>
                      <a:latin typeface="Arial Black" panose="020B0A04020102020204" pitchFamily="34" charset="0"/>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78-4775-8378-9B0D67CE3B5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3333FF"/>
                    </a:solidFill>
                    <a:latin typeface="Arial Black" panose="020B0A04020102020204" pitchFamily="34" charset="0"/>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新上五島町</c:v>
                </c:pt>
                <c:pt idx="1">
                  <c:v>小値賀町</c:v>
                </c:pt>
                <c:pt idx="2">
                  <c:v>時津町</c:v>
                </c:pt>
                <c:pt idx="3">
                  <c:v>五島市</c:v>
                </c:pt>
                <c:pt idx="4">
                  <c:v>東彼杵町</c:v>
                </c:pt>
                <c:pt idx="5">
                  <c:v>波佐見町</c:v>
                </c:pt>
                <c:pt idx="6">
                  <c:v>壱岐市</c:v>
                </c:pt>
                <c:pt idx="7">
                  <c:v>平戸市</c:v>
                </c:pt>
                <c:pt idx="8">
                  <c:v>川棚町</c:v>
                </c:pt>
                <c:pt idx="9">
                  <c:v>西海市</c:v>
                </c:pt>
                <c:pt idx="10">
                  <c:v>松浦市</c:v>
                </c:pt>
                <c:pt idx="11">
                  <c:v>佐々町</c:v>
                </c:pt>
                <c:pt idx="12">
                  <c:v>大村市</c:v>
                </c:pt>
                <c:pt idx="13">
                  <c:v>諫早市</c:v>
                </c:pt>
                <c:pt idx="14">
                  <c:v>島原市</c:v>
                </c:pt>
                <c:pt idx="15">
                  <c:v>長崎市</c:v>
                </c:pt>
                <c:pt idx="16">
                  <c:v>佐世保市</c:v>
                </c:pt>
                <c:pt idx="17">
                  <c:v>南島原市</c:v>
                </c:pt>
                <c:pt idx="18">
                  <c:v>長与町</c:v>
                </c:pt>
                <c:pt idx="19">
                  <c:v>雲仙市</c:v>
                </c:pt>
                <c:pt idx="20">
                  <c:v>対馬市</c:v>
                </c:pt>
              </c:strCache>
            </c:strRef>
          </c:cat>
          <c:val>
            <c:numRef>
              <c:f>Sheet1!$D$2:$D$22</c:f>
              <c:numCache>
                <c:formatCode>0.0%</c:formatCode>
                <c:ptCount val="21"/>
                <c:pt idx="0">
                  <c:v>0.90764016068171427</c:v>
                </c:pt>
                <c:pt idx="1">
                  <c:v>0.88742110050331913</c:v>
                </c:pt>
                <c:pt idx="2">
                  <c:v>0.88338374562060251</c:v>
                </c:pt>
                <c:pt idx="3">
                  <c:v>0.88272693542296643</c:v>
                </c:pt>
                <c:pt idx="4">
                  <c:v>0.87618598859372554</c:v>
                </c:pt>
                <c:pt idx="5">
                  <c:v>0.87408144217703965</c:v>
                </c:pt>
                <c:pt idx="6">
                  <c:v>0.87276917533941445</c:v>
                </c:pt>
                <c:pt idx="7">
                  <c:v>0.87234120009291782</c:v>
                </c:pt>
                <c:pt idx="8">
                  <c:v>0.8633878634368426</c:v>
                </c:pt>
                <c:pt idx="9">
                  <c:v>0.85247874337661922</c:v>
                </c:pt>
                <c:pt idx="10">
                  <c:v>0.8452491955797532</c:v>
                </c:pt>
                <c:pt idx="11">
                  <c:v>0.83879396610637025</c:v>
                </c:pt>
                <c:pt idx="12">
                  <c:v>0.83720453508554471</c:v>
                </c:pt>
                <c:pt idx="13">
                  <c:v>0.83598686934749922</c:v>
                </c:pt>
                <c:pt idx="14">
                  <c:v>0.8340726194543514</c:v>
                </c:pt>
                <c:pt idx="15">
                  <c:v>0.83279742538487267</c:v>
                </c:pt>
                <c:pt idx="16">
                  <c:v>0.83075038622189834</c:v>
                </c:pt>
                <c:pt idx="17">
                  <c:v>0.81946716843134837</c:v>
                </c:pt>
                <c:pt idx="18">
                  <c:v>0.81886684214499739</c:v>
                </c:pt>
                <c:pt idx="19">
                  <c:v>0.81686088458680184</c:v>
                </c:pt>
                <c:pt idx="20">
                  <c:v>0.80612123482554199</c:v>
                </c:pt>
              </c:numCache>
            </c:numRef>
          </c:val>
          <c:extLst>
            <c:ext xmlns:c16="http://schemas.microsoft.com/office/drawing/2014/chart" uri="{C3380CC4-5D6E-409C-BE32-E72D297353CC}">
              <c16:uniqueId val="{00000002-BD78-4775-8378-9B0D67CE3B52}"/>
            </c:ext>
          </c:extLst>
        </c:ser>
        <c:dLbls>
          <c:showLegendKey val="0"/>
          <c:showVal val="0"/>
          <c:showCatName val="0"/>
          <c:showSerName val="0"/>
          <c:showPercent val="0"/>
          <c:showBubbleSize val="0"/>
        </c:dLbls>
        <c:gapWidth val="94"/>
        <c:overlap val="100"/>
        <c:axId val="1686074576"/>
        <c:axId val="157837014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普及率</c:v>
                      </c:pt>
                    </c:strCache>
                  </c:strRef>
                </c:tx>
                <c:spPr>
                  <a:solidFill>
                    <a:srgbClr val="FF99CC"/>
                  </a:solidFill>
                  <a:ln>
                    <a:noFill/>
                  </a:ln>
                  <a:effectLst>
                    <a:outerShdw blurRad="50800" dist="38100" dir="2700000" algn="tl" rotWithShape="0">
                      <a:prstClr val="black">
                        <a:alpha val="40000"/>
                      </a:prstClr>
                    </a:outerShdw>
                  </a:effectLst>
                </c:spPr>
                <c:invertIfNegative val="0"/>
                <c:dPt>
                  <c:idx val="8"/>
                  <c:invertIfNegative val="0"/>
                  <c:bubble3D val="0"/>
                  <c:spPr>
                    <a:solidFill>
                      <a:srgbClr val="FF99CC"/>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BD78-4775-8378-9B0D67CE3B52}"/>
                    </c:ext>
                  </c:extLst>
                </c:dPt>
                <c:cat>
                  <c:strRef>
                    <c:extLst>
                      <c:ext uri="{02D57815-91ED-43cb-92C2-25804820EDAC}">
                        <c15:formulaRef>
                          <c15:sqref>Sheet1!$A$2:$A$22</c15:sqref>
                        </c15:formulaRef>
                      </c:ext>
                    </c:extLst>
                    <c:strCache>
                      <c:ptCount val="21"/>
                      <c:pt idx="0">
                        <c:v>新上五島町</c:v>
                      </c:pt>
                      <c:pt idx="1">
                        <c:v>小値賀町</c:v>
                      </c:pt>
                      <c:pt idx="2">
                        <c:v>時津町</c:v>
                      </c:pt>
                      <c:pt idx="3">
                        <c:v>五島市</c:v>
                      </c:pt>
                      <c:pt idx="4">
                        <c:v>東彼杵町</c:v>
                      </c:pt>
                      <c:pt idx="5">
                        <c:v>波佐見町</c:v>
                      </c:pt>
                      <c:pt idx="6">
                        <c:v>壱岐市</c:v>
                      </c:pt>
                      <c:pt idx="7">
                        <c:v>平戸市</c:v>
                      </c:pt>
                      <c:pt idx="8">
                        <c:v>川棚町</c:v>
                      </c:pt>
                      <c:pt idx="9">
                        <c:v>西海市</c:v>
                      </c:pt>
                      <c:pt idx="10">
                        <c:v>松浦市</c:v>
                      </c:pt>
                      <c:pt idx="11">
                        <c:v>佐々町</c:v>
                      </c:pt>
                      <c:pt idx="12">
                        <c:v>大村市</c:v>
                      </c:pt>
                      <c:pt idx="13">
                        <c:v>諫早市</c:v>
                      </c:pt>
                      <c:pt idx="14">
                        <c:v>島原市</c:v>
                      </c:pt>
                      <c:pt idx="15">
                        <c:v>長崎市</c:v>
                      </c:pt>
                      <c:pt idx="16">
                        <c:v>佐世保市</c:v>
                      </c:pt>
                      <c:pt idx="17">
                        <c:v>南島原市</c:v>
                      </c:pt>
                      <c:pt idx="18">
                        <c:v>長与町</c:v>
                      </c:pt>
                      <c:pt idx="19">
                        <c:v>雲仙市</c:v>
                      </c:pt>
                      <c:pt idx="20">
                        <c:v>対馬市</c:v>
                      </c:pt>
                    </c:strCache>
                  </c:strRef>
                </c:cat>
                <c:val>
                  <c:numRef>
                    <c:extLst>
                      <c:ext uri="{02D57815-91ED-43cb-92C2-25804820EDAC}">
                        <c15:formulaRef>
                          <c15:sqref>Sheet1!$B$2:$B$22</c15:sqref>
                        </c15:formulaRef>
                      </c:ext>
                    </c:extLst>
                    <c:numCache>
                      <c:formatCode>0.0%</c:formatCode>
                      <c:ptCount val="21"/>
                      <c:pt idx="0">
                        <c:v>0.90764016068171427</c:v>
                      </c:pt>
                      <c:pt idx="1">
                        <c:v>0.88742110050331913</c:v>
                      </c:pt>
                      <c:pt idx="2">
                        <c:v>0.88338374562060251</c:v>
                      </c:pt>
                      <c:pt idx="3">
                        <c:v>0.88272693542296643</c:v>
                      </c:pt>
                      <c:pt idx="4">
                        <c:v>0.87618598859372554</c:v>
                      </c:pt>
                      <c:pt idx="5">
                        <c:v>0.87408144217703965</c:v>
                      </c:pt>
                      <c:pt idx="6">
                        <c:v>0.87276917533941445</c:v>
                      </c:pt>
                      <c:pt idx="7">
                        <c:v>0.87234120009291782</c:v>
                      </c:pt>
                      <c:pt idx="8">
                        <c:v>0.8633878634368426</c:v>
                      </c:pt>
                      <c:pt idx="9">
                        <c:v>0.85247874337661922</c:v>
                      </c:pt>
                      <c:pt idx="10">
                        <c:v>0.8452491955797532</c:v>
                      </c:pt>
                      <c:pt idx="11">
                        <c:v>0.83879396610637025</c:v>
                      </c:pt>
                      <c:pt idx="12">
                        <c:v>0.83720453508554471</c:v>
                      </c:pt>
                      <c:pt idx="13">
                        <c:v>0.83598686934749922</c:v>
                      </c:pt>
                      <c:pt idx="14">
                        <c:v>0.8340726194543514</c:v>
                      </c:pt>
                      <c:pt idx="15">
                        <c:v>0.83279742538487267</c:v>
                      </c:pt>
                      <c:pt idx="16">
                        <c:v>0.83075038622189834</c:v>
                      </c:pt>
                      <c:pt idx="17">
                        <c:v>0.81946716843134837</c:v>
                      </c:pt>
                      <c:pt idx="18">
                        <c:v>0.81886684214499739</c:v>
                      </c:pt>
                      <c:pt idx="19">
                        <c:v>0.81686088458680184</c:v>
                      </c:pt>
                      <c:pt idx="20">
                        <c:v>0.80612123482554199</c:v>
                      </c:pt>
                    </c:numCache>
                  </c:numRef>
                </c:val>
                <c:extLst>
                  <c:ext xmlns:c16="http://schemas.microsoft.com/office/drawing/2014/chart" uri="{C3380CC4-5D6E-409C-BE32-E72D297353CC}">
                    <c16:uniqueId val="{00000006-BD78-4775-8378-9B0D67CE3B5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列1</c:v>
                      </c:pt>
                    </c:strCache>
                  </c:strRef>
                </c:tx>
                <c:spPr>
                  <a:solidFill>
                    <a:schemeClr val="bg1">
                      <a:lumMod val="75000"/>
                    </a:schemeClr>
                  </a:solidFill>
                  <a:ln>
                    <a:noFill/>
                  </a:ln>
                  <a:effectLst>
                    <a:outerShdw blurRad="50800" dist="38100" dir="2700000" algn="tl" rotWithShape="0">
                      <a:prstClr val="black">
                        <a:alpha val="40000"/>
                      </a:prstClr>
                    </a:outerShdw>
                  </a:effectLst>
                </c:spPr>
                <c:invertIfNegative val="0"/>
                <c:dPt>
                  <c:idx val="8"/>
                  <c:invertIfNegative val="0"/>
                  <c:bubble3D val="0"/>
                  <c:spPr>
                    <a:solidFill>
                      <a:srgbClr val="3333FF"/>
                    </a:solidFill>
                    <a:ln>
                      <a:noFill/>
                    </a:ln>
                    <a:effectLst>
                      <a:outerShdw blurRad="50800" dist="38100" dir="2700000" algn="tl" rotWithShape="0">
                        <a:prstClr val="black">
                          <a:alpha val="40000"/>
                        </a:prstClr>
                      </a:outerShdw>
                    </a:effectLst>
                  </c:spPr>
                  <c:extLst xmlns:c15="http://schemas.microsoft.com/office/drawing/2012/chart">
                    <c:ext xmlns:c16="http://schemas.microsoft.com/office/drawing/2014/chart" uri="{C3380CC4-5D6E-409C-BE32-E72D297353CC}">
                      <c16:uniqueId val="{00000008-BD78-4775-8378-9B0D67CE3B52}"/>
                    </c:ext>
                  </c:extLst>
                </c:dPt>
                <c:cat>
                  <c:strRef>
                    <c:extLst xmlns:c15="http://schemas.microsoft.com/office/drawing/2012/chart">
                      <c:ext xmlns:c15="http://schemas.microsoft.com/office/drawing/2012/chart" uri="{02D57815-91ED-43cb-92C2-25804820EDAC}">
                        <c15:formulaRef>
                          <c15:sqref>Sheet1!$A$2:$A$22</c15:sqref>
                        </c15:formulaRef>
                      </c:ext>
                    </c:extLst>
                    <c:strCache>
                      <c:ptCount val="21"/>
                      <c:pt idx="0">
                        <c:v>新上五島町</c:v>
                      </c:pt>
                      <c:pt idx="1">
                        <c:v>小値賀町</c:v>
                      </c:pt>
                      <c:pt idx="2">
                        <c:v>時津町</c:v>
                      </c:pt>
                      <c:pt idx="3">
                        <c:v>五島市</c:v>
                      </c:pt>
                      <c:pt idx="4">
                        <c:v>東彼杵町</c:v>
                      </c:pt>
                      <c:pt idx="5">
                        <c:v>波佐見町</c:v>
                      </c:pt>
                      <c:pt idx="6">
                        <c:v>壱岐市</c:v>
                      </c:pt>
                      <c:pt idx="7">
                        <c:v>平戸市</c:v>
                      </c:pt>
                      <c:pt idx="8">
                        <c:v>川棚町</c:v>
                      </c:pt>
                      <c:pt idx="9">
                        <c:v>西海市</c:v>
                      </c:pt>
                      <c:pt idx="10">
                        <c:v>松浦市</c:v>
                      </c:pt>
                      <c:pt idx="11">
                        <c:v>佐々町</c:v>
                      </c:pt>
                      <c:pt idx="12">
                        <c:v>大村市</c:v>
                      </c:pt>
                      <c:pt idx="13">
                        <c:v>諫早市</c:v>
                      </c:pt>
                      <c:pt idx="14">
                        <c:v>島原市</c:v>
                      </c:pt>
                      <c:pt idx="15">
                        <c:v>長崎市</c:v>
                      </c:pt>
                      <c:pt idx="16">
                        <c:v>佐世保市</c:v>
                      </c:pt>
                      <c:pt idx="17">
                        <c:v>南島原市</c:v>
                      </c:pt>
                      <c:pt idx="18">
                        <c:v>長与町</c:v>
                      </c:pt>
                      <c:pt idx="19">
                        <c:v>雲仙市</c:v>
                      </c:pt>
                      <c:pt idx="20">
                        <c:v>対馬市</c:v>
                      </c:pt>
                    </c:strCache>
                  </c:strRef>
                </c:cat>
                <c:val>
                  <c:numRef>
                    <c:extLst xmlns:c15="http://schemas.microsoft.com/office/drawing/2012/chart">
                      <c:ext xmlns:c15="http://schemas.microsoft.com/office/drawing/2012/chart" uri="{02D57815-91ED-43cb-92C2-25804820EDAC}">
                        <c15:formulaRef>
                          <c15:sqref>Sheet1!$C$2:$C$22</c15:sqref>
                        </c15:formulaRef>
                      </c:ext>
                    </c:extLst>
                    <c:numCache>
                      <c:formatCode>General</c:formatCode>
                      <c:ptCount val="21"/>
                    </c:numCache>
                  </c:numRef>
                </c:val>
                <c:extLst xmlns:c15="http://schemas.microsoft.com/office/drawing/2012/chart">
                  <c:ext xmlns:c16="http://schemas.microsoft.com/office/drawing/2014/chart" uri="{C3380CC4-5D6E-409C-BE32-E72D297353CC}">
                    <c16:uniqueId val="{00000009-BD78-4775-8378-9B0D67CE3B52}"/>
                  </c:ext>
                </c:extLst>
              </c15:ser>
            </c15:filteredBarSeries>
          </c:ext>
        </c:extLst>
      </c:barChart>
      <c:lineChart>
        <c:grouping val="standard"/>
        <c:varyColors val="0"/>
        <c:ser>
          <c:idx val="3"/>
          <c:order val="3"/>
          <c:tx>
            <c:strRef>
              <c:f>Sheet1!$E$1</c:f>
              <c:strCache>
                <c:ptCount val="1"/>
                <c:pt idx="0">
                  <c:v>県</c:v>
                </c:pt>
              </c:strCache>
            </c:strRef>
          </c:tx>
          <c:spPr>
            <a:ln w="28575" cap="rnd">
              <a:solidFill>
                <a:schemeClr val="accent4"/>
              </a:solidFill>
              <a:round/>
            </a:ln>
            <a:effectLst/>
          </c:spPr>
          <c:marker>
            <c:symbol val="none"/>
          </c:marker>
          <c:cat>
            <c:strRef>
              <c:f>Sheet1!$A$2:$A$22</c:f>
              <c:strCache>
                <c:ptCount val="21"/>
                <c:pt idx="0">
                  <c:v>新上五島町</c:v>
                </c:pt>
                <c:pt idx="1">
                  <c:v>小値賀町</c:v>
                </c:pt>
                <c:pt idx="2">
                  <c:v>時津町</c:v>
                </c:pt>
                <c:pt idx="3">
                  <c:v>五島市</c:v>
                </c:pt>
                <c:pt idx="4">
                  <c:v>東彼杵町</c:v>
                </c:pt>
                <c:pt idx="5">
                  <c:v>波佐見町</c:v>
                </c:pt>
                <c:pt idx="6">
                  <c:v>壱岐市</c:v>
                </c:pt>
                <c:pt idx="7">
                  <c:v>平戸市</c:v>
                </c:pt>
                <c:pt idx="8">
                  <c:v>川棚町</c:v>
                </c:pt>
                <c:pt idx="9">
                  <c:v>西海市</c:v>
                </c:pt>
                <c:pt idx="10">
                  <c:v>松浦市</c:v>
                </c:pt>
                <c:pt idx="11">
                  <c:v>佐々町</c:v>
                </c:pt>
                <c:pt idx="12">
                  <c:v>大村市</c:v>
                </c:pt>
                <c:pt idx="13">
                  <c:v>諫早市</c:v>
                </c:pt>
                <c:pt idx="14">
                  <c:v>島原市</c:v>
                </c:pt>
                <c:pt idx="15">
                  <c:v>長崎市</c:v>
                </c:pt>
                <c:pt idx="16">
                  <c:v>佐世保市</c:v>
                </c:pt>
                <c:pt idx="17">
                  <c:v>南島原市</c:v>
                </c:pt>
                <c:pt idx="18">
                  <c:v>長与町</c:v>
                </c:pt>
                <c:pt idx="19">
                  <c:v>雲仙市</c:v>
                </c:pt>
                <c:pt idx="20">
                  <c:v>対馬市</c:v>
                </c:pt>
              </c:strCache>
            </c:strRef>
          </c:cat>
          <c:val>
            <c:numRef>
              <c:f>Sheet1!$E$2:$E$22</c:f>
              <c:numCache>
                <c:formatCode>0.0%</c:formatCode>
                <c:ptCount val="21"/>
                <c:pt idx="0">
                  <c:v>0.83899999999999997</c:v>
                </c:pt>
                <c:pt idx="1">
                  <c:v>0.83899999999999997</c:v>
                </c:pt>
                <c:pt idx="2">
                  <c:v>0.83899999999999997</c:v>
                </c:pt>
                <c:pt idx="3">
                  <c:v>0.83899999999999997</c:v>
                </c:pt>
                <c:pt idx="4">
                  <c:v>0.83899999999999997</c:v>
                </c:pt>
                <c:pt idx="5">
                  <c:v>0.83899999999999997</c:v>
                </c:pt>
                <c:pt idx="6">
                  <c:v>0.83899999999999997</c:v>
                </c:pt>
                <c:pt idx="7">
                  <c:v>0.83899999999999997</c:v>
                </c:pt>
                <c:pt idx="8">
                  <c:v>0.83899999999999997</c:v>
                </c:pt>
                <c:pt idx="9">
                  <c:v>0.83899999999999997</c:v>
                </c:pt>
                <c:pt idx="10">
                  <c:v>0.83899999999999997</c:v>
                </c:pt>
                <c:pt idx="11">
                  <c:v>0.83899999999999997</c:v>
                </c:pt>
                <c:pt idx="12">
                  <c:v>0.83899999999999997</c:v>
                </c:pt>
                <c:pt idx="13">
                  <c:v>0.83899999999999997</c:v>
                </c:pt>
                <c:pt idx="14">
                  <c:v>0.83899999999999997</c:v>
                </c:pt>
                <c:pt idx="15">
                  <c:v>0.83899999999999997</c:v>
                </c:pt>
                <c:pt idx="16">
                  <c:v>0.83899999999999997</c:v>
                </c:pt>
                <c:pt idx="17">
                  <c:v>0.83899999999999997</c:v>
                </c:pt>
                <c:pt idx="18">
                  <c:v>0.83899999999999997</c:v>
                </c:pt>
                <c:pt idx="19">
                  <c:v>0.83899999999999997</c:v>
                </c:pt>
                <c:pt idx="20">
                  <c:v>0.83899999999999997</c:v>
                </c:pt>
              </c:numCache>
            </c:numRef>
          </c:val>
          <c:smooth val="0"/>
          <c:extLst>
            <c:ext xmlns:c16="http://schemas.microsoft.com/office/drawing/2014/chart" uri="{C3380CC4-5D6E-409C-BE32-E72D297353CC}">
              <c16:uniqueId val="{00000003-BD78-4775-8378-9B0D67CE3B52}"/>
            </c:ext>
          </c:extLst>
        </c:ser>
        <c:dLbls>
          <c:showLegendKey val="0"/>
          <c:showVal val="0"/>
          <c:showCatName val="0"/>
          <c:showSerName val="0"/>
          <c:showPercent val="0"/>
          <c:showBubbleSize val="0"/>
        </c:dLbls>
        <c:marker val="1"/>
        <c:smooth val="0"/>
        <c:axId val="1686074576"/>
        <c:axId val="1578370144"/>
      </c:lineChart>
      <c:catAx>
        <c:axId val="168607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500" b="1" i="0" u="none" strike="noStrike" kern="1200" baseline="0">
                <a:solidFill>
                  <a:schemeClr val="tx1">
                    <a:lumMod val="65000"/>
                    <a:lumOff val="35000"/>
                  </a:schemeClr>
                </a:solidFill>
                <a:latin typeface="+mn-lt"/>
                <a:ea typeface="+mn-ea"/>
                <a:cs typeface="+mn-cs"/>
              </a:defRPr>
            </a:pPr>
            <a:endParaRPr lang="ja-JP"/>
          </a:p>
        </c:txPr>
        <c:crossAx val="1578370144"/>
        <c:crosses val="autoZero"/>
        <c:auto val="1"/>
        <c:lblAlgn val="ctr"/>
        <c:lblOffset val="100"/>
        <c:noMultiLvlLbl val="0"/>
      </c:catAx>
      <c:valAx>
        <c:axId val="1578370144"/>
        <c:scaling>
          <c:orientation val="minMax"/>
          <c:max val="0.9"/>
          <c:min val="0.70000000000000007"/>
        </c:scaling>
        <c:delete val="0"/>
        <c:axPos val="l"/>
        <c:majorGridlines>
          <c:spPr>
            <a:ln w="9525" cap="flat" cmpd="sng" algn="ctr">
              <a:solidFill>
                <a:schemeClr val="bg1">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686074576"/>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62306820084948"/>
          <c:y val="5.0844640576250599E-2"/>
          <c:w val="0.49213853401217433"/>
          <c:h val="0.86632103429434826"/>
        </c:manualLayout>
      </c:layout>
      <c:pieChart>
        <c:varyColors val="1"/>
        <c:ser>
          <c:idx val="3"/>
          <c:order val="0"/>
          <c:tx>
            <c:strRef>
              <c:f>Sheet1!$B$1</c:f>
              <c:strCache>
                <c:ptCount val="1"/>
                <c:pt idx="0">
                  <c:v>使用割合</c:v>
                </c:pt>
              </c:strCache>
            </c:strRef>
          </c:tx>
          <c:spPr>
            <a:solidFill>
              <a:schemeClr val="accent6">
                <a:lumMod val="40000"/>
                <a:lumOff val="60000"/>
              </a:schemeClr>
            </a:solidFill>
            <a:ln>
              <a:noFill/>
            </a:ln>
            <a:effectLst>
              <a:outerShdw blurRad="50800" dist="38100" dir="2700000" algn="tl" rotWithShape="0">
                <a:prstClr val="black">
                  <a:alpha val="40000"/>
                </a:prstClr>
              </a:outerShdw>
            </a:effectLst>
          </c:spPr>
          <c:dPt>
            <c:idx val="0"/>
            <c:bubble3D val="0"/>
            <c:spPr>
              <a:solidFill>
                <a:schemeClr val="accent6">
                  <a:lumMod val="20000"/>
                  <a:lumOff val="8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435-4DBF-B140-D2EF3163D13B}"/>
              </c:ext>
            </c:extLst>
          </c:dPt>
          <c:dPt>
            <c:idx val="1"/>
            <c:bubble3D val="0"/>
            <c:spPr>
              <a:solidFill>
                <a:srgbClr val="3333FF"/>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435-4DBF-B140-D2EF3163D13B}"/>
              </c:ext>
            </c:extLst>
          </c:dPt>
          <c:dPt>
            <c:idx val="2"/>
            <c:bubble3D val="0"/>
            <c:spPr>
              <a:solidFill>
                <a:schemeClr val="accent6">
                  <a:lumMod val="40000"/>
                  <a:lumOff val="6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3435-4DBF-B140-D2EF3163D13B}"/>
              </c:ext>
            </c:extLst>
          </c:dPt>
          <c:dLbls>
            <c:dLbl>
              <c:idx val="0"/>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chemeClr val="tx1"/>
                      </a:solidFill>
                      <a:latin typeface="+mn-lt"/>
                      <a:ea typeface="+mn-ea"/>
                      <a:cs typeface="+mn-cs"/>
                    </a:defRPr>
                  </a:pPr>
                  <a:endParaRPr lang="ja-JP"/>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35-4DBF-B140-D2EF3163D13B}"/>
                </c:ext>
              </c:extLst>
            </c:dLbl>
            <c:dLbl>
              <c:idx val="1"/>
              <c:layout>
                <c:manualLayout>
                  <c:x val="0.21849971737604823"/>
                  <c:y val="0.10540448696303018"/>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9881379860244504"/>
                      <c:h val="0.40658290084676318"/>
                    </c:manualLayout>
                  </c15:layout>
                </c:ext>
                <c:ext xmlns:c16="http://schemas.microsoft.com/office/drawing/2014/chart" uri="{C3380CC4-5D6E-409C-BE32-E72D297353CC}">
                  <c16:uniqueId val="{00000003-3435-4DBF-B140-D2EF3163D13B}"/>
                </c:ext>
              </c:extLst>
            </c:dLbl>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chemeClr val="bg1"/>
                    </a:solidFill>
                    <a:latin typeface="+mn-lt"/>
                    <a:ea typeface="+mn-ea"/>
                    <a:cs typeface="+mn-cs"/>
                  </a:defRPr>
                </a:pPr>
                <a:endParaRPr lang="ja-JP"/>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先発品</c:v>
                </c:pt>
                <c:pt idx="1">
                  <c:v>後発品</c:v>
                </c:pt>
              </c:strCache>
            </c:strRef>
          </c:cat>
          <c:val>
            <c:numRef>
              <c:f>Sheet1!$B$2:$B$3</c:f>
              <c:numCache>
                <c:formatCode>0.0%</c:formatCode>
                <c:ptCount val="2"/>
                <c:pt idx="0">
                  <c:v>0.754</c:v>
                </c:pt>
                <c:pt idx="1">
                  <c:v>0.245</c:v>
                </c:pt>
              </c:numCache>
            </c:numRef>
          </c:val>
          <c:extLst>
            <c:ext xmlns:c16="http://schemas.microsoft.com/office/drawing/2014/chart" uri="{C3380CC4-5D6E-409C-BE32-E72D297353CC}">
              <c16:uniqueId val="{00000006-3435-4DBF-B140-D2EF3163D13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62306820084948"/>
          <c:y val="5.0844640576250599E-2"/>
          <c:w val="0.49213853401217433"/>
          <c:h val="0.86632103429434826"/>
        </c:manualLayout>
      </c:layout>
      <c:pieChart>
        <c:varyColors val="1"/>
        <c:ser>
          <c:idx val="3"/>
          <c:order val="0"/>
          <c:tx>
            <c:strRef>
              <c:f>Sheet1!$B$1</c:f>
              <c:strCache>
                <c:ptCount val="1"/>
                <c:pt idx="0">
                  <c:v>使用割合</c:v>
                </c:pt>
              </c:strCache>
            </c:strRef>
          </c:tx>
          <c:spPr>
            <a:solidFill>
              <a:schemeClr val="accent6">
                <a:lumMod val="40000"/>
                <a:lumOff val="60000"/>
              </a:schemeClr>
            </a:solidFill>
            <a:ln>
              <a:noFill/>
            </a:ln>
            <a:effectLst>
              <a:outerShdw blurRad="50800" dist="38100" dir="2700000" algn="tl" rotWithShape="0">
                <a:prstClr val="black">
                  <a:alpha val="40000"/>
                </a:prstClr>
              </a:outerShdw>
            </a:effectLst>
          </c:spPr>
          <c:dPt>
            <c:idx val="0"/>
            <c:bubble3D val="0"/>
            <c:spPr>
              <a:solidFill>
                <a:schemeClr val="accent6">
                  <a:lumMod val="20000"/>
                  <a:lumOff val="8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DA9-492A-986C-CEF8B97CD34A}"/>
              </c:ext>
            </c:extLst>
          </c:dPt>
          <c:dPt>
            <c:idx val="1"/>
            <c:bubble3D val="0"/>
            <c:spPr>
              <a:solidFill>
                <a:srgbClr val="3333FF"/>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DA9-492A-986C-CEF8B97CD34A}"/>
              </c:ext>
            </c:extLst>
          </c:dPt>
          <c:dPt>
            <c:idx val="2"/>
            <c:bubble3D val="0"/>
            <c:spPr>
              <a:solidFill>
                <a:schemeClr val="accent6">
                  <a:lumMod val="40000"/>
                  <a:lumOff val="6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9DA9-492A-986C-CEF8B97CD34A}"/>
              </c:ext>
            </c:extLst>
          </c:dPt>
          <c:dLbls>
            <c:dLbl>
              <c:idx val="0"/>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chemeClr val="tx1"/>
                      </a:solidFill>
                      <a:latin typeface="+mn-lt"/>
                      <a:ea typeface="+mn-ea"/>
                      <a:cs typeface="+mn-cs"/>
                    </a:defRPr>
                  </a:pPr>
                  <a:endParaRPr lang="ja-JP"/>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A9-492A-986C-CEF8B97CD34A}"/>
                </c:ext>
              </c:extLst>
            </c:dLbl>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chemeClr val="bg1"/>
                    </a:solidFill>
                    <a:latin typeface="+mn-lt"/>
                    <a:ea typeface="+mn-ea"/>
                    <a:cs typeface="+mn-cs"/>
                  </a:defRPr>
                </a:pPr>
                <a:endParaRPr lang="ja-JP"/>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先発品</c:v>
                </c:pt>
                <c:pt idx="1">
                  <c:v>後発品</c:v>
                </c:pt>
              </c:strCache>
            </c:strRef>
          </c:cat>
          <c:val>
            <c:numRef>
              <c:f>Sheet1!$B$2:$B$3</c:f>
              <c:numCache>
                <c:formatCode>0.0%</c:formatCode>
                <c:ptCount val="2"/>
                <c:pt idx="0">
                  <c:v>0.70299999999999996</c:v>
                </c:pt>
                <c:pt idx="1">
                  <c:v>0.29299999999999998</c:v>
                </c:pt>
              </c:numCache>
            </c:numRef>
          </c:val>
          <c:extLst>
            <c:ext xmlns:c16="http://schemas.microsoft.com/office/drawing/2014/chart" uri="{C3380CC4-5D6E-409C-BE32-E72D297353CC}">
              <c16:uniqueId val="{00000006-9DA9-492A-986C-CEF8B97CD34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62306820084948"/>
          <c:y val="5.0844640576250599E-2"/>
          <c:w val="0.49213853401217433"/>
          <c:h val="0.86632103429434826"/>
        </c:manualLayout>
      </c:layout>
      <c:pieChart>
        <c:varyColors val="1"/>
        <c:ser>
          <c:idx val="3"/>
          <c:order val="0"/>
          <c:tx>
            <c:strRef>
              <c:f>Sheet1!$B$1</c:f>
              <c:strCache>
                <c:ptCount val="1"/>
                <c:pt idx="0">
                  <c:v>使用割合</c:v>
                </c:pt>
              </c:strCache>
            </c:strRef>
          </c:tx>
          <c:spPr>
            <a:solidFill>
              <a:schemeClr val="accent6">
                <a:lumMod val="40000"/>
                <a:lumOff val="60000"/>
              </a:schemeClr>
            </a:solidFill>
            <a:ln>
              <a:noFill/>
            </a:ln>
            <a:effectLst>
              <a:outerShdw blurRad="50800" dist="38100" dir="2700000" algn="tl" rotWithShape="0">
                <a:prstClr val="black">
                  <a:alpha val="40000"/>
                </a:prstClr>
              </a:outerShdw>
            </a:effectLst>
          </c:spPr>
          <c:dPt>
            <c:idx val="0"/>
            <c:bubble3D val="0"/>
            <c:spPr>
              <a:solidFill>
                <a:schemeClr val="accent6">
                  <a:lumMod val="20000"/>
                  <a:lumOff val="8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BC7-4369-A22D-9E02B96ECA9C}"/>
              </c:ext>
            </c:extLst>
          </c:dPt>
          <c:dPt>
            <c:idx val="1"/>
            <c:bubble3D val="0"/>
            <c:spPr>
              <a:solidFill>
                <a:srgbClr val="3333FF"/>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BC7-4369-A22D-9E02B96ECA9C}"/>
              </c:ext>
            </c:extLst>
          </c:dPt>
          <c:dPt>
            <c:idx val="2"/>
            <c:bubble3D val="0"/>
            <c:spPr>
              <a:solidFill>
                <a:schemeClr val="accent6">
                  <a:lumMod val="40000"/>
                  <a:lumOff val="6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BC7-4369-A22D-9E02B96ECA9C}"/>
              </c:ext>
            </c:extLst>
          </c:dPt>
          <c:dLbls>
            <c:dLbl>
              <c:idx val="1"/>
              <c:spPr>
                <a:noFill/>
                <a:ln>
                  <a:noFill/>
                </a:ln>
                <a:effectLst/>
              </c:spPr>
              <c:txPr>
                <a:bodyPr rot="0" spcFirstLastPara="1" vertOverflow="ellipsis" vert="horz" wrap="square" anchor="ctr" anchorCtr="1"/>
                <a:lstStyle/>
                <a:p>
                  <a:pPr>
                    <a:defRPr sz="500" b="1" i="0" u="none" strike="noStrike" kern="1200" baseline="0">
                      <a:solidFill>
                        <a:schemeClr val="bg1"/>
                      </a:solidFill>
                      <a:latin typeface="+mn-lt"/>
                      <a:ea typeface="+mn-ea"/>
                      <a:cs typeface="+mn-cs"/>
                    </a:defRPr>
                  </a:pPr>
                  <a:endParaRPr lang="ja-JP"/>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C7-4369-A22D-9E02B96ECA9C}"/>
                </c:ext>
              </c:extLst>
            </c:dLbl>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先発品</c:v>
                </c:pt>
                <c:pt idx="1">
                  <c:v>後発品</c:v>
                </c:pt>
              </c:strCache>
            </c:strRef>
          </c:cat>
          <c:val>
            <c:numRef>
              <c:f>Sheet1!$B$2:$B$3</c:f>
              <c:numCache>
                <c:formatCode>0.0%</c:formatCode>
                <c:ptCount val="2"/>
                <c:pt idx="0">
                  <c:v>0.495</c:v>
                </c:pt>
                <c:pt idx="1">
                  <c:v>0.505</c:v>
                </c:pt>
              </c:numCache>
            </c:numRef>
          </c:val>
          <c:extLst>
            <c:ext xmlns:c16="http://schemas.microsoft.com/office/drawing/2014/chart" uri="{C3380CC4-5D6E-409C-BE32-E72D297353CC}">
              <c16:uniqueId val="{00000006-7BC7-4369-A22D-9E02B96ECA9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ja-JP"/>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62306820084948"/>
          <c:y val="5.0844640576250599E-2"/>
          <c:w val="0.49213853401217433"/>
          <c:h val="0.86632103429434826"/>
        </c:manualLayout>
      </c:layout>
      <c:pieChart>
        <c:varyColors val="1"/>
        <c:ser>
          <c:idx val="3"/>
          <c:order val="0"/>
          <c:tx>
            <c:strRef>
              <c:f>Sheet1!$B$1</c:f>
              <c:strCache>
                <c:ptCount val="1"/>
                <c:pt idx="0">
                  <c:v>使用割合</c:v>
                </c:pt>
              </c:strCache>
            </c:strRef>
          </c:tx>
          <c:spPr>
            <a:solidFill>
              <a:schemeClr val="accent6">
                <a:lumMod val="40000"/>
                <a:lumOff val="60000"/>
              </a:schemeClr>
            </a:solidFill>
            <a:ln>
              <a:noFill/>
            </a:ln>
            <a:effectLst>
              <a:outerShdw blurRad="50800" dist="38100" dir="2700000" algn="tl" rotWithShape="0">
                <a:prstClr val="black">
                  <a:alpha val="40000"/>
                </a:prstClr>
              </a:outerShdw>
            </a:effectLst>
          </c:spPr>
          <c:dPt>
            <c:idx val="0"/>
            <c:bubble3D val="0"/>
            <c:spPr>
              <a:solidFill>
                <a:schemeClr val="accent6">
                  <a:lumMod val="20000"/>
                  <a:lumOff val="8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4AE6-47EA-BA9C-C8D32586F10A}"/>
              </c:ext>
            </c:extLst>
          </c:dPt>
          <c:dPt>
            <c:idx val="1"/>
            <c:bubble3D val="0"/>
            <c:spPr>
              <a:solidFill>
                <a:srgbClr val="3333FF"/>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4AE6-47EA-BA9C-C8D32586F10A}"/>
              </c:ext>
            </c:extLst>
          </c:dPt>
          <c:dPt>
            <c:idx val="2"/>
            <c:bubble3D val="0"/>
            <c:spPr>
              <a:solidFill>
                <a:schemeClr val="accent6">
                  <a:lumMod val="40000"/>
                  <a:lumOff val="6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4AE6-47EA-BA9C-C8D32586F10A}"/>
              </c:ext>
            </c:extLst>
          </c:dPt>
          <c:dLbls>
            <c:dLbl>
              <c:idx val="0"/>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chemeClr val="tx1"/>
                      </a:solidFill>
                      <a:latin typeface="+mn-lt"/>
                      <a:ea typeface="+mn-ea"/>
                      <a:cs typeface="+mn-cs"/>
                    </a:defRPr>
                  </a:pPr>
                  <a:endParaRPr lang="ja-JP"/>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E6-47EA-BA9C-C8D32586F10A}"/>
                </c:ext>
              </c:extLst>
            </c:dLbl>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chemeClr val="bg1"/>
                    </a:solidFill>
                    <a:latin typeface="+mn-lt"/>
                    <a:ea typeface="+mn-ea"/>
                    <a:cs typeface="+mn-cs"/>
                  </a:defRPr>
                </a:pPr>
                <a:endParaRPr lang="ja-JP"/>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先発品</c:v>
                </c:pt>
                <c:pt idx="1">
                  <c:v>後発品</c:v>
                </c:pt>
              </c:strCache>
            </c:strRef>
          </c:cat>
          <c:val>
            <c:numRef>
              <c:f>Sheet1!$B$2:$B$3</c:f>
              <c:numCache>
                <c:formatCode>0.0%</c:formatCode>
                <c:ptCount val="2"/>
                <c:pt idx="0">
                  <c:v>0.42799999999999999</c:v>
                </c:pt>
                <c:pt idx="1">
                  <c:v>0.57199999999999995</c:v>
                </c:pt>
              </c:numCache>
            </c:numRef>
          </c:val>
          <c:extLst>
            <c:ext xmlns:c16="http://schemas.microsoft.com/office/drawing/2014/chart" uri="{C3380CC4-5D6E-409C-BE32-E72D297353CC}">
              <c16:uniqueId val="{00000006-4AE6-47EA-BA9C-C8D32586F10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71947477361957E-2"/>
          <c:y val="0.15316305457149115"/>
          <c:w val="0.74850715292589809"/>
          <c:h val="0.73373474737723376"/>
        </c:manualLayout>
      </c:layout>
      <c:pieChart>
        <c:varyColors val="1"/>
        <c:ser>
          <c:idx val="0"/>
          <c:order val="0"/>
          <c:tx>
            <c:strRef>
              <c:f>Sheet1!$B$2</c:f>
              <c:strCache>
                <c:ptCount val="1"/>
                <c:pt idx="0">
                  <c:v>川棚町</c:v>
                </c:pt>
              </c:strCache>
            </c:strRef>
          </c:tx>
          <c:spPr>
            <a:effectLst>
              <a:outerShdw blurRad="50800" dist="38100" dir="2700000" algn="tl" rotWithShape="0">
                <a:prstClr val="black">
                  <a:alpha val="40000"/>
                </a:prstClr>
              </a:outerShdw>
            </a:effectLst>
          </c:spPr>
          <c:dPt>
            <c:idx val="0"/>
            <c:bubble3D val="0"/>
            <c:spPr>
              <a:solidFill>
                <a:schemeClr val="accent6">
                  <a:lumMod val="60000"/>
                  <a:lumOff val="40000"/>
                </a:schemeClr>
              </a:solidFill>
              <a:ln w="19050">
                <a:solidFill>
                  <a:schemeClr val="lt1"/>
                </a:solidFill>
              </a:ln>
              <a:effectLst>
                <a:outerShdw blurRad="50800" dist="38100" dir="2700000" algn="tl" rotWithShape="0">
                  <a:prstClr val="black">
                    <a:alpha val="40000"/>
                  </a:prstClr>
                </a:outerShdw>
              </a:effectLst>
            </c:spPr>
            <c:extLst xmlns:c15="http://schemas.microsoft.com/office/drawing/2012/chart">
              <c:ext xmlns:c16="http://schemas.microsoft.com/office/drawing/2014/chart" uri="{C3380CC4-5D6E-409C-BE32-E72D297353CC}">
                <c16:uniqueId val="{00000001-E8CD-4187-909C-E63C7F70D4D5}"/>
              </c:ext>
            </c:extLst>
          </c:dPt>
          <c:dPt>
            <c:idx val="1"/>
            <c:bubble3D val="0"/>
            <c:spPr>
              <a:solidFill>
                <a:schemeClr val="accent5">
                  <a:lumMod val="60000"/>
                  <a:lumOff val="40000"/>
                </a:schemeClr>
              </a:solidFill>
              <a:ln w="19050">
                <a:solidFill>
                  <a:schemeClr val="lt1"/>
                </a:solidFill>
              </a:ln>
              <a:effectLst>
                <a:outerShdw blurRad="50800" dist="38100" dir="2700000" algn="tl" rotWithShape="0">
                  <a:prstClr val="black">
                    <a:alpha val="40000"/>
                  </a:prstClr>
                </a:outerShdw>
              </a:effectLst>
            </c:spPr>
            <c:extLst xmlns:c15="http://schemas.microsoft.com/office/drawing/2012/chart">
              <c:ext xmlns:c16="http://schemas.microsoft.com/office/drawing/2014/chart" uri="{C3380CC4-5D6E-409C-BE32-E72D297353CC}">
                <c16:uniqueId val="{00000003-E8CD-4187-909C-E63C7F70D4D5}"/>
              </c:ext>
            </c:extLst>
          </c:dPt>
          <c:dPt>
            <c:idx val="2"/>
            <c:bubble3D val="0"/>
            <c:spPr>
              <a:solidFill>
                <a:schemeClr val="accent2">
                  <a:lumMod val="60000"/>
                  <a:lumOff val="40000"/>
                </a:schemeClr>
              </a:solidFill>
              <a:ln w="19050">
                <a:solidFill>
                  <a:schemeClr val="lt1"/>
                </a:solidFill>
              </a:ln>
              <a:effectLst>
                <a:outerShdw blurRad="50800" dist="38100" dir="2700000" algn="tl" rotWithShape="0">
                  <a:prstClr val="black">
                    <a:alpha val="40000"/>
                  </a:prstClr>
                </a:outerShdw>
              </a:effectLst>
            </c:spPr>
            <c:extLst xmlns:c15="http://schemas.microsoft.com/office/drawing/2012/chart">
              <c:ext xmlns:c16="http://schemas.microsoft.com/office/drawing/2014/chart" uri="{C3380CC4-5D6E-409C-BE32-E72D297353CC}">
                <c16:uniqueId val="{00000005-E8CD-4187-909C-E63C7F70D4D5}"/>
              </c:ext>
            </c:extLst>
          </c:dPt>
          <c:dPt>
            <c:idx val="3"/>
            <c:bubble3D val="0"/>
            <c:spPr>
              <a:solidFill>
                <a:schemeClr val="accent4"/>
              </a:solidFill>
              <a:ln w="19050">
                <a:solidFill>
                  <a:schemeClr val="lt1"/>
                </a:solidFill>
              </a:ln>
              <a:effectLst>
                <a:outerShdw blurRad="50800" dist="38100" dir="2700000" algn="tl" rotWithShape="0">
                  <a:prstClr val="black">
                    <a:alpha val="40000"/>
                  </a:prstClr>
                </a:outerShdw>
              </a:effectLst>
            </c:spPr>
            <c:extLst xmlns:c15="http://schemas.microsoft.com/office/drawing/2012/chart">
              <c:ext xmlns:c16="http://schemas.microsoft.com/office/drawing/2014/chart" uri="{C3380CC4-5D6E-409C-BE32-E72D297353CC}">
                <c16:uniqueId val="{00000007-E8CD-4187-909C-E63C7F70D4D5}"/>
              </c:ext>
            </c:extLst>
          </c:dPt>
          <c:dLbls>
            <c:dLbl>
              <c:idx val="0"/>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ctr"/>
              <c:showLegendKey val="0"/>
              <c:showVal val="1"/>
              <c:showCatName val="1"/>
              <c:showSerName val="0"/>
              <c:showPercent val="0"/>
              <c:showBubbleSize val="0"/>
              <c:extLst xmlns:c15="http://schemas.microsoft.com/office/drawing/2012/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8CD-4187-909C-E63C7F70D4D5}"/>
                </c:ext>
              </c:extLst>
            </c:dLbl>
            <c:dLbl>
              <c:idx val="1"/>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ctr"/>
              <c:showLegendKey val="0"/>
              <c:showVal val="1"/>
              <c:showCatName val="1"/>
              <c:showSerName val="0"/>
              <c:showPercent val="0"/>
              <c:showBubbleSize val="0"/>
              <c:extLst xmlns:c15="http://schemas.microsoft.com/office/drawing/2012/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8CD-4187-909C-E63C7F70D4D5}"/>
                </c:ext>
              </c:extLst>
            </c:dLbl>
            <c:dLbl>
              <c:idx val="2"/>
              <c:layout>
                <c:manualLayout>
                  <c:x val="1.3465757215578291E-2"/>
                  <c:y val="2.2432950006335911E-2"/>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bestFit"/>
              <c:showLegendKey val="0"/>
              <c:showVal val="1"/>
              <c:showCatName val="1"/>
              <c:showSerName val="0"/>
              <c:showPercent val="0"/>
              <c:showBubbleSize val="0"/>
              <c:separator>
</c:separator>
              <c:extLst xmlns:c15="http://schemas.microsoft.com/office/drawing/2012/chart">
                <c:ext xmlns:c15="http://schemas.microsoft.com/office/drawing/2012/chart" uri="{CE6537A1-D6FC-4f65-9D91-7224C49458BB}">
                  <c15:layout>
                    <c:manualLayout>
                      <c:w val="0.4327412113052983"/>
                      <c:h val="0.23380011520547098"/>
                    </c:manualLayout>
                  </c15:layout>
                </c:ext>
                <c:ext xmlns:c16="http://schemas.microsoft.com/office/drawing/2014/chart" uri="{C3380CC4-5D6E-409C-BE32-E72D297353CC}">
                  <c16:uniqueId val="{00000005-E8CD-4187-909C-E63C7F70D4D5}"/>
                </c:ext>
              </c:extLst>
            </c:dLbl>
            <c:dLbl>
              <c:idx val="3"/>
              <c:layout>
                <c:manualLayout>
                  <c:x val="0.18305263442081393"/>
                  <c:y val="-3.9849311535947146E-2"/>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bestFit"/>
              <c:showLegendKey val="0"/>
              <c:showVal val="1"/>
              <c:showCatName val="1"/>
              <c:showSerName val="0"/>
              <c:showPercent val="0"/>
              <c:showBubbleSize val="0"/>
              <c:separator> </c:separator>
              <c:extLst xmlns:c15="http://schemas.microsoft.com/office/drawing/2012/chart">
                <c:ext xmlns:c15="http://schemas.microsoft.com/office/drawing/2012/chart" uri="{CE6537A1-D6FC-4f65-9D91-7224C49458BB}">
                  <c15:layout>
                    <c:manualLayout>
                      <c:w val="0.45502721912085475"/>
                      <c:h val="9.2301471149765307E-2"/>
                    </c:manualLayout>
                  </c15:layout>
                </c:ext>
                <c:ext xmlns:c16="http://schemas.microsoft.com/office/drawing/2014/chart" uri="{C3380CC4-5D6E-409C-BE32-E72D297353CC}">
                  <c16:uniqueId val="{00000007-E8CD-4187-909C-E63C7F70D4D5}"/>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f>Sheet1!$A$3:$A$6</c:f>
              <c:strCache>
                <c:ptCount val="4"/>
                <c:pt idx="0">
                  <c:v>血圧降下剤</c:v>
                </c:pt>
                <c:pt idx="1">
                  <c:v>高脂血症剤</c:v>
                </c:pt>
                <c:pt idx="2">
                  <c:v>血管拡張剤</c:v>
                </c:pt>
                <c:pt idx="3">
                  <c:v>糖尿病用剤</c:v>
                </c:pt>
              </c:strCache>
            </c:strRef>
          </c:cat>
          <c:val>
            <c:numRef>
              <c:f>Sheet1!$B$3:$B$6</c:f>
              <c:numCache>
                <c:formatCode>0.0%</c:formatCode>
                <c:ptCount val="4"/>
                <c:pt idx="0">
                  <c:v>0.54761904761904767</c:v>
                </c:pt>
                <c:pt idx="1">
                  <c:v>0.35714285714285715</c:v>
                </c:pt>
                <c:pt idx="2">
                  <c:v>4.7619047619047616E-2</c:v>
                </c:pt>
                <c:pt idx="3">
                  <c:v>4.7619047619047616E-2</c:v>
                </c:pt>
              </c:numCache>
            </c:numRef>
          </c:val>
          <c:extLst xmlns:c15="http://schemas.microsoft.com/office/drawing/2012/chart">
            <c:ext xmlns:c16="http://schemas.microsoft.com/office/drawing/2014/chart" uri="{C3380CC4-5D6E-409C-BE32-E72D297353CC}">
              <c16:uniqueId val="{00000008-E8CD-4187-909C-E63C7F70D4D5}"/>
            </c:ext>
          </c:extLst>
        </c:ser>
        <c:dLbls>
          <c:showLegendKey val="0"/>
          <c:showVal val="0"/>
          <c:showCatName val="0"/>
          <c:showSerName val="0"/>
          <c:showPercent val="0"/>
          <c:showBubbleSize val="0"/>
          <c:showLeaderLines val="1"/>
        </c:dLbls>
        <c:firstSliceAng val="0"/>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87893022455516E-2"/>
          <c:y val="7.6351227257377474E-2"/>
          <c:w val="0.84994189688243504"/>
          <c:h val="0.65913506446828718"/>
        </c:manualLayout>
      </c:layout>
      <c:barChart>
        <c:barDir val="col"/>
        <c:grouping val="clustered"/>
        <c:varyColors val="0"/>
        <c:ser>
          <c:idx val="0"/>
          <c:order val="0"/>
          <c:tx>
            <c:strRef>
              <c:f>Sheet1!$B$1</c:f>
              <c:strCache>
                <c:ptCount val="1"/>
                <c:pt idx="0">
                  <c:v>男</c:v>
                </c:pt>
              </c:strCache>
            </c:strRef>
          </c:tx>
          <c:spPr>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c:spPr>
          <c:invertIfNegative val="0"/>
          <c:dPt>
            <c:idx val="4"/>
            <c:invertIfNegative val="0"/>
            <c:bubble3D val="0"/>
            <c:spPr>
              <a:solidFill>
                <a:schemeClr val="accent1"/>
              </a:solidFill>
              <a:ln>
                <a:solidFill>
                  <a:srgbClr val="3333FF"/>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6FA-4525-814E-D8CD46D90609}"/>
              </c:ext>
            </c:extLst>
          </c:dPt>
          <c:dPt>
            <c:idx val="6"/>
            <c:invertIfNegative val="0"/>
            <c:bubble3D val="0"/>
            <c:extLst>
              <c:ext xmlns:c16="http://schemas.microsoft.com/office/drawing/2014/chart" uri="{C3380CC4-5D6E-409C-BE32-E72D297353CC}">
                <c16:uniqueId val="{00000002-E6FA-4525-814E-D8CD46D90609}"/>
              </c:ext>
            </c:extLst>
          </c:dPt>
          <c:dLbls>
            <c:dLbl>
              <c:idx val="4"/>
              <c:layout>
                <c:manualLayout>
                  <c:x val="0"/>
                  <c:y val="-2.0064260930183899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Arial Black" panose="020B0A04020102020204" pitchFamily="34" charset="0"/>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FA-4525-814E-D8CD46D90609}"/>
                </c:ext>
              </c:extLst>
            </c:dLbl>
            <c:dLbl>
              <c:idx val="6"/>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3333FF"/>
                      </a:solidFill>
                      <a:latin typeface="Arial Black" panose="020B0A04020102020204" pitchFamily="34" charset="0"/>
                      <a:ea typeface="+mn-ea"/>
                      <a:cs typeface="+mn-cs"/>
                    </a:defRPr>
                  </a:pPr>
                  <a:endParaRPr lang="ja-JP"/>
                </a:p>
              </c:txPr>
              <c:showLegendKey val="0"/>
              <c:showVal val="0"/>
              <c:showCatName val="0"/>
              <c:showSerName val="0"/>
              <c:showPercent val="0"/>
              <c:showBubbleSize val="0"/>
              <c:extLst>
                <c:ext xmlns:c16="http://schemas.microsoft.com/office/drawing/2014/chart" uri="{C3380CC4-5D6E-409C-BE32-E72D297353CC}">
                  <c16:uniqueId val="{00000002-E6FA-4525-814E-D8CD46D9060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東彼杵町</c:v>
                </c:pt>
                <c:pt idx="1">
                  <c:v>波佐見町</c:v>
                </c:pt>
                <c:pt idx="2">
                  <c:v>佐々町</c:v>
                </c:pt>
                <c:pt idx="3">
                  <c:v>長与町</c:v>
                </c:pt>
                <c:pt idx="4">
                  <c:v>川棚町</c:v>
                </c:pt>
                <c:pt idx="5">
                  <c:v>平戸市</c:v>
                </c:pt>
                <c:pt idx="6">
                  <c:v>壱岐市</c:v>
                </c:pt>
                <c:pt idx="7">
                  <c:v>時津町</c:v>
                </c:pt>
                <c:pt idx="8">
                  <c:v>島原市</c:v>
                </c:pt>
                <c:pt idx="9">
                  <c:v>小値賀町</c:v>
                </c:pt>
                <c:pt idx="10">
                  <c:v>対馬市</c:v>
                </c:pt>
                <c:pt idx="11">
                  <c:v>松浦市</c:v>
                </c:pt>
                <c:pt idx="12">
                  <c:v>南島原市</c:v>
                </c:pt>
                <c:pt idx="13">
                  <c:v>西海市</c:v>
                </c:pt>
                <c:pt idx="14">
                  <c:v>雲仙市</c:v>
                </c:pt>
                <c:pt idx="15">
                  <c:v>大村市</c:v>
                </c:pt>
                <c:pt idx="16">
                  <c:v>諫早市</c:v>
                </c:pt>
                <c:pt idx="17">
                  <c:v>五島市</c:v>
                </c:pt>
                <c:pt idx="18">
                  <c:v>佐世保市</c:v>
                </c:pt>
                <c:pt idx="19">
                  <c:v>長崎市</c:v>
                </c:pt>
                <c:pt idx="20">
                  <c:v>新上五島町</c:v>
                </c:pt>
              </c:strCache>
            </c:strRef>
          </c:cat>
          <c:val>
            <c:numRef>
              <c:f>Sheet1!$B$2:$B$22</c:f>
              <c:numCache>
                <c:formatCode>0.0%</c:formatCode>
                <c:ptCount val="21"/>
                <c:pt idx="0">
                  <c:v>0.61599999999999999</c:v>
                </c:pt>
                <c:pt idx="1">
                  <c:v>0.52200000000000002</c:v>
                </c:pt>
                <c:pt idx="2">
                  <c:v>0.499</c:v>
                </c:pt>
                <c:pt idx="3">
                  <c:v>0.49399999999999999</c:v>
                </c:pt>
                <c:pt idx="4">
                  <c:v>0.46300000000000002</c:v>
                </c:pt>
                <c:pt idx="5">
                  <c:v>0.45400000000000001</c:v>
                </c:pt>
                <c:pt idx="6">
                  <c:v>0.44600000000000001</c:v>
                </c:pt>
                <c:pt idx="7">
                  <c:v>0.443</c:v>
                </c:pt>
                <c:pt idx="8">
                  <c:v>0.42499999999999999</c:v>
                </c:pt>
                <c:pt idx="9">
                  <c:v>0.41599999999999998</c:v>
                </c:pt>
                <c:pt idx="10">
                  <c:v>0.40400000000000003</c:v>
                </c:pt>
                <c:pt idx="11">
                  <c:v>0.40400000000000003</c:v>
                </c:pt>
                <c:pt idx="12">
                  <c:v>0.4</c:v>
                </c:pt>
                <c:pt idx="13">
                  <c:v>0.38900000000000001</c:v>
                </c:pt>
                <c:pt idx="14">
                  <c:v>0.38</c:v>
                </c:pt>
                <c:pt idx="15">
                  <c:v>0.37</c:v>
                </c:pt>
                <c:pt idx="16">
                  <c:v>0.37</c:v>
                </c:pt>
                <c:pt idx="17">
                  <c:v>0.35599999999999998</c:v>
                </c:pt>
                <c:pt idx="18">
                  <c:v>0.34699999999999998</c:v>
                </c:pt>
                <c:pt idx="19">
                  <c:v>0.34200000000000003</c:v>
                </c:pt>
                <c:pt idx="20">
                  <c:v>0.33100000000000002</c:v>
                </c:pt>
              </c:numCache>
            </c:numRef>
          </c:val>
          <c:extLst>
            <c:ext xmlns:c16="http://schemas.microsoft.com/office/drawing/2014/chart" uri="{C3380CC4-5D6E-409C-BE32-E72D297353CC}">
              <c16:uniqueId val="{00000003-E6FA-4525-814E-D8CD46D90609}"/>
            </c:ext>
          </c:extLst>
        </c:ser>
        <c:dLbls>
          <c:showLegendKey val="0"/>
          <c:showVal val="0"/>
          <c:showCatName val="0"/>
          <c:showSerName val="0"/>
          <c:showPercent val="0"/>
          <c:showBubbleSize val="0"/>
        </c:dLbls>
        <c:gapWidth val="71"/>
        <c:overlap val="-27"/>
        <c:axId val="1686074576"/>
        <c:axId val="1578370144"/>
      </c:barChart>
      <c:lineChart>
        <c:grouping val="standard"/>
        <c:varyColors val="0"/>
        <c:ser>
          <c:idx val="1"/>
          <c:order val="1"/>
          <c:tx>
            <c:strRef>
              <c:f>Sheet1!$C$1</c:f>
              <c:strCache>
                <c:ptCount val="1"/>
                <c:pt idx="0">
                  <c:v>県平均</c:v>
                </c:pt>
              </c:strCache>
            </c:strRef>
          </c:tx>
          <c:spPr>
            <a:ln w="28575" cap="rnd">
              <a:solidFill>
                <a:schemeClr val="accent2"/>
              </a:solidFill>
              <a:round/>
            </a:ln>
            <a:effectLst/>
          </c:spPr>
          <c:marker>
            <c:symbol val="none"/>
          </c:marker>
          <c:cat>
            <c:strRef>
              <c:f>Sheet1!$A$2:$A$22</c:f>
              <c:strCache>
                <c:ptCount val="21"/>
                <c:pt idx="0">
                  <c:v>東彼杵町</c:v>
                </c:pt>
                <c:pt idx="1">
                  <c:v>波佐見町</c:v>
                </c:pt>
                <c:pt idx="2">
                  <c:v>佐々町</c:v>
                </c:pt>
                <c:pt idx="3">
                  <c:v>長与町</c:v>
                </c:pt>
                <c:pt idx="4">
                  <c:v>川棚町</c:v>
                </c:pt>
                <c:pt idx="5">
                  <c:v>平戸市</c:v>
                </c:pt>
                <c:pt idx="6">
                  <c:v>壱岐市</c:v>
                </c:pt>
                <c:pt idx="7">
                  <c:v>時津町</c:v>
                </c:pt>
                <c:pt idx="8">
                  <c:v>島原市</c:v>
                </c:pt>
                <c:pt idx="9">
                  <c:v>小値賀町</c:v>
                </c:pt>
                <c:pt idx="10">
                  <c:v>対馬市</c:v>
                </c:pt>
                <c:pt idx="11">
                  <c:v>松浦市</c:v>
                </c:pt>
                <c:pt idx="12">
                  <c:v>南島原市</c:v>
                </c:pt>
                <c:pt idx="13">
                  <c:v>西海市</c:v>
                </c:pt>
                <c:pt idx="14">
                  <c:v>雲仙市</c:v>
                </c:pt>
                <c:pt idx="15">
                  <c:v>大村市</c:v>
                </c:pt>
                <c:pt idx="16">
                  <c:v>諫早市</c:v>
                </c:pt>
                <c:pt idx="17">
                  <c:v>五島市</c:v>
                </c:pt>
                <c:pt idx="18">
                  <c:v>佐世保市</c:v>
                </c:pt>
                <c:pt idx="19">
                  <c:v>長崎市</c:v>
                </c:pt>
                <c:pt idx="20">
                  <c:v>新上五島町</c:v>
                </c:pt>
              </c:strCache>
            </c:strRef>
          </c:cat>
          <c:val>
            <c:numRef>
              <c:f>Sheet1!$C$2:$C$22</c:f>
              <c:numCache>
                <c:formatCode>0.0%</c:formatCode>
                <c:ptCount val="21"/>
                <c:pt idx="0">
                  <c:v>0.377</c:v>
                </c:pt>
                <c:pt idx="1">
                  <c:v>0.377</c:v>
                </c:pt>
                <c:pt idx="2">
                  <c:v>0.377</c:v>
                </c:pt>
                <c:pt idx="3">
                  <c:v>0.377</c:v>
                </c:pt>
                <c:pt idx="4">
                  <c:v>0.377</c:v>
                </c:pt>
                <c:pt idx="5">
                  <c:v>0.377</c:v>
                </c:pt>
                <c:pt idx="6">
                  <c:v>0.377</c:v>
                </c:pt>
                <c:pt idx="7">
                  <c:v>0.377</c:v>
                </c:pt>
                <c:pt idx="8">
                  <c:v>0.377</c:v>
                </c:pt>
                <c:pt idx="9">
                  <c:v>0.377</c:v>
                </c:pt>
                <c:pt idx="10">
                  <c:v>0.377</c:v>
                </c:pt>
                <c:pt idx="11">
                  <c:v>0.377</c:v>
                </c:pt>
                <c:pt idx="12">
                  <c:v>0.377</c:v>
                </c:pt>
                <c:pt idx="13">
                  <c:v>0.377</c:v>
                </c:pt>
                <c:pt idx="14">
                  <c:v>0.377</c:v>
                </c:pt>
                <c:pt idx="15">
                  <c:v>0.377</c:v>
                </c:pt>
                <c:pt idx="16">
                  <c:v>0.377</c:v>
                </c:pt>
                <c:pt idx="17">
                  <c:v>0.377</c:v>
                </c:pt>
                <c:pt idx="18">
                  <c:v>0.377</c:v>
                </c:pt>
                <c:pt idx="19">
                  <c:v>0.377</c:v>
                </c:pt>
                <c:pt idx="20">
                  <c:v>0.377</c:v>
                </c:pt>
              </c:numCache>
            </c:numRef>
          </c:val>
          <c:smooth val="0"/>
          <c:extLst>
            <c:ext xmlns:c16="http://schemas.microsoft.com/office/drawing/2014/chart" uri="{C3380CC4-5D6E-409C-BE32-E72D297353CC}">
              <c16:uniqueId val="{00000004-E6FA-4525-814E-D8CD46D90609}"/>
            </c:ext>
          </c:extLst>
        </c:ser>
        <c:dLbls>
          <c:showLegendKey val="0"/>
          <c:showVal val="0"/>
          <c:showCatName val="0"/>
          <c:showSerName val="0"/>
          <c:showPercent val="0"/>
          <c:showBubbleSize val="0"/>
        </c:dLbls>
        <c:marker val="1"/>
        <c:smooth val="0"/>
        <c:axId val="1686074576"/>
        <c:axId val="1578370144"/>
      </c:lineChart>
      <c:catAx>
        <c:axId val="168607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1578370144"/>
        <c:crosses val="autoZero"/>
        <c:auto val="1"/>
        <c:lblAlgn val="ctr"/>
        <c:lblOffset val="100"/>
        <c:noMultiLvlLbl val="0"/>
      </c:catAx>
      <c:valAx>
        <c:axId val="1578370144"/>
        <c:scaling>
          <c:orientation val="minMax"/>
        </c:scaling>
        <c:delete val="0"/>
        <c:axPos val="l"/>
        <c:majorGridlines>
          <c:spPr>
            <a:ln w="9525" cap="flat" cmpd="sng" algn="ctr">
              <a:solidFill>
                <a:schemeClr val="bg1">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686074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4382733706289E-2"/>
          <c:y val="0.10476116542447501"/>
          <c:w val="0.87251959386887357"/>
          <c:h val="0.7789789366956843"/>
        </c:manualLayout>
      </c:layout>
      <c:barChart>
        <c:barDir val="col"/>
        <c:grouping val="clustered"/>
        <c:varyColors val="0"/>
        <c:ser>
          <c:idx val="1"/>
          <c:order val="1"/>
          <c:tx>
            <c:strRef>
              <c:f>Sheet1!$A$3</c:f>
              <c:strCache>
                <c:ptCount val="1"/>
                <c:pt idx="0">
                  <c:v>被保険者</c:v>
                </c:pt>
              </c:strCache>
            </c:strRef>
          </c:tx>
          <c:spPr>
            <a:solidFill>
              <a:schemeClr val="accent5"/>
            </a:solidFill>
            <a:ln>
              <a:solidFill>
                <a:srgbClr val="3333FF"/>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40～44</c:v>
                </c:pt>
                <c:pt idx="1">
                  <c:v>45～49</c:v>
                </c:pt>
                <c:pt idx="2">
                  <c:v>50～54</c:v>
                </c:pt>
                <c:pt idx="3">
                  <c:v>55～59</c:v>
                </c:pt>
                <c:pt idx="4">
                  <c:v>60～64</c:v>
                </c:pt>
                <c:pt idx="5">
                  <c:v>65～69</c:v>
                </c:pt>
                <c:pt idx="6">
                  <c:v>70～74</c:v>
                </c:pt>
              </c:strCache>
            </c:strRef>
          </c:cat>
          <c:val>
            <c:numRef>
              <c:f>Sheet1!$B$3:$H$3</c:f>
              <c:numCache>
                <c:formatCode>#,##0_);[Red]\(#,##0\)</c:formatCode>
                <c:ptCount val="7"/>
                <c:pt idx="0">
                  <c:v>95</c:v>
                </c:pt>
                <c:pt idx="1">
                  <c:v>120</c:v>
                </c:pt>
                <c:pt idx="2">
                  <c:v>111</c:v>
                </c:pt>
                <c:pt idx="3">
                  <c:v>106</c:v>
                </c:pt>
                <c:pt idx="4">
                  <c:v>183</c:v>
                </c:pt>
                <c:pt idx="5">
                  <c:v>489</c:v>
                </c:pt>
                <c:pt idx="6">
                  <c:v>851</c:v>
                </c:pt>
              </c:numCache>
            </c:numRef>
          </c:val>
          <c:extLst>
            <c:ext xmlns:c16="http://schemas.microsoft.com/office/drawing/2014/chart" uri="{C3380CC4-5D6E-409C-BE32-E72D297353CC}">
              <c16:uniqueId val="{00000000-540F-4E84-9A18-7FCD7BE767D3}"/>
            </c:ext>
          </c:extLst>
        </c:ser>
        <c:ser>
          <c:idx val="2"/>
          <c:order val="2"/>
          <c:tx>
            <c:strRef>
              <c:f>Sheet1!$A$4</c:f>
              <c:strCache>
                <c:ptCount val="1"/>
                <c:pt idx="0">
                  <c:v>受診者</c:v>
                </c:pt>
              </c:strCache>
            </c:strRef>
          </c:tx>
          <c:spPr>
            <a:solidFill>
              <a:schemeClr val="accent2"/>
            </a:solidFill>
            <a:ln>
              <a:solidFill>
                <a:schemeClr val="accent2">
                  <a:lumMod val="75000"/>
                </a:schemeClr>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2">
                        <a:lumMod val="50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40～44</c:v>
                </c:pt>
                <c:pt idx="1">
                  <c:v>45～49</c:v>
                </c:pt>
                <c:pt idx="2">
                  <c:v>50～54</c:v>
                </c:pt>
                <c:pt idx="3">
                  <c:v>55～59</c:v>
                </c:pt>
                <c:pt idx="4">
                  <c:v>60～64</c:v>
                </c:pt>
                <c:pt idx="5">
                  <c:v>65～69</c:v>
                </c:pt>
                <c:pt idx="6">
                  <c:v>70～74</c:v>
                </c:pt>
              </c:strCache>
            </c:strRef>
          </c:cat>
          <c:val>
            <c:numRef>
              <c:f>Sheet1!$B$4:$H$4</c:f>
              <c:numCache>
                <c:formatCode>#,##0_);[Red]\(#,##0\)</c:formatCode>
                <c:ptCount val="7"/>
                <c:pt idx="0">
                  <c:v>29</c:v>
                </c:pt>
                <c:pt idx="1">
                  <c:v>26</c:v>
                </c:pt>
                <c:pt idx="2">
                  <c:v>32</c:v>
                </c:pt>
                <c:pt idx="3">
                  <c:v>35</c:v>
                </c:pt>
                <c:pt idx="4">
                  <c:v>69</c:v>
                </c:pt>
                <c:pt idx="5">
                  <c:v>244</c:v>
                </c:pt>
                <c:pt idx="6">
                  <c:v>471</c:v>
                </c:pt>
              </c:numCache>
            </c:numRef>
          </c:val>
          <c:extLst>
            <c:ext xmlns:c16="http://schemas.microsoft.com/office/drawing/2014/chart" uri="{C3380CC4-5D6E-409C-BE32-E72D297353CC}">
              <c16:uniqueId val="{00000001-540F-4E84-9A18-7FCD7BE767D3}"/>
            </c:ext>
          </c:extLst>
        </c:ser>
        <c:dLbls>
          <c:showLegendKey val="0"/>
          <c:showVal val="0"/>
          <c:showCatName val="0"/>
          <c:showSerName val="0"/>
          <c:showPercent val="0"/>
          <c:showBubbleSize val="0"/>
        </c:dLbls>
        <c:gapWidth val="27"/>
        <c:overlap val="29"/>
        <c:axId val="619228479"/>
        <c:axId val="498429743"/>
        <c:extLst/>
      </c:barChart>
      <c:lineChart>
        <c:grouping val="standard"/>
        <c:varyColors val="0"/>
        <c:ser>
          <c:idx val="0"/>
          <c:order val="0"/>
          <c:tx>
            <c:strRef>
              <c:f>Sheet1!$A$2</c:f>
              <c:strCache>
                <c:ptCount val="1"/>
                <c:pt idx="0">
                  <c:v>受診率</c:v>
                </c:pt>
              </c:strCache>
            </c:strRef>
          </c:tx>
          <c:spPr>
            <a:ln w="28575" cap="rnd">
              <a:solidFill>
                <a:srgbClr val="0070C0"/>
              </a:solidFill>
              <a:round/>
            </a:ln>
            <a:effectLst>
              <a:outerShdw blurRad="50800" dist="38100" dir="2700000" algn="tl" rotWithShape="0">
                <a:prstClr val="black">
                  <a:alpha val="40000"/>
                </a:prstClr>
              </a:outerShdw>
            </a:effectLst>
          </c:spPr>
          <c:marker>
            <c:symbol val="circle"/>
            <c:size val="5"/>
            <c:spPr>
              <a:solidFill>
                <a:srgbClr val="0070C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1"/>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40～44</c:v>
                </c:pt>
                <c:pt idx="1">
                  <c:v>45～49</c:v>
                </c:pt>
                <c:pt idx="2">
                  <c:v>50～54</c:v>
                </c:pt>
                <c:pt idx="3">
                  <c:v>55～59</c:v>
                </c:pt>
                <c:pt idx="4">
                  <c:v>60～64</c:v>
                </c:pt>
                <c:pt idx="5">
                  <c:v>65～69</c:v>
                </c:pt>
                <c:pt idx="6">
                  <c:v>70～74</c:v>
                </c:pt>
              </c:strCache>
            </c:strRef>
          </c:cat>
          <c:val>
            <c:numRef>
              <c:f>Sheet1!$B$2:$H$2</c:f>
              <c:numCache>
                <c:formatCode>0.0%</c:formatCode>
                <c:ptCount val="7"/>
                <c:pt idx="0">
                  <c:v>0.30526315789473685</c:v>
                </c:pt>
                <c:pt idx="1">
                  <c:v>0.21666666666666667</c:v>
                </c:pt>
                <c:pt idx="2">
                  <c:v>0.28828828828828829</c:v>
                </c:pt>
                <c:pt idx="3">
                  <c:v>0.330188679245283</c:v>
                </c:pt>
                <c:pt idx="4">
                  <c:v>0.37704918032786883</c:v>
                </c:pt>
                <c:pt idx="5">
                  <c:v>0.49897750511247446</c:v>
                </c:pt>
                <c:pt idx="6">
                  <c:v>0.55346650998824909</c:v>
                </c:pt>
              </c:numCache>
            </c:numRef>
          </c:val>
          <c:smooth val="0"/>
          <c:extLst xmlns:c15="http://schemas.microsoft.com/office/drawing/2012/chart">
            <c:ext xmlns:c16="http://schemas.microsoft.com/office/drawing/2014/chart" uri="{C3380CC4-5D6E-409C-BE32-E72D297353CC}">
              <c16:uniqueId val="{00000002-540F-4E84-9A18-7FCD7BE767D3}"/>
            </c:ext>
          </c:extLst>
        </c:ser>
        <c:dLbls>
          <c:showLegendKey val="0"/>
          <c:showVal val="0"/>
          <c:showCatName val="0"/>
          <c:showSerName val="0"/>
          <c:showPercent val="0"/>
          <c:showBubbleSize val="0"/>
        </c:dLbls>
        <c:marker val="1"/>
        <c:smooth val="0"/>
        <c:axId val="105445567"/>
        <c:axId val="406167839"/>
      </c:lineChart>
      <c:catAx>
        <c:axId val="619228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498429743"/>
        <c:crosses val="autoZero"/>
        <c:auto val="1"/>
        <c:lblAlgn val="ctr"/>
        <c:lblOffset val="100"/>
        <c:noMultiLvlLbl val="0"/>
      </c:catAx>
      <c:valAx>
        <c:axId val="498429743"/>
        <c:scaling>
          <c:orientation val="minMax"/>
          <c:max val="120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19228479"/>
        <c:crosses val="autoZero"/>
        <c:crossBetween val="between"/>
        <c:majorUnit val="200"/>
      </c:valAx>
      <c:valAx>
        <c:axId val="406167839"/>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05445567"/>
        <c:crosses val="max"/>
        <c:crossBetween val="between"/>
      </c:valAx>
      <c:catAx>
        <c:axId val="105445567"/>
        <c:scaling>
          <c:orientation val="minMax"/>
        </c:scaling>
        <c:delete val="1"/>
        <c:axPos val="b"/>
        <c:numFmt formatCode="General" sourceLinked="1"/>
        <c:majorTickMark val="out"/>
        <c:minorTickMark val="none"/>
        <c:tickLblPos val="nextTo"/>
        <c:crossAx val="406167839"/>
        <c:crosses val="autoZero"/>
        <c:auto val="1"/>
        <c:lblAlgn val="ctr"/>
        <c:lblOffset val="100"/>
        <c:noMultiLvlLbl val="0"/>
      </c:catAx>
      <c:spPr>
        <a:noFill/>
        <a:ln>
          <a:noFill/>
        </a:ln>
        <a:effectLst/>
      </c:spPr>
    </c:plotArea>
    <c:legend>
      <c:legendPos val="r"/>
      <c:layout>
        <c:manualLayout>
          <c:xMode val="edge"/>
          <c:yMode val="edge"/>
          <c:x val="0.23077403065518443"/>
          <c:y val="3.2681326691774988E-2"/>
          <c:w val="0.46679491078636615"/>
          <c:h val="0.12191086980286411"/>
        </c:manualLayout>
      </c:layout>
      <c:overlay val="0"/>
      <c:spPr>
        <a:solidFill>
          <a:schemeClr val="bg1"/>
        </a:solidFill>
        <a:ln>
          <a:noFill/>
        </a:ln>
        <a:effectLst/>
      </c:spPr>
      <c:txPr>
        <a:bodyPr rot="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57631035691564"/>
          <c:y val="0.12269481058397423"/>
          <c:w val="0.8024236896430843"/>
          <c:h val="0.70226275405217387"/>
        </c:manualLayout>
      </c:layout>
      <c:barChart>
        <c:barDir val="col"/>
        <c:grouping val="clustered"/>
        <c:varyColors val="0"/>
        <c:ser>
          <c:idx val="0"/>
          <c:order val="0"/>
          <c:tx>
            <c:strRef>
              <c:f>Sheet1!$A$2</c:f>
              <c:strCache>
                <c:ptCount val="1"/>
                <c:pt idx="0">
                  <c:v>男性</c:v>
                </c:pt>
              </c:strCache>
            </c:strRef>
          </c:tx>
          <c:spPr>
            <a:solidFill>
              <a:schemeClr val="accent1">
                <a:lumMod val="50000"/>
              </a:schemeClr>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特定健診受診</c:v>
                </c:pt>
                <c:pt idx="1">
                  <c:v>特定健診未受診</c:v>
                </c:pt>
              </c:strCache>
            </c:strRef>
          </c:cat>
          <c:val>
            <c:numRef>
              <c:f>Sheet1!$B$2:$D$2</c:f>
              <c:numCache>
                <c:formatCode>#,##0_);[Red]\(#,##0\)</c:formatCode>
                <c:ptCount val="2"/>
                <c:pt idx="0">
                  <c:v>468911</c:v>
                </c:pt>
                <c:pt idx="1">
                  <c:v>523860</c:v>
                </c:pt>
              </c:numCache>
            </c:numRef>
          </c:val>
          <c:extLst xmlns:c15="http://schemas.microsoft.com/office/drawing/2012/chart">
            <c:ext xmlns:c16="http://schemas.microsoft.com/office/drawing/2014/chart" uri="{C3380CC4-5D6E-409C-BE32-E72D297353CC}">
              <c16:uniqueId val="{00000000-C0E8-4371-A757-0312231CCCAD}"/>
            </c:ext>
          </c:extLst>
        </c:ser>
        <c:ser>
          <c:idx val="1"/>
          <c:order val="1"/>
          <c:tx>
            <c:strRef>
              <c:f>Sheet1!$A$3</c:f>
              <c:strCache>
                <c:ptCount val="1"/>
                <c:pt idx="0">
                  <c:v>女性</c:v>
                </c:pt>
              </c:strCache>
            </c:strRef>
          </c:tx>
          <c:spPr>
            <a:solidFill>
              <a:schemeClr val="accent4"/>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特定健診受診</c:v>
                </c:pt>
                <c:pt idx="1">
                  <c:v>特定健診未受診</c:v>
                </c:pt>
              </c:strCache>
            </c:strRef>
          </c:cat>
          <c:val>
            <c:numRef>
              <c:f>Sheet1!$B$3:$D$3</c:f>
              <c:numCache>
                <c:formatCode>#,##0_);[Red]\(#,##0\)</c:formatCode>
                <c:ptCount val="2"/>
                <c:pt idx="0">
                  <c:v>403055</c:v>
                </c:pt>
                <c:pt idx="1">
                  <c:v>493335</c:v>
                </c:pt>
              </c:numCache>
            </c:numRef>
          </c:val>
          <c:extLst>
            <c:ext xmlns:c16="http://schemas.microsoft.com/office/drawing/2014/chart" uri="{C3380CC4-5D6E-409C-BE32-E72D297353CC}">
              <c16:uniqueId val="{00000001-C0E8-4371-A757-0312231CCCAD}"/>
            </c:ext>
          </c:extLst>
        </c:ser>
        <c:dLbls>
          <c:showLegendKey val="0"/>
          <c:showVal val="0"/>
          <c:showCatName val="0"/>
          <c:showSerName val="0"/>
          <c:showPercent val="0"/>
          <c:showBubbleSize val="0"/>
        </c:dLbls>
        <c:gapWidth val="27"/>
        <c:axId val="619228479"/>
        <c:axId val="498429743"/>
        <c:extLst/>
      </c:barChart>
      <c:lineChart>
        <c:grouping val="standard"/>
        <c:varyColors val="0"/>
        <c:ser>
          <c:idx val="2"/>
          <c:order val="2"/>
          <c:tx>
            <c:strRef>
              <c:f>Sheet1!$A$4</c:f>
              <c:strCache>
                <c:ptCount val="1"/>
                <c:pt idx="0">
                  <c:v>県平均</c:v>
                </c:pt>
              </c:strCache>
            </c:strRef>
          </c:tx>
          <c:spPr>
            <a:ln w="19050" cap="rnd">
              <a:solidFill>
                <a:schemeClr val="accent2">
                  <a:lumMod val="50000"/>
                </a:schemeClr>
              </a:solidFill>
              <a:prstDash val="sysDash"/>
              <a:round/>
            </a:ln>
            <a:effectLst/>
          </c:spPr>
          <c:marker>
            <c:symbol val="none"/>
          </c:marker>
          <c:cat>
            <c:strRef>
              <c:f>Sheet1!$B$1:$D$1</c:f>
              <c:strCache>
                <c:ptCount val="2"/>
                <c:pt idx="0">
                  <c:v>特定健診受診</c:v>
                </c:pt>
                <c:pt idx="1">
                  <c:v>特定健診未受診</c:v>
                </c:pt>
              </c:strCache>
            </c:strRef>
          </c:cat>
          <c:val>
            <c:numRef>
              <c:f>Sheet1!$B$4:$D$4</c:f>
              <c:numCache>
                <c:formatCode>0_);[Red]\(0\)</c:formatCode>
                <c:ptCount val="2"/>
                <c:pt idx="0">
                  <c:v>423497</c:v>
                </c:pt>
                <c:pt idx="1">
                  <c:v>423497</c:v>
                </c:pt>
              </c:numCache>
            </c:numRef>
          </c:val>
          <c:smooth val="0"/>
          <c:extLst>
            <c:ext xmlns:c16="http://schemas.microsoft.com/office/drawing/2014/chart" uri="{C3380CC4-5D6E-409C-BE32-E72D297353CC}">
              <c16:uniqueId val="{00000002-C0E8-4371-A757-0312231CCCAD}"/>
            </c:ext>
          </c:extLst>
        </c:ser>
        <c:dLbls>
          <c:showLegendKey val="0"/>
          <c:showVal val="0"/>
          <c:showCatName val="0"/>
          <c:showSerName val="0"/>
          <c:showPercent val="0"/>
          <c:showBubbleSize val="0"/>
        </c:dLbls>
        <c:marker val="1"/>
        <c:smooth val="0"/>
        <c:axId val="619228479"/>
        <c:axId val="498429743"/>
      </c:lineChart>
      <c:catAx>
        <c:axId val="619228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8429743"/>
        <c:crosses val="autoZero"/>
        <c:auto val="1"/>
        <c:lblAlgn val="ctr"/>
        <c:lblOffset val="100"/>
        <c:noMultiLvlLbl val="0"/>
      </c:catAx>
      <c:valAx>
        <c:axId val="49842974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19228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81872900517835E-2"/>
          <c:y val="0.11982099224907865"/>
          <c:w val="0.89095305867415564"/>
          <c:h val="0.77777640716537411"/>
        </c:manualLayout>
      </c:layout>
      <c:barChart>
        <c:barDir val="col"/>
        <c:grouping val="clustered"/>
        <c:varyColors val="0"/>
        <c:ser>
          <c:idx val="0"/>
          <c:order val="0"/>
          <c:tx>
            <c:strRef>
              <c:f>Sheet1!$A$2</c:f>
              <c:strCache>
                <c:ptCount val="1"/>
                <c:pt idx="0">
                  <c:v>川棚町</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70C0"/>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給付費</c:v>
                </c:pt>
                <c:pt idx="1">
                  <c:v>要支援1</c:v>
                </c:pt>
                <c:pt idx="2">
                  <c:v>要支援2</c:v>
                </c:pt>
                <c:pt idx="3">
                  <c:v>要介護1</c:v>
                </c:pt>
                <c:pt idx="4">
                  <c:v>要介護2</c:v>
                </c:pt>
                <c:pt idx="5">
                  <c:v>要介護3</c:v>
                </c:pt>
                <c:pt idx="6">
                  <c:v>要介護4</c:v>
                </c:pt>
                <c:pt idx="7">
                  <c:v>要介護5</c:v>
                </c:pt>
              </c:strCache>
            </c:strRef>
          </c:cat>
          <c:val>
            <c:numRef>
              <c:f>Sheet1!$B$2:$I$2</c:f>
              <c:numCache>
                <c:formatCode>#,##0_ </c:formatCode>
                <c:ptCount val="8"/>
                <c:pt idx="0">
                  <c:v>72263</c:v>
                </c:pt>
                <c:pt idx="1">
                  <c:v>10612</c:v>
                </c:pt>
                <c:pt idx="2">
                  <c:v>13078</c:v>
                </c:pt>
                <c:pt idx="3">
                  <c:v>44127</c:v>
                </c:pt>
                <c:pt idx="4">
                  <c:v>69668</c:v>
                </c:pt>
                <c:pt idx="5">
                  <c:v>108246</c:v>
                </c:pt>
                <c:pt idx="6">
                  <c:v>163218</c:v>
                </c:pt>
                <c:pt idx="7">
                  <c:v>174924</c:v>
                </c:pt>
              </c:numCache>
            </c:numRef>
          </c:val>
          <c:extLst>
            <c:ext xmlns:c16="http://schemas.microsoft.com/office/drawing/2014/chart" uri="{C3380CC4-5D6E-409C-BE32-E72D297353CC}">
              <c16:uniqueId val="{00000000-965B-4243-BA84-7B922F2A0D4A}"/>
            </c:ext>
          </c:extLst>
        </c:ser>
        <c:ser>
          <c:idx val="1"/>
          <c:order val="1"/>
          <c:tx>
            <c:strRef>
              <c:f>Sheet1!$A$3</c:f>
              <c:strCache>
                <c:ptCount val="1"/>
                <c:pt idx="0">
                  <c:v>県</c:v>
                </c:pt>
              </c:strCache>
            </c:strRef>
          </c:tx>
          <c:spPr>
            <a:solidFill>
              <a:schemeClr val="accent2"/>
            </a:solidFill>
            <a:ln>
              <a:noFill/>
            </a:ln>
            <a:effectLst>
              <a:outerShdw blurRad="50800" dist="38100" dir="2700000" algn="tl" rotWithShape="0">
                <a:prstClr val="black">
                  <a:alpha val="40000"/>
                </a:prstClr>
              </a:outerShdw>
            </a:effectLst>
          </c:spPr>
          <c:invertIfNegative val="0"/>
          <c:cat>
            <c:strRef>
              <c:f>Sheet1!$B$1:$I$1</c:f>
              <c:strCache>
                <c:ptCount val="8"/>
                <c:pt idx="0">
                  <c:v>給付費</c:v>
                </c:pt>
                <c:pt idx="1">
                  <c:v>要支援1</c:v>
                </c:pt>
                <c:pt idx="2">
                  <c:v>要支援2</c:v>
                </c:pt>
                <c:pt idx="3">
                  <c:v>要介護1</c:v>
                </c:pt>
                <c:pt idx="4">
                  <c:v>要介護2</c:v>
                </c:pt>
                <c:pt idx="5">
                  <c:v>要介護3</c:v>
                </c:pt>
                <c:pt idx="6">
                  <c:v>要介護4</c:v>
                </c:pt>
                <c:pt idx="7">
                  <c:v>要介護5</c:v>
                </c:pt>
              </c:strCache>
            </c:strRef>
          </c:cat>
          <c:val>
            <c:numRef>
              <c:f>Sheet1!$B$3:$I$3</c:f>
              <c:numCache>
                <c:formatCode>#,##0_ </c:formatCode>
                <c:ptCount val="8"/>
                <c:pt idx="0">
                  <c:v>69584</c:v>
                </c:pt>
                <c:pt idx="1">
                  <c:v>11370</c:v>
                </c:pt>
                <c:pt idx="2">
                  <c:v>16794</c:v>
                </c:pt>
                <c:pt idx="3">
                  <c:v>43348</c:v>
                </c:pt>
                <c:pt idx="4">
                  <c:v>56773</c:v>
                </c:pt>
                <c:pt idx="5">
                  <c:v>96140</c:v>
                </c:pt>
                <c:pt idx="6">
                  <c:v>132022</c:v>
                </c:pt>
                <c:pt idx="7">
                  <c:v>146970</c:v>
                </c:pt>
              </c:numCache>
            </c:numRef>
          </c:val>
          <c:extLst>
            <c:ext xmlns:c16="http://schemas.microsoft.com/office/drawing/2014/chart" uri="{C3380CC4-5D6E-409C-BE32-E72D297353CC}">
              <c16:uniqueId val="{00000001-965B-4243-BA84-7B922F2A0D4A}"/>
            </c:ext>
          </c:extLst>
        </c:ser>
        <c:ser>
          <c:idx val="2"/>
          <c:order val="2"/>
          <c:tx>
            <c:strRef>
              <c:f>Sheet1!$A$4</c:f>
              <c:strCache>
                <c:ptCount val="1"/>
                <c:pt idx="0">
                  <c:v>同規模</c:v>
                </c:pt>
              </c:strCache>
            </c:strRef>
          </c:tx>
          <c:spPr>
            <a:solidFill>
              <a:schemeClr val="accent3"/>
            </a:solidFill>
            <a:ln>
              <a:noFill/>
            </a:ln>
            <a:effectLst>
              <a:outerShdw blurRad="50800" dist="38100" dir="2700000" algn="tl" rotWithShape="0">
                <a:prstClr val="black">
                  <a:alpha val="40000"/>
                </a:prstClr>
              </a:outerShdw>
            </a:effectLst>
          </c:spPr>
          <c:invertIfNegative val="0"/>
          <c:cat>
            <c:strRef>
              <c:f>Sheet1!$B$1:$I$1</c:f>
              <c:strCache>
                <c:ptCount val="8"/>
                <c:pt idx="0">
                  <c:v>給付費</c:v>
                </c:pt>
                <c:pt idx="1">
                  <c:v>要支援1</c:v>
                </c:pt>
                <c:pt idx="2">
                  <c:v>要支援2</c:v>
                </c:pt>
                <c:pt idx="3">
                  <c:v>要介護1</c:v>
                </c:pt>
                <c:pt idx="4">
                  <c:v>要介護2</c:v>
                </c:pt>
                <c:pt idx="5">
                  <c:v>要介護3</c:v>
                </c:pt>
                <c:pt idx="6">
                  <c:v>要介護4</c:v>
                </c:pt>
                <c:pt idx="7">
                  <c:v>要介護5</c:v>
                </c:pt>
              </c:strCache>
            </c:strRef>
          </c:cat>
          <c:val>
            <c:numRef>
              <c:f>Sheet1!$B$4:$I$4</c:f>
              <c:numCache>
                <c:formatCode>#,##0_ </c:formatCode>
                <c:ptCount val="8"/>
                <c:pt idx="0">
                  <c:v>72528</c:v>
                </c:pt>
                <c:pt idx="1">
                  <c:v>9642</c:v>
                </c:pt>
                <c:pt idx="2">
                  <c:v>13244</c:v>
                </c:pt>
                <c:pt idx="3">
                  <c:v>41775</c:v>
                </c:pt>
                <c:pt idx="4">
                  <c:v>52305</c:v>
                </c:pt>
                <c:pt idx="5">
                  <c:v>93625</c:v>
                </c:pt>
                <c:pt idx="6">
                  <c:v>132004</c:v>
                </c:pt>
                <c:pt idx="7">
                  <c:v>150323</c:v>
                </c:pt>
              </c:numCache>
            </c:numRef>
          </c:val>
          <c:extLst>
            <c:ext xmlns:c16="http://schemas.microsoft.com/office/drawing/2014/chart" uri="{C3380CC4-5D6E-409C-BE32-E72D297353CC}">
              <c16:uniqueId val="{00000002-965B-4243-BA84-7B922F2A0D4A}"/>
            </c:ext>
          </c:extLst>
        </c:ser>
        <c:ser>
          <c:idx val="3"/>
          <c:order val="3"/>
          <c:tx>
            <c:strRef>
              <c:f>Sheet1!$A$5</c:f>
              <c:strCache>
                <c:ptCount val="1"/>
                <c:pt idx="0">
                  <c:v>国</c:v>
                </c:pt>
              </c:strCache>
            </c:strRef>
          </c:tx>
          <c:spPr>
            <a:solidFill>
              <a:schemeClr val="accent4"/>
            </a:solidFill>
            <a:ln>
              <a:noFill/>
            </a:ln>
            <a:effectLst>
              <a:outerShdw blurRad="50800" dist="38100" dir="2700000" algn="tl" rotWithShape="0">
                <a:prstClr val="black">
                  <a:alpha val="40000"/>
                </a:prstClr>
              </a:outerShdw>
            </a:effectLst>
          </c:spPr>
          <c:invertIfNegative val="0"/>
          <c:cat>
            <c:strRef>
              <c:f>Sheet1!$B$1:$I$1</c:f>
              <c:strCache>
                <c:ptCount val="8"/>
                <c:pt idx="0">
                  <c:v>給付費</c:v>
                </c:pt>
                <c:pt idx="1">
                  <c:v>要支援1</c:v>
                </c:pt>
                <c:pt idx="2">
                  <c:v>要支援2</c:v>
                </c:pt>
                <c:pt idx="3">
                  <c:v>要介護1</c:v>
                </c:pt>
                <c:pt idx="4">
                  <c:v>要介護2</c:v>
                </c:pt>
                <c:pt idx="5">
                  <c:v>要介護3</c:v>
                </c:pt>
                <c:pt idx="6">
                  <c:v>要介護4</c:v>
                </c:pt>
                <c:pt idx="7">
                  <c:v>要介護5</c:v>
                </c:pt>
              </c:strCache>
            </c:strRef>
          </c:cat>
          <c:val>
            <c:numRef>
              <c:f>Sheet1!$B$5:$I$5</c:f>
              <c:numCache>
                <c:formatCode>#,##0_ </c:formatCode>
                <c:ptCount val="8"/>
                <c:pt idx="0">
                  <c:v>59662</c:v>
                </c:pt>
                <c:pt idx="1">
                  <c:v>9568</c:v>
                </c:pt>
                <c:pt idx="2">
                  <c:v>12723</c:v>
                </c:pt>
                <c:pt idx="3">
                  <c:v>37331</c:v>
                </c:pt>
                <c:pt idx="4">
                  <c:v>45837</c:v>
                </c:pt>
                <c:pt idx="5">
                  <c:v>78504</c:v>
                </c:pt>
                <c:pt idx="6">
                  <c:v>103025</c:v>
                </c:pt>
                <c:pt idx="7">
                  <c:v>113314</c:v>
                </c:pt>
              </c:numCache>
            </c:numRef>
          </c:val>
          <c:extLst>
            <c:ext xmlns:c16="http://schemas.microsoft.com/office/drawing/2014/chart" uri="{C3380CC4-5D6E-409C-BE32-E72D297353CC}">
              <c16:uniqueId val="{00000003-965B-4243-BA84-7B922F2A0D4A}"/>
            </c:ext>
          </c:extLst>
        </c:ser>
        <c:dLbls>
          <c:showLegendKey val="0"/>
          <c:showVal val="0"/>
          <c:showCatName val="0"/>
          <c:showSerName val="0"/>
          <c:showPercent val="0"/>
          <c:showBubbleSize val="0"/>
        </c:dLbls>
        <c:gapWidth val="226"/>
        <c:overlap val="-21"/>
        <c:axId val="1580459744"/>
        <c:axId val="1568116064"/>
      </c:barChart>
      <c:catAx>
        <c:axId val="158045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568116064"/>
        <c:crosses val="autoZero"/>
        <c:auto val="1"/>
        <c:lblAlgn val="ctr"/>
        <c:lblOffset val="100"/>
        <c:noMultiLvlLbl val="0"/>
      </c:catAx>
      <c:valAx>
        <c:axId val="1568116064"/>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80459744"/>
        <c:crosses val="autoZero"/>
        <c:crossBetween val="between"/>
        <c:majorUnit val="50000"/>
      </c:valAx>
      <c:spPr>
        <a:noFill/>
        <a:ln>
          <a:noFill/>
        </a:ln>
        <a:effectLst/>
      </c:spPr>
    </c:plotArea>
    <c:legend>
      <c:legendPos val="b"/>
      <c:layout>
        <c:manualLayout>
          <c:xMode val="edge"/>
          <c:yMode val="edge"/>
          <c:x val="0.33546245342849984"/>
          <c:y val="3.1488341156103626E-2"/>
          <c:w val="0.33768671958557822"/>
          <c:h val="8.436581024671997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62306820084948"/>
          <c:y val="5.0844640576250599E-2"/>
          <c:w val="0.49213853401217433"/>
          <c:h val="0.86632103429434826"/>
        </c:manualLayout>
      </c:layout>
      <c:pieChart>
        <c:varyColors val="1"/>
        <c:ser>
          <c:idx val="3"/>
          <c:order val="0"/>
          <c:tx>
            <c:strRef>
              <c:f>Sheet1!$B$1</c:f>
              <c:strCache>
                <c:ptCount val="1"/>
                <c:pt idx="0">
                  <c:v>レセプト件数</c:v>
                </c:pt>
              </c:strCache>
            </c:strRef>
          </c:tx>
          <c:spPr>
            <a:solidFill>
              <a:schemeClr val="accent6">
                <a:lumMod val="40000"/>
                <a:lumOff val="60000"/>
              </a:schemeClr>
            </a:solidFill>
            <a:ln>
              <a:noFill/>
            </a:ln>
            <a:effectLst>
              <a:outerShdw blurRad="50800" dist="38100" dir="2700000" algn="tl" rotWithShape="0">
                <a:prstClr val="black">
                  <a:alpha val="40000"/>
                </a:prstClr>
              </a:outerShdw>
            </a:effectLst>
          </c:spPr>
          <c:dPt>
            <c:idx val="0"/>
            <c:bubble3D val="0"/>
            <c:spPr>
              <a:solidFill>
                <a:srgbClr val="0070C0"/>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DA7C-4952-8CE8-BC0B94E1FA36}"/>
              </c:ext>
            </c:extLst>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DA7C-4952-8CE8-BC0B94E1FA36}"/>
              </c:ext>
            </c:extLst>
          </c:dPt>
          <c:dPt>
            <c:idx val="2"/>
            <c:bubble3D val="0"/>
            <c:spPr>
              <a:solidFill>
                <a:schemeClr val="accent6">
                  <a:lumMod val="40000"/>
                  <a:lumOff val="6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DA7C-4952-8CE8-BC0B94E1FA36}"/>
              </c:ext>
            </c:extLst>
          </c:dPt>
          <c:dLbls>
            <c:dLbl>
              <c:idx val="0"/>
              <c:layout>
                <c:manualLayout>
                  <c:x val="5.2516232323997471E-2"/>
                  <c:y val="0.19344542217651564"/>
                </c:manualLayout>
              </c:layout>
              <c:spPr>
                <a:noFill/>
                <a:ln>
                  <a:noFill/>
                </a:ln>
                <a:effectLst/>
              </c:spPr>
              <c:txPr>
                <a:bodyPr rot="0" spcFirstLastPara="1" vertOverflow="ellipsis" vert="horz" wrap="square" anchor="ctr" anchorCtr="1"/>
                <a:lstStyle/>
                <a:p>
                  <a:pPr>
                    <a:defRPr sz="800" b="0" i="0" u="none" strike="noStrike" kern="1200" baseline="0">
                      <a:solidFill>
                        <a:srgbClr val="0070C0"/>
                      </a:solidFill>
                      <a:latin typeface="Arial Black" panose="020B0A04020102020204" pitchFamily="34" charset="0"/>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7C-4952-8CE8-BC0B94E1FA36}"/>
                </c:ext>
              </c:extLst>
            </c:dLbl>
            <c:dLbl>
              <c:idx val="1"/>
              <c:layout>
                <c:manualLayout>
                  <c:x val="4.5526724067791718E-3"/>
                  <c:y val="-0.3625418877882665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7C-4952-8CE8-BC0B94E1FA36}"/>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医療機関未受診</c:v>
                </c:pt>
                <c:pt idx="1">
                  <c:v>医療機関受診</c:v>
                </c:pt>
              </c:strCache>
            </c:strRef>
          </c:cat>
          <c:val>
            <c:numRef>
              <c:f>Sheet1!$B$2:$B$3</c:f>
              <c:numCache>
                <c:formatCode>0.0%</c:formatCode>
                <c:ptCount val="2"/>
                <c:pt idx="0">
                  <c:v>2.2753128555176336E-2</c:v>
                </c:pt>
                <c:pt idx="1">
                  <c:v>0.97724687144482369</c:v>
                </c:pt>
              </c:numCache>
            </c:numRef>
          </c:val>
          <c:extLst>
            <c:ext xmlns:c16="http://schemas.microsoft.com/office/drawing/2014/chart" uri="{C3380CC4-5D6E-409C-BE32-E72D297353CC}">
              <c16:uniqueId val="{00000006-DA7C-4952-8CE8-BC0B94E1FA3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9.2387789402092552E-2"/>
          <c:y val="2.4099363924689622E-2"/>
          <c:w val="0.35266631648884272"/>
          <c:h val="0.1842461168298196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Arial Black" panose="020B0A04020102020204" pitchFamily="34" charset="0"/>
        </a:defRPr>
      </a:pPr>
      <a:endParaRPr lang="ja-JP"/>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62306820084948"/>
          <c:y val="5.0844640576250599E-2"/>
          <c:w val="0.49213853401217433"/>
          <c:h val="0.86632103429434826"/>
        </c:manualLayout>
      </c:layout>
      <c:pieChart>
        <c:varyColors val="1"/>
        <c:ser>
          <c:idx val="3"/>
          <c:order val="0"/>
          <c:tx>
            <c:strRef>
              <c:f>Sheet1!$B$1</c:f>
              <c:strCache>
                <c:ptCount val="1"/>
                <c:pt idx="0">
                  <c:v>レセプト件数</c:v>
                </c:pt>
              </c:strCache>
            </c:strRef>
          </c:tx>
          <c:spPr>
            <a:solidFill>
              <a:schemeClr val="accent6">
                <a:lumMod val="40000"/>
                <a:lumOff val="60000"/>
              </a:schemeClr>
            </a:solidFill>
            <a:ln>
              <a:noFill/>
            </a:ln>
            <a:effectLst>
              <a:outerShdw blurRad="50800" dist="38100" dir="2700000" algn="tl" rotWithShape="0">
                <a:prstClr val="black">
                  <a:alpha val="40000"/>
                </a:prstClr>
              </a:outerShdw>
            </a:effectLst>
          </c:spPr>
          <c:dPt>
            <c:idx val="0"/>
            <c:bubble3D val="0"/>
            <c:spPr>
              <a:solidFill>
                <a:srgbClr val="0070C0"/>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A168-4BE5-B928-D8FE88C5A6E3}"/>
              </c:ext>
            </c:extLst>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A168-4BE5-B928-D8FE88C5A6E3}"/>
              </c:ext>
            </c:extLst>
          </c:dPt>
          <c:dPt>
            <c:idx val="2"/>
            <c:bubble3D val="0"/>
            <c:spPr>
              <a:solidFill>
                <a:schemeClr val="accent6">
                  <a:lumMod val="40000"/>
                  <a:lumOff val="6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A168-4BE5-B928-D8FE88C5A6E3}"/>
              </c:ext>
            </c:extLst>
          </c:dPt>
          <c:dLbls>
            <c:dLbl>
              <c:idx val="0"/>
              <c:layout>
                <c:manualLayout>
                  <c:x val="1.9855197289484674E-2"/>
                  <c:y val="0.27230215478350295"/>
                </c:manualLayout>
              </c:layout>
              <c:spPr>
                <a:noFill/>
                <a:ln>
                  <a:noFill/>
                </a:ln>
                <a:effectLst/>
              </c:spPr>
              <c:txPr>
                <a:bodyPr rot="0" spcFirstLastPara="1" vertOverflow="ellipsis" vert="horz" wrap="square" anchor="ctr" anchorCtr="1"/>
                <a:lstStyle/>
                <a:p>
                  <a:pPr>
                    <a:defRPr sz="800" b="0" i="0" u="none" strike="noStrike" kern="1200" baseline="0">
                      <a:solidFill>
                        <a:srgbClr val="0070C0"/>
                      </a:solidFill>
                      <a:latin typeface="Arial Black" panose="020B0A04020102020204" pitchFamily="34" charset="0"/>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68-4BE5-B928-D8FE88C5A6E3}"/>
                </c:ext>
              </c:extLst>
            </c:dLbl>
            <c:dLbl>
              <c:idx val="1"/>
              <c:layout>
                <c:manualLayout>
                  <c:x val="9.583079666740546E-2"/>
                  <c:y val="-0.3480096630543403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68-4BE5-B928-D8FE88C5A6E3}"/>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医療機関未受診</c:v>
                </c:pt>
                <c:pt idx="1">
                  <c:v>医療機関受診</c:v>
                </c:pt>
              </c:strCache>
            </c:strRef>
          </c:cat>
          <c:val>
            <c:numRef>
              <c:f>Sheet1!$B$2:$B$3</c:f>
              <c:numCache>
                <c:formatCode>0.0%</c:formatCode>
                <c:ptCount val="2"/>
                <c:pt idx="0">
                  <c:v>9.5752339812814974E-2</c:v>
                </c:pt>
                <c:pt idx="1">
                  <c:v>0.90424766018718505</c:v>
                </c:pt>
              </c:numCache>
            </c:numRef>
          </c:val>
          <c:extLst>
            <c:ext xmlns:c16="http://schemas.microsoft.com/office/drawing/2014/chart" uri="{C3380CC4-5D6E-409C-BE32-E72D297353CC}">
              <c16:uniqueId val="{00000006-A168-4BE5-B928-D8FE88C5A6E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11098860586439653"/>
          <c:y val="2.261757764142525E-2"/>
          <c:w val="0.27030852403917643"/>
          <c:h val="0.1842461168298196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Arial Black" panose="020B0A04020102020204" pitchFamily="34" charset="0"/>
        </a:defRPr>
      </a:pPr>
      <a:endParaRPr lang="ja-JP"/>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57631035691564"/>
          <c:y val="0.13164314988115072"/>
          <c:w val="0.8024236896430843"/>
          <c:h val="0.68125501736444405"/>
        </c:manualLayout>
      </c:layout>
      <c:barChart>
        <c:barDir val="col"/>
        <c:grouping val="clustered"/>
        <c:varyColors val="0"/>
        <c:ser>
          <c:idx val="2"/>
          <c:order val="0"/>
          <c:tx>
            <c:strRef>
              <c:f>Sheet1!$A$4</c:f>
              <c:strCache>
                <c:ptCount val="1"/>
                <c:pt idx="0">
                  <c:v>合計</c:v>
                </c:pt>
              </c:strCache>
            </c:strRef>
          </c:tx>
          <c:spPr>
            <a:solidFill>
              <a:srgbClr val="FFC000"/>
            </a:solidFill>
            <a:ln>
              <a:noFill/>
            </a:ln>
            <a:effectLst>
              <a:outerShdw blurRad="50800" dist="38100" dir="2700000" algn="tl" rotWithShape="0">
                <a:prstClr val="black">
                  <a:alpha val="40000"/>
                </a:prstClr>
              </a:outerShdw>
            </a:effectLst>
          </c:spPr>
          <c:invertIfNegative val="0"/>
          <c:dPt>
            <c:idx val="0"/>
            <c:invertIfNegative val="0"/>
            <c:bubble3D val="0"/>
            <c:spPr>
              <a:solidFill>
                <a:srgbClr val="FFC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A619-4E18-AF5D-9A89D46359E5}"/>
              </c:ext>
            </c:extLst>
          </c:dPt>
          <c:dPt>
            <c:idx val="1"/>
            <c:invertIfNegative val="0"/>
            <c:bubble3D val="0"/>
            <c:spPr>
              <a:solidFill>
                <a:srgbClr val="FFC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A619-4E18-AF5D-9A89D46359E5}"/>
              </c:ext>
            </c:extLst>
          </c:dPt>
          <c:dLbls>
            <c:dLbl>
              <c:idx val="0"/>
              <c:layout>
                <c:manualLayout>
                  <c:x val="1.6229340050116203E-7"/>
                  <c:y val="-6.7113644714809281E-2"/>
                </c:manualLayout>
              </c:layout>
              <c:numFmt formatCode="#,##0_);[Red]\(#,##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33192376105218052"/>
                      <c:h val="9.2214147838147964E-2"/>
                    </c:manualLayout>
                  </c15:layout>
                </c:ext>
                <c:ext xmlns:c16="http://schemas.microsoft.com/office/drawing/2014/chart" uri="{C3380CC4-5D6E-409C-BE32-E72D297353CC}">
                  <c16:uniqueId val="{00000001-A619-4E18-AF5D-9A89D46359E5}"/>
                </c:ext>
              </c:extLst>
            </c:dLbl>
            <c:dLbl>
              <c:idx val="1"/>
              <c:layout>
                <c:manualLayout>
                  <c:x val="-4.1220900793290894E-3"/>
                  <c:y val="-2.2371038753637964E-2"/>
                </c:manualLayout>
              </c:layout>
              <c:showLegendKey val="0"/>
              <c:showVal val="1"/>
              <c:showCatName val="0"/>
              <c:showSerName val="0"/>
              <c:showPercent val="0"/>
              <c:showBubbleSize val="0"/>
              <c:extLst>
                <c:ext xmlns:c15="http://schemas.microsoft.com/office/drawing/2012/chart" uri="{CE6537A1-D6FC-4f65-9D91-7224C49458BB}">
                  <c15:layout>
                    <c:manualLayout>
                      <c:w val="0.26184547071577879"/>
                      <c:h val="0.14590506360999536"/>
                    </c:manualLayout>
                  </c15:layout>
                </c:ext>
                <c:ext xmlns:c16="http://schemas.microsoft.com/office/drawing/2014/chart" uri="{C3380CC4-5D6E-409C-BE32-E72D297353CC}">
                  <c16:uniqueId val="{00000003-A619-4E18-AF5D-9A89D46359E5}"/>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2"/>
                <c:pt idx="0">
                  <c:v>特定健診受診</c:v>
                </c:pt>
                <c:pt idx="1">
                  <c:v>特定健診未受診</c:v>
                </c:pt>
              </c:strCache>
            </c:strRef>
          </c:cat>
          <c:val>
            <c:numRef>
              <c:f>Sheet1!$B$4:$D$4</c:f>
              <c:numCache>
                <c:formatCode>#,##0_);[Red]\(#,##0\)</c:formatCode>
                <c:ptCount val="2"/>
                <c:pt idx="0">
                  <c:v>431862</c:v>
                </c:pt>
                <c:pt idx="1">
                  <c:v>508047</c:v>
                </c:pt>
              </c:numCache>
            </c:numRef>
          </c:val>
          <c:extLst>
            <c:ext xmlns:c16="http://schemas.microsoft.com/office/drawing/2014/chart" uri="{C3380CC4-5D6E-409C-BE32-E72D297353CC}">
              <c16:uniqueId val="{00000004-A619-4E18-AF5D-9A89D46359E5}"/>
            </c:ext>
          </c:extLst>
        </c:ser>
        <c:dLbls>
          <c:showLegendKey val="0"/>
          <c:showVal val="0"/>
          <c:showCatName val="0"/>
          <c:showSerName val="0"/>
          <c:showPercent val="0"/>
          <c:showBubbleSize val="0"/>
        </c:dLbls>
        <c:gapWidth val="27"/>
        <c:axId val="619228479"/>
        <c:axId val="498429743"/>
        <c:extLst/>
      </c:barChart>
      <c:lineChart>
        <c:grouping val="standard"/>
        <c:varyColors val="0"/>
        <c:ser>
          <c:idx val="0"/>
          <c:order val="1"/>
          <c:tx>
            <c:strRef>
              <c:f>Sheet1!$A$5</c:f>
              <c:strCache>
                <c:ptCount val="1"/>
                <c:pt idx="0">
                  <c:v>県平均</c:v>
                </c:pt>
              </c:strCache>
            </c:strRef>
          </c:tx>
          <c:spPr>
            <a:ln w="19050" cap="rnd">
              <a:solidFill>
                <a:schemeClr val="accent2">
                  <a:lumMod val="50000"/>
                </a:schemeClr>
              </a:solidFill>
              <a:prstDash val="sys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A619-4E18-AF5D-9A89D46359E5}"/>
                </c:ext>
              </c:extLst>
            </c:dLbl>
            <c:dLbl>
              <c:idx val="1"/>
              <c:layout>
                <c:manualLayout>
                  <c:x val="-0.19580698770465205"/>
                  <c:y val="-4.8212044500923645E-2"/>
                </c:manualLayout>
              </c:layout>
              <c:numFmt formatCode="#,##0_);[Red]\(#,##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accent2">
                          <a:lumMod val="50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21303800262266134"/>
                      <c:h val="0.12169940908285418"/>
                    </c:manualLayout>
                  </c15:layout>
                </c:ext>
                <c:ext xmlns:c16="http://schemas.microsoft.com/office/drawing/2014/chart" uri="{C3380CC4-5D6E-409C-BE32-E72D297353CC}">
                  <c16:uniqueId val="{00000006-A619-4E18-AF5D-9A89D46359E5}"/>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Sheet1!$C$5:$D$5</c:f>
              <c:numCache>
                <c:formatCode>0_);[Red]\(0\)</c:formatCode>
                <c:ptCount val="2"/>
                <c:pt idx="0">
                  <c:v>423497</c:v>
                </c:pt>
                <c:pt idx="1">
                  <c:v>423497</c:v>
                </c:pt>
              </c:numCache>
            </c:numRef>
          </c:val>
          <c:smooth val="0"/>
          <c:extLst>
            <c:ext xmlns:c16="http://schemas.microsoft.com/office/drawing/2014/chart" uri="{C3380CC4-5D6E-409C-BE32-E72D297353CC}">
              <c16:uniqueId val="{00000007-A619-4E18-AF5D-9A89D46359E5}"/>
            </c:ext>
          </c:extLst>
        </c:ser>
        <c:dLbls>
          <c:showLegendKey val="0"/>
          <c:showVal val="0"/>
          <c:showCatName val="0"/>
          <c:showSerName val="0"/>
          <c:showPercent val="0"/>
          <c:showBubbleSize val="0"/>
        </c:dLbls>
        <c:marker val="1"/>
        <c:smooth val="0"/>
        <c:axId val="619228479"/>
        <c:axId val="498429743"/>
      </c:lineChart>
      <c:catAx>
        <c:axId val="619228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8429743"/>
        <c:crosses val="autoZero"/>
        <c:auto val="1"/>
        <c:lblAlgn val="ctr"/>
        <c:lblOffset val="100"/>
        <c:noMultiLvlLbl val="0"/>
      </c:catAx>
      <c:valAx>
        <c:axId val="49842974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19228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44100022410968"/>
          <c:y val="8.9829443839433171E-2"/>
          <c:w val="0.74850715292589809"/>
          <c:h val="0.73373474737723376"/>
        </c:manualLayout>
      </c:layout>
      <c:pieChart>
        <c:varyColors val="1"/>
        <c:ser>
          <c:idx val="0"/>
          <c:order val="0"/>
          <c:tx>
            <c:strRef>
              <c:f>Sheet1!$B$2</c:f>
              <c:strCache>
                <c:ptCount val="1"/>
                <c:pt idx="0">
                  <c:v>割合</c:v>
                </c:pt>
              </c:strCache>
            </c:strRef>
          </c:tx>
          <c:spPr>
            <a:ln w="19050">
              <a:solidFill>
                <a:schemeClr val="bg1"/>
              </a:solidFill>
            </a:ln>
            <a:effectLst>
              <a:outerShdw blurRad="50800" dist="38100" dir="2700000" algn="tl" rotWithShape="0">
                <a:prstClr val="black">
                  <a:alpha val="40000"/>
                </a:prstClr>
              </a:outerShdw>
            </a:effectLst>
          </c:spPr>
          <c:dPt>
            <c:idx val="0"/>
            <c:bubble3D val="0"/>
            <c:spPr>
              <a:solidFill>
                <a:srgbClr val="FF9966"/>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0AD-4B9D-A3D4-03932CDD50CE}"/>
              </c:ext>
            </c:extLst>
          </c:dPt>
          <c:dPt>
            <c:idx val="1"/>
            <c:bubble3D val="0"/>
            <c:spPr>
              <a:solidFill>
                <a:schemeClr val="accent1">
                  <a:lumMod val="60000"/>
                  <a:lumOff val="40000"/>
                </a:schemeClr>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0AD-4B9D-A3D4-03932CDD50CE}"/>
              </c:ext>
            </c:extLst>
          </c:dPt>
          <c:dPt>
            <c:idx val="2"/>
            <c:bubble3D val="0"/>
            <c:spPr>
              <a:solidFill>
                <a:schemeClr val="accent4">
                  <a:lumMod val="20000"/>
                  <a:lumOff val="80000"/>
                </a:schemeClr>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F0AD-4B9D-A3D4-03932CDD50CE}"/>
              </c:ext>
            </c:extLst>
          </c:dPt>
          <c:dPt>
            <c:idx val="3"/>
            <c:bubble3D val="0"/>
            <c:spPr>
              <a:solidFill>
                <a:schemeClr val="accent6">
                  <a:lumMod val="40000"/>
                  <a:lumOff val="60000"/>
                </a:schemeClr>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F0AD-4B9D-A3D4-03932CDD50CE}"/>
              </c:ext>
            </c:extLst>
          </c:dPt>
          <c:dPt>
            <c:idx val="4"/>
            <c:bubble3D val="0"/>
            <c:spPr>
              <a:solidFill>
                <a:schemeClr val="accent2">
                  <a:lumMod val="20000"/>
                  <a:lumOff val="80000"/>
                </a:schemeClr>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F0AD-4B9D-A3D4-03932CDD50CE}"/>
              </c:ext>
            </c:extLst>
          </c:dPt>
          <c:dPt>
            <c:idx val="5"/>
            <c:bubble3D val="0"/>
            <c:spPr>
              <a:solidFill>
                <a:schemeClr val="bg1">
                  <a:lumMod val="85000"/>
                </a:schemeClr>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F0AD-4B9D-A3D4-03932CDD50CE}"/>
              </c:ext>
            </c:extLst>
          </c:dPt>
          <c:dLbls>
            <c:dLbl>
              <c:idx val="1"/>
              <c:layout>
                <c:manualLayout>
                  <c:x val="-1.7029613134872492E-7"/>
                  <c:y val="-4.3221799031095048E-2"/>
                </c:manualLayout>
              </c:layout>
              <c:spPr>
                <a:noFill/>
                <a:ln>
                  <a:noFill/>
                </a:ln>
                <a:effectLst/>
              </c:spPr>
              <c:txPr>
                <a:bodyPr wrap="square" lIns="38100" tIns="19050" rIns="38100" bIns="19050" anchor="ctr">
                  <a:noAutofit/>
                </a:bodyPr>
                <a:lstStyle/>
                <a:p>
                  <a:pPr>
                    <a:defRPr sz="700" b="0">
                      <a:solidFill>
                        <a:schemeClr val="tx1"/>
                      </a:solidFill>
                      <a:latin typeface="Arial Black" panose="020B0A04020102020204" pitchFamily="34" charset="0"/>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625842251419791"/>
                      <c:h val="0.20169667691775536"/>
                    </c:manualLayout>
                  </c15:layout>
                </c:ext>
                <c:ext xmlns:c16="http://schemas.microsoft.com/office/drawing/2014/chart" uri="{C3380CC4-5D6E-409C-BE32-E72D297353CC}">
                  <c16:uniqueId val="{00000003-F0AD-4B9D-A3D4-03932CDD50CE}"/>
                </c:ext>
              </c:extLst>
            </c:dLbl>
            <c:dLbl>
              <c:idx val="2"/>
              <c:layout>
                <c:manualLayout>
                  <c:x val="3.8224095028058132E-2"/>
                  <c:y val="-4.442318986013787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893990722885287"/>
                      <c:h val="0.18576388992201467"/>
                    </c:manualLayout>
                  </c15:layout>
                </c:ext>
                <c:ext xmlns:c16="http://schemas.microsoft.com/office/drawing/2014/chart" uri="{C3380CC4-5D6E-409C-BE32-E72D297353CC}">
                  <c16:uniqueId val="{00000005-F0AD-4B9D-A3D4-03932CDD50CE}"/>
                </c:ext>
              </c:extLst>
            </c:dLbl>
            <c:dLbl>
              <c:idx val="3"/>
              <c:layout>
                <c:manualLayout>
                  <c:x val="4.7097668367278002E-2"/>
                  <c:y val="7.1372166301188075E-2"/>
                </c:manualLayout>
              </c:layout>
              <c:spPr>
                <a:noFill/>
                <a:ln>
                  <a:noFill/>
                </a:ln>
                <a:effectLst/>
              </c:spPr>
              <c:txPr>
                <a:bodyPr wrap="square" lIns="38100" tIns="19050" rIns="38100" bIns="19050" anchor="ctr">
                  <a:noAutofit/>
                </a:bodyPr>
                <a:lstStyle/>
                <a:p>
                  <a:pPr>
                    <a:defRPr sz="700" b="0">
                      <a:solidFill>
                        <a:schemeClr val="tx1"/>
                      </a:solidFill>
                      <a:latin typeface="Arial Black" panose="020B0A04020102020204" pitchFamily="34" charset="0"/>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582641372566373"/>
                      <c:h val="8.081848541880321E-2"/>
                    </c:manualLayout>
                  </c15:layout>
                </c:ext>
                <c:ext xmlns:c16="http://schemas.microsoft.com/office/drawing/2014/chart" uri="{C3380CC4-5D6E-409C-BE32-E72D297353CC}">
                  <c16:uniqueId val="{00000007-F0AD-4B9D-A3D4-03932CDD50CE}"/>
                </c:ext>
              </c:extLst>
            </c:dLbl>
            <c:dLbl>
              <c:idx val="4"/>
              <c:layout>
                <c:manualLayout>
                  <c:x val="-0.10094342031461186"/>
                  <c:y val="4.1211840562306978E-2"/>
                </c:manualLayout>
              </c:layout>
              <c:spPr>
                <a:noFill/>
                <a:ln>
                  <a:noFill/>
                </a:ln>
                <a:effectLst/>
              </c:spPr>
              <c:txPr>
                <a:bodyPr wrap="square" lIns="38100" tIns="19050" rIns="38100" bIns="19050" anchor="ctr">
                  <a:noAutofit/>
                </a:bodyPr>
                <a:lstStyle/>
                <a:p>
                  <a:pPr>
                    <a:defRPr sz="700" b="0">
                      <a:solidFill>
                        <a:schemeClr val="tx1"/>
                      </a:solidFill>
                      <a:latin typeface="Arial Black" panose="020B0A04020102020204" pitchFamily="34" charset="0"/>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9373248255375295"/>
                      <c:h val="8.0235092772904457E-2"/>
                    </c:manualLayout>
                  </c15:layout>
                </c:ext>
                <c:ext xmlns:c16="http://schemas.microsoft.com/office/drawing/2014/chart" uri="{C3380CC4-5D6E-409C-BE32-E72D297353CC}">
                  <c16:uniqueId val="{00000009-F0AD-4B9D-A3D4-03932CDD50CE}"/>
                </c:ext>
              </c:extLst>
            </c:dLbl>
            <c:dLbl>
              <c:idx val="5"/>
              <c:spPr>
                <a:noFill/>
                <a:ln>
                  <a:noFill/>
                </a:ln>
                <a:effectLst/>
              </c:spPr>
              <c:txPr>
                <a:bodyPr wrap="square" lIns="38100" tIns="19050" rIns="38100" bIns="19050" anchor="ctr">
                  <a:noAutofit/>
                </a:bodyPr>
                <a:lstStyle/>
                <a:p>
                  <a:pPr>
                    <a:defRPr sz="700" b="0">
                      <a:solidFill>
                        <a:schemeClr val="tx1"/>
                      </a:solidFill>
                      <a:latin typeface="Arial Black" panose="020B0A04020102020204" pitchFamily="34" charset="0"/>
                    </a:defRPr>
                  </a:pPr>
                  <a:endParaRPr lang="ja-JP"/>
                </a:p>
              </c:txPr>
              <c:dLblPos val="in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0AD-4B9D-A3D4-03932CDD50CE}"/>
                </c:ext>
              </c:extLst>
            </c:dLbl>
            <c:spPr>
              <a:noFill/>
              <a:ln>
                <a:noFill/>
              </a:ln>
              <a:effectLst/>
            </c:spPr>
            <c:txPr>
              <a:bodyPr wrap="square" lIns="38100" tIns="19050" rIns="38100" bIns="19050" anchor="ctr">
                <a:spAutoFit/>
              </a:bodyPr>
              <a:lstStyle/>
              <a:p>
                <a:pPr>
                  <a:defRPr sz="700" b="0">
                    <a:solidFill>
                      <a:schemeClr val="tx1"/>
                    </a:solidFill>
                    <a:latin typeface="Arial Black" panose="020B0A04020102020204" pitchFamily="34" charset="0"/>
                  </a:defRPr>
                </a:pPr>
                <a:endParaRPr lang="ja-JP"/>
              </a:p>
            </c:txPr>
            <c:dLblPos val="in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Sheet1!$A$3:$A$8</c:f>
              <c:strCache>
                <c:ptCount val="6"/>
                <c:pt idx="0">
                  <c:v>糖尿病</c:v>
                </c:pt>
                <c:pt idx="1">
                  <c:v>リウマチ</c:v>
                </c:pt>
                <c:pt idx="2">
                  <c:v>高血圧症</c:v>
                </c:pt>
                <c:pt idx="3">
                  <c:v>精神</c:v>
                </c:pt>
                <c:pt idx="4">
                  <c:v>脂質異常</c:v>
                </c:pt>
                <c:pt idx="5">
                  <c:v>無し</c:v>
                </c:pt>
              </c:strCache>
            </c:strRef>
          </c:cat>
          <c:val>
            <c:numRef>
              <c:f>Sheet1!$B$3:$B$8</c:f>
              <c:numCache>
                <c:formatCode>0.0%</c:formatCode>
                <c:ptCount val="6"/>
                <c:pt idx="0">
                  <c:v>0.23943765068024905</c:v>
                </c:pt>
                <c:pt idx="1">
                  <c:v>0.11876375259130711</c:v>
                </c:pt>
                <c:pt idx="2">
                  <c:v>9.2112970796597457E-2</c:v>
                </c:pt>
                <c:pt idx="3">
                  <c:v>4.1408684735320195E-2</c:v>
                </c:pt>
                <c:pt idx="4">
                  <c:v>3.7095907050199856E-2</c:v>
                </c:pt>
                <c:pt idx="5">
                  <c:v>0.47118103414632628</c:v>
                </c:pt>
              </c:numCache>
            </c:numRef>
          </c:val>
          <c:extLst xmlns:c15="http://schemas.microsoft.com/office/drawing/2012/chart">
            <c:ext xmlns:c16="http://schemas.microsoft.com/office/drawing/2014/chart" uri="{C3380CC4-5D6E-409C-BE32-E72D297353CC}">
              <c16:uniqueId val="{0000000C-F0AD-4B9D-A3D4-03932CDD50CE}"/>
            </c:ext>
          </c:extLst>
        </c:ser>
        <c:dLbls>
          <c:showLegendKey val="0"/>
          <c:showVal val="0"/>
          <c:showCatName val="0"/>
          <c:showSerName val="0"/>
          <c:showPercent val="0"/>
          <c:showBubbleSize val="0"/>
          <c:showLeaderLines val="1"/>
        </c:dLbls>
        <c:firstSliceAng val="0"/>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02297264907354"/>
          <c:y val="0.14707999706866928"/>
          <c:w val="0.74850715292589809"/>
          <c:h val="0.73373474737723376"/>
        </c:manualLayout>
      </c:layout>
      <c:pieChart>
        <c:varyColors val="1"/>
        <c:ser>
          <c:idx val="0"/>
          <c:order val="0"/>
          <c:tx>
            <c:strRef>
              <c:f>Sheet1!$B$2</c:f>
              <c:strCache>
                <c:ptCount val="1"/>
                <c:pt idx="0">
                  <c:v>割合</c:v>
                </c:pt>
              </c:strCache>
            </c:strRef>
          </c:tx>
          <c:spPr>
            <a:ln w="19050">
              <a:solidFill>
                <a:schemeClr val="bg1"/>
              </a:solidFill>
            </a:ln>
            <a:effectLst>
              <a:outerShdw blurRad="50800" dist="38100" dir="2700000" algn="tl" rotWithShape="0">
                <a:prstClr val="black">
                  <a:alpha val="40000"/>
                </a:prstClr>
              </a:outerShdw>
            </a:effectLst>
          </c:spPr>
          <c:dPt>
            <c:idx val="0"/>
            <c:bubble3D val="0"/>
            <c:spPr>
              <a:solidFill>
                <a:srgbClr val="FF9966"/>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A3F5-463E-8CA6-C8E88FFC3973}"/>
              </c:ext>
            </c:extLst>
          </c:dPt>
          <c:dPt>
            <c:idx val="1"/>
            <c:bubble3D val="0"/>
            <c:spPr>
              <a:solidFill>
                <a:schemeClr val="accent1">
                  <a:lumMod val="60000"/>
                  <a:lumOff val="40000"/>
                </a:schemeClr>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A3F5-463E-8CA6-C8E88FFC3973}"/>
              </c:ext>
            </c:extLst>
          </c:dPt>
          <c:dPt>
            <c:idx val="2"/>
            <c:bubble3D val="0"/>
            <c:spPr>
              <a:solidFill>
                <a:srgbClr val="FFFFCC"/>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A3F5-463E-8CA6-C8E88FFC3973}"/>
              </c:ext>
            </c:extLst>
          </c:dPt>
          <c:dPt>
            <c:idx val="3"/>
            <c:bubble3D val="0"/>
            <c:spPr>
              <a:solidFill>
                <a:schemeClr val="accent6">
                  <a:lumMod val="60000"/>
                  <a:lumOff val="40000"/>
                </a:schemeClr>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A3F5-463E-8CA6-C8E88FFC3973}"/>
              </c:ext>
            </c:extLst>
          </c:dPt>
          <c:dPt>
            <c:idx val="4"/>
            <c:bubble3D val="0"/>
            <c:spPr>
              <a:solidFill>
                <a:srgbClr val="9954CC"/>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A3F5-463E-8CA6-C8E88FFC3973}"/>
              </c:ext>
            </c:extLst>
          </c:dPt>
          <c:dPt>
            <c:idx val="5"/>
            <c:bubble3D val="0"/>
            <c:spPr>
              <a:solidFill>
                <a:srgbClr val="9954CC"/>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A3F5-463E-8CA6-C8E88FFC3973}"/>
              </c:ext>
            </c:extLst>
          </c:dPt>
          <c:dPt>
            <c:idx val="6"/>
            <c:bubble3D val="0"/>
            <c:spPr>
              <a:solidFill>
                <a:schemeClr val="accent4">
                  <a:lumMod val="75000"/>
                </a:schemeClr>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A3F5-463E-8CA6-C8E88FFC3973}"/>
              </c:ext>
            </c:extLst>
          </c:dPt>
          <c:dPt>
            <c:idx val="7"/>
            <c:bubble3D val="0"/>
            <c:spPr>
              <a:solidFill>
                <a:schemeClr val="bg1">
                  <a:lumMod val="75000"/>
                </a:schemeClr>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A3F5-463E-8CA6-C8E88FFC3973}"/>
              </c:ext>
            </c:extLst>
          </c:dPt>
          <c:dPt>
            <c:idx val="8"/>
            <c:bubble3D val="0"/>
            <c:spPr>
              <a:solidFill>
                <a:schemeClr val="bg1">
                  <a:lumMod val="75000"/>
                </a:schemeClr>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A3F5-463E-8CA6-C8E88FFC3973}"/>
              </c:ext>
            </c:extLst>
          </c:dPt>
          <c:dPt>
            <c:idx val="9"/>
            <c:bubble3D val="0"/>
            <c:spPr>
              <a:solidFill>
                <a:schemeClr val="bg1">
                  <a:lumMod val="75000"/>
                </a:schemeClr>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3-A3F5-463E-8CA6-C8E88FFC3973}"/>
              </c:ext>
            </c:extLst>
          </c:dPt>
          <c:dPt>
            <c:idx val="10"/>
            <c:bubble3D val="0"/>
            <c:spPr>
              <a:solidFill>
                <a:schemeClr val="bg1">
                  <a:lumMod val="75000"/>
                </a:schemeClr>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5-A3F5-463E-8CA6-C8E88FFC3973}"/>
              </c:ext>
            </c:extLst>
          </c:dPt>
          <c:dLbls>
            <c:dLbl>
              <c:idx val="0"/>
              <c:layout>
                <c:manualLayout>
                  <c:x val="-0.13639745753232804"/>
                  <c:y val="7.246136855132760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A3F5-463E-8CA6-C8E88FFC3973}"/>
                </c:ext>
              </c:extLst>
            </c:dLbl>
            <c:dLbl>
              <c:idx val="1"/>
              <c:layout>
                <c:manualLayout>
                  <c:x val="-9.5858365787655275E-2"/>
                  <c:y val="-0.1431773152507505"/>
                </c:manualLayout>
              </c:layout>
              <c:spPr>
                <a:noFill/>
                <a:ln>
                  <a:noFill/>
                </a:ln>
                <a:effectLst/>
              </c:spPr>
              <c:txPr>
                <a:bodyPr wrap="square" lIns="38100" tIns="19050" rIns="38100" bIns="19050" anchor="ctr">
                  <a:noAutofit/>
                </a:bodyPr>
                <a:lstStyle/>
                <a:p>
                  <a:pPr>
                    <a:defRPr sz="700" b="0">
                      <a:solidFill>
                        <a:schemeClr val="tx1"/>
                      </a:solidFill>
                      <a:latin typeface="Arial Black" panose="020B0A04020102020204" pitchFamily="34" charset="0"/>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966890623224662"/>
                      <c:h val="0.18786131712289361"/>
                    </c:manualLayout>
                  </c15:layout>
                </c:ext>
                <c:ext xmlns:c16="http://schemas.microsoft.com/office/drawing/2014/chart" uri="{C3380CC4-5D6E-409C-BE32-E72D297353CC}">
                  <c16:uniqueId val="{00000003-A3F5-463E-8CA6-C8E88FFC3973}"/>
                </c:ext>
              </c:extLst>
            </c:dLbl>
            <c:dLbl>
              <c:idx val="2"/>
              <c:layout>
                <c:manualLayout>
                  <c:x val="2.779013585052828E-2"/>
                  <c:y val="2.4832951714722839E-2"/>
                </c:manualLayout>
              </c:layout>
              <c:spPr>
                <a:noFill/>
                <a:ln>
                  <a:noFill/>
                </a:ln>
                <a:effectLst/>
              </c:spPr>
              <c:txPr>
                <a:bodyPr wrap="square" lIns="38100" tIns="19050" rIns="38100" bIns="19050" anchor="ctr">
                  <a:noAutofit/>
                </a:bodyPr>
                <a:lstStyle/>
                <a:p>
                  <a:pPr>
                    <a:defRPr sz="700" b="0">
                      <a:solidFill>
                        <a:schemeClr val="tx1"/>
                      </a:solidFill>
                      <a:latin typeface="Arial Black" panose="020B0A04020102020204" pitchFamily="34" charset="0"/>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969469140528132"/>
                      <c:h val="9.9359622484562315E-2"/>
                    </c:manualLayout>
                  </c15:layout>
                </c:ext>
                <c:ext xmlns:c16="http://schemas.microsoft.com/office/drawing/2014/chart" uri="{C3380CC4-5D6E-409C-BE32-E72D297353CC}">
                  <c16:uniqueId val="{00000005-A3F5-463E-8CA6-C8E88FFC3973}"/>
                </c:ext>
              </c:extLst>
            </c:dLbl>
            <c:dLbl>
              <c:idx val="3"/>
              <c:layout>
                <c:manualLayout>
                  <c:x val="-3.9746527342717809E-2"/>
                  <c:y val="2.052557883367405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A3F5-463E-8CA6-C8E88FFC3973}"/>
                </c:ext>
              </c:extLst>
            </c:dLbl>
            <c:dLbl>
              <c:idx val="4"/>
              <c:spPr>
                <a:noFill/>
                <a:ln>
                  <a:noFill/>
                </a:ln>
                <a:effectLst/>
              </c:spPr>
              <c:txPr>
                <a:bodyPr wrap="square" lIns="38100" tIns="19050" rIns="38100" bIns="19050" anchor="ctr">
                  <a:noAutofit/>
                </a:bodyPr>
                <a:lstStyle/>
                <a:p>
                  <a:pPr>
                    <a:defRPr sz="700" b="0">
                      <a:solidFill>
                        <a:schemeClr val="tx1"/>
                      </a:solidFill>
                      <a:latin typeface="Arial Black" panose="020B0A04020102020204" pitchFamily="34" charset="0"/>
                    </a:defRPr>
                  </a:pPr>
                  <a:endParaRPr lang="ja-JP"/>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3F5-463E-8CA6-C8E88FFC3973}"/>
                </c:ext>
              </c:extLst>
            </c:dLbl>
            <c:dLbl>
              <c:idx val="5"/>
              <c:spPr>
                <a:noFill/>
                <a:ln>
                  <a:noFill/>
                </a:ln>
                <a:effectLst/>
              </c:spPr>
              <c:txPr>
                <a:bodyPr wrap="square" lIns="38100" tIns="19050" rIns="38100" bIns="19050" anchor="ctr">
                  <a:noAutofit/>
                </a:bodyPr>
                <a:lstStyle/>
                <a:p>
                  <a:pPr>
                    <a:defRPr sz="700" b="0">
                      <a:solidFill>
                        <a:schemeClr val="tx1"/>
                      </a:solidFill>
                      <a:latin typeface="Arial Black" panose="020B0A04020102020204" pitchFamily="34" charset="0"/>
                    </a:defRPr>
                  </a:pPr>
                  <a:endParaRPr lang="ja-JP"/>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3F5-463E-8CA6-C8E88FFC3973}"/>
                </c:ext>
              </c:extLst>
            </c:dLbl>
            <c:dLbl>
              <c:idx val="10"/>
              <c:layout>
                <c:manualLayout>
                  <c:x val="6.420592561563665E-2"/>
                  <c:y val="-2.6231018043069185E-2"/>
                </c:manualLayout>
              </c:layout>
              <c:spPr>
                <a:noFill/>
                <a:ln>
                  <a:noFill/>
                </a:ln>
                <a:effectLst/>
              </c:spPr>
              <c:txPr>
                <a:bodyPr wrap="square" lIns="38100" tIns="19050" rIns="38100" bIns="19050" anchor="ctr">
                  <a:noAutofit/>
                </a:bodyPr>
                <a:lstStyle/>
                <a:p>
                  <a:pPr>
                    <a:defRPr sz="700" b="0">
                      <a:solidFill>
                        <a:schemeClr val="tx1"/>
                      </a:solidFill>
                      <a:latin typeface="Arial Black" panose="020B0A04020102020204" pitchFamily="34" charset="0"/>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697512923322798"/>
                      <c:h val="0.11037903482996875"/>
                    </c:manualLayout>
                  </c15:layout>
                </c:ext>
                <c:ext xmlns:c16="http://schemas.microsoft.com/office/drawing/2014/chart" uri="{C3380CC4-5D6E-409C-BE32-E72D297353CC}">
                  <c16:uniqueId val="{00000015-A3F5-463E-8CA6-C8E88FFC3973}"/>
                </c:ext>
              </c:extLst>
            </c:dLbl>
            <c:spPr>
              <a:noFill/>
              <a:ln>
                <a:noFill/>
              </a:ln>
              <a:effectLst/>
            </c:spPr>
            <c:txPr>
              <a:bodyPr wrap="square" lIns="38100" tIns="19050" rIns="38100" bIns="19050" anchor="ctr">
                <a:spAutoFit/>
              </a:bodyPr>
              <a:lstStyle/>
              <a:p>
                <a:pPr>
                  <a:defRPr sz="700" b="0">
                    <a:solidFill>
                      <a:schemeClr val="tx1"/>
                    </a:solidFill>
                    <a:latin typeface="Arial Black" panose="020B0A04020102020204" pitchFamily="34" charset="0"/>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Sheet1!$A$3:$A$13</c:f>
              <c:strCache>
                <c:ptCount val="11"/>
                <c:pt idx="0">
                  <c:v>糖尿病</c:v>
                </c:pt>
                <c:pt idx="1">
                  <c:v>リウマチ</c:v>
                </c:pt>
                <c:pt idx="2">
                  <c:v>高血圧症</c:v>
                </c:pt>
                <c:pt idx="3">
                  <c:v>精神</c:v>
                </c:pt>
                <c:pt idx="4">
                  <c:v>直腸がん</c:v>
                </c:pt>
                <c:pt idx="5">
                  <c:v>胃がん</c:v>
                </c:pt>
                <c:pt idx="6">
                  <c:v>腎不全</c:v>
                </c:pt>
                <c:pt idx="7">
                  <c:v>肝炎</c:v>
                </c:pt>
                <c:pt idx="8">
                  <c:v>無呼吸</c:v>
                </c:pt>
                <c:pt idx="9">
                  <c:v>心不全</c:v>
                </c:pt>
                <c:pt idx="10">
                  <c:v>その他</c:v>
                </c:pt>
              </c:strCache>
            </c:strRef>
          </c:cat>
          <c:val>
            <c:numRef>
              <c:f>Sheet1!$B$3:$B$13</c:f>
              <c:numCache>
                <c:formatCode>0.0%</c:formatCode>
                <c:ptCount val="11"/>
                <c:pt idx="0">
                  <c:v>0.40141883336513279</c:v>
                </c:pt>
                <c:pt idx="1">
                  <c:v>5.1955473069725581E-2</c:v>
                </c:pt>
                <c:pt idx="2">
                  <c:v>4.8479697500563718E-2</c:v>
                </c:pt>
                <c:pt idx="3">
                  <c:v>0.10522725038882047</c:v>
                </c:pt>
                <c:pt idx="4">
                  <c:v>5.2837184920511024E-2</c:v>
                </c:pt>
                <c:pt idx="5">
                  <c:v>4.9372972785457825E-2</c:v>
                </c:pt>
                <c:pt idx="6">
                  <c:v>4.8974997928218057E-2</c:v>
                </c:pt>
                <c:pt idx="7">
                  <c:v>4.8471988544491279E-2</c:v>
                </c:pt>
                <c:pt idx="8">
                  <c:v>9.4587927389342755E-2</c:v>
                </c:pt>
                <c:pt idx="9">
                  <c:v>5.137344688625628E-2</c:v>
                </c:pt>
                <c:pt idx="10">
                  <c:v>4.7300227221480237E-2</c:v>
                </c:pt>
              </c:numCache>
            </c:numRef>
          </c:val>
          <c:extLst xmlns:c15="http://schemas.microsoft.com/office/drawing/2012/chart">
            <c:ext xmlns:c16="http://schemas.microsoft.com/office/drawing/2014/chart" uri="{C3380CC4-5D6E-409C-BE32-E72D297353CC}">
              <c16:uniqueId val="{00000016-A3F5-463E-8CA6-C8E88FFC3973}"/>
            </c:ext>
          </c:extLst>
        </c:ser>
        <c:dLbls>
          <c:showLegendKey val="0"/>
          <c:showVal val="0"/>
          <c:showCatName val="0"/>
          <c:showSerName val="0"/>
          <c:showPercent val="0"/>
          <c:showBubbleSize val="0"/>
          <c:showLeaderLines val="1"/>
        </c:dLbls>
        <c:firstSliceAng val="0"/>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02297264907354"/>
          <c:y val="0.14707999706866928"/>
          <c:w val="0.74850715292589809"/>
          <c:h val="0.73373474737723376"/>
        </c:manualLayout>
      </c:layout>
      <c:pieChart>
        <c:varyColors val="1"/>
        <c:ser>
          <c:idx val="0"/>
          <c:order val="0"/>
          <c:tx>
            <c:strRef>
              <c:f>Sheet1!$B$2</c:f>
              <c:strCache>
                <c:ptCount val="1"/>
                <c:pt idx="0">
                  <c:v>割合</c:v>
                </c:pt>
              </c:strCache>
            </c:strRef>
          </c:tx>
          <c:spPr>
            <a:ln w="19050">
              <a:solidFill>
                <a:schemeClr val="bg1"/>
              </a:solidFill>
            </a:ln>
            <a:effectLst>
              <a:outerShdw blurRad="50800" dist="38100" dir="2700000" algn="tl" rotWithShape="0">
                <a:prstClr val="black">
                  <a:alpha val="40000"/>
                </a:prstClr>
              </a:outerShdw>
            </a:effectLst>
          </c:spPr>
          <c:dPt>
            <c:idx val="0"/>
            <c:bubble3D val="0"/>
            <c:spPr>
              <a:solidFill>
                <a:srgbClr val="FF0000"/>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48DF-43FA-B99A-766B27E5F0E9}"/>
              </c:ext>
            </c:extLst>
          </c:dPt>
          <c:dPt>
            <c:idx val="1"/>
            <c:bubble3D val="0"/>
            <c:spPr>
              <a:solidFill>
                <a:srgbClr val="9954CC"/>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48DF-43FA-B99A-766B27E5F0E9}"/>
              </c:ext>
            </c:extLst>
          </c:dPt>
          <c:dPt>
            <c:idx val="2"/>
            <c:bubble3D val="0"/>
            <c:spPr>
              <a:solidFill>
                <a:srgbClr val="9954CC"/>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48DF-43FA-B99A-766B27E5F0E9}"/>
              </c:ext>
            </c:extLst>
          </c:dPt>
          <c:dPt>
            <c:idx val="3"/>
            <c:bubble3D val="0"/>
            <c:spPr>
              <a:solidFill>
                <a:srgbClr val="9954CC"/>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48DF-43FA-B99A-766B27E5F0E9}"/>
              </c:ext>
            </c:extLst>
          </c:dPt>
          <c:dPt>
            <c:idx val="4"/>
            <c:bubble3D val="0"/>
            <c:spPr>
              <a:solidFill>
                <a:srgbClr val="9954CC"/>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48DF-43FA-B99A-766B27E5F0E9}"/>
              </c:ext>
            </c:extLst>
          </c:dPt>
          <c:dPt>
            <c:idx val="5"/>
            <c:bubble3D val="0"/>
            <c:spPr>
              <a:solidFill>
                <a:srgbClr val="9954CC"/>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48DF-43FA-B99A-766B27E5F0E9}"/>
              </c:ext>
            </c:extLst>
          </c:dPt>
          <c:dPt>
            <c:idx val="6"/>
            <c:bubble3D val="0"/>
            <c:spPr>
              <a:solidFill>
                <a:schemeClr val="accent4">
                  <a:lumMod val="75000"/>
                </a:schemeClr>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48DF-43FA-B99A-766B27E5F0E9}"/>
              </c:ext>
            </c:extLst>
          </c:dPt>
          <c:dPt>
            <c:idx val="7"/>
            <c:bubble3D val="0"/>
            <c:spPr>
              <a:solidFill>
                <a:schemeClr val="accent6">
                  <a:lumMod val="75000"/>
                </a:schemeClr>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48DF-43FA-B99A-766B27E5F0E9}"/>
              </c:ext>
            </c:extLst>
          </c:dPt>
          <c:dPt>
            <c:idx val="8"/>
            <c:bubble3D val="0"/>
            <c:spPr>
              <a:solidFill>
                <a:schemeClr val="bg1">
                  <a:lumMod val="75000"/>
                </a:schemeClr>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48DF-43FA-B99A-766B27E5F0E9}"/>
              </c:ext>
            </c:extLst>
          </c:dPt>
          <c:dPt>
            <c:idx val="9"/>
            <c:bubble3D val="0"/>
            <c:spPr>
              <a:solidFill>
                <a:schemeClr val="bg1">
                  <a:lumMod val="75000"/>
                </a:schemeClr>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3-48DF-43FA-B99A-766B27E5F0E9}"/>
              </c:ext>
            </c:extLst>
          </c:dPt>
          <c:dPt>
            <c:idx val="10"/>
            <c:bubble3D val="0"/>
            <c:spPr>
              <a:solidFill>
                <a:schemeClr val="bg1">
                  <a:lumMod val="75000"/>
                </a:schemeClr>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5-48DF-43FA-B99A-766B27E5F0E9}"/>
              </c:ext>
            </c:extLst>
          </c:dPt>
          <c:dPt>
            <c:idx val="11"/>
            <c:bubble3D val="0"/>
            <c:spPr>
              <a:solidFill>
                <a:schemeClr val="bg1">
                  <a:lumMod val="75000"/>
                </a:schemeClr>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7-48DF-43FA-B99A-766B27E5F0E9}"/>
              </c:ext>
            </c:extLst>
          </c:dPt>
          <c:dPt>
            <c:idx val="12"/>
            <c:bubble3D val="0"/>
            <c:spPr>
              <a:solidFill>
                <a:schemeClr val="bg1">
                  <a:lumMod val="75000"/>
                </a:schemeClr>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9-48DF-43FA-B99A-766B27E5F0E9}"/>
              </c:ext>
            </c:extLst>
          </c:dPt>
          <c:dLbls>
            <c:dLbl>
              <c:idx val="1"/>
              <c:layout>
                <c:manualLayout>
                  <c:x val="-0.14025530444691614"/>
                  <c:y val="3.8562067853573863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2555812489834596"/>
                      <c:h val="0.1452948519700609"/>
                    </c:manualLayout>
                  </c15:layout>
                </c:ext>
                <c:ext xmlns:c16="http://schemas.microsoft.com/office/drawing/2014/chart" uri="{C3380CC4-5D6E-409C-BE32-E72D297353CC}">
                  <c16:uniqueId val="{00000003-48DF-43FA-B99A-766B27E5F0E9}"/>
                </c:ext>
              </c:extLst>
            </c:dLbl>
            <c:dLbl>
              <c:idx val="2"/>
              <c:layout>
                <c:manualLayout>
                  <c:x val="-0.13943929397288754"/>
                  <c:y val="-9.482451276604575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48DF-43FA-B99A-766B27E5F0E9}"/>
                </c:ext>
              </c:extLst>
            </c:dLbl>
            <c:dLbl>
              <c:idx val="3"/>
              <c:layout>
                <c:manualLayout>
                  <c:x val="-9.0124833691458642E-2"/>
                  <c:y val="-0.1645433380053303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48DF-43FA-B99A-766B27E5F0E9}"/>
                </c:ext>
              </c:extLst>
            </c:dLbl>
            <c:dLbl>
              <c:idx val="4"/>
              <c:layout>
                <c:manualLayout>
                  <c:x val="0.13733461329033808"/>
                  <c:y val="-2.3533810607811799E-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735272160076451"/>
                      <c:h val="7.1813951640396001E-2"/>
                    </c:manualLayout>
                  </c15:layout>
                </c:ext>
                <c:ext xmlns:c16="http://schemas.microsoft.com/office/drawing/2014/chart" uri="{C3380CC4-5D6E-409C-BE32-E72D297353CC}">
                  <c16:uniqueId val="{00000009-48DF-43FA-B99A-766B27E5F0E9}"/>
                </c:ext>
              </c:extLst>
            </c:dLbl>
            <c:dLbl>
              <c:idx val="5"/>
              <c:layout>
                <c:manualLayout>
                  <c:x val="-1.9244815264926825E-2"/>
                  <c:y val="2.2526333638769134E-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4617326193052272"/>
                      <c:h val="8.6726384509261165E-2"/>
                    </c:manualLayout>
                  </c15:layout>
                </c:ext>
                <c:ext xmlns:c16="http://schemas.microsoft.com/office/drawing/2014/chart" uri="{C3380CC4-5D6E-409C-BE32-E72D297353CC}">
                  <c16:uniqueId val="{0000000B-48DF-43FA-B99A-766B27E5F0E9}"/>
                </c:ext>
              </c:extLst>
            </c:dLbl>
            <c:dLbl>
              <c:idx val="6"/>
              <c:layout>
                <c:manualLayout>
                  <c:x val="-5.2433787228110158E-2"/>
                  <c:y val="-6.833851084261613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48DF-43FA-B99A-766B27E5F0E9}"/>
                </c:ext>
              </c:extLst>
            </c:dLbl>
            <c:dLbl>
              <c:idx val="7"/>
              <c:layout>
                <c:manualLayout>
                  <c:x val="-2.6728068234740276E-2"/>
                  <c:y val="2.8408722054486767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48DF-43FA-B99A-766B27E5F0E9}"/>
                </c:ext>
              </c:extLst>
            </c:dLbl>
            <c:dLbl>
              <c:idx val="8"/>
              <c:layout>
                <c:manualLayout>
                  <c:x val="-3.9279880227543425E-2"/>
                  <c:y val="1.813316646109166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48DF-43FA-B99A-766B27E5F0E9}"/>
                </c:ext>
              </c:extLst>
            </c:dLbl>
            <c:dLbl>
              <c:idx val="9"/>
              <c:layout>
                <c:manualLayout>
                  <c:x val="-2.9256033830465804E-2"/>
                  <c:y val="-3.299274226362337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48DF-43FA-B99A-766B27E5F0E9}"/>
                </c:ext>
              </c:extLst>
            </c:dLbl>
            <c:dLbl>
              <c:idx val="10"/>
              <c:layout>
                <c:manualLayout>
                  <c:x val="6.4149384216422847E-3"/>
                  <c:y val="-1.8536157248708107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4697512923322798"/>
                      <c:h val="0.11037903482996875"/>
                    </c:manualLayout>
                  </c15:layout>
                </c:ext>
                <c:ext xmlns:c16="http://schemas.microsoft.com/office/drawing/2014/chart" uri="{C3380CC4-5D6E-409C-BE32-E72D297353CC}">
                  <c16:uniqueId val="{00000015-48DF-43FA-B99A-766B27E5F0E9}"/>
                </c:ext>
              </c:extLst>
            </c:dLbl>
            <c:dLbl>
              <c:idx val="11"/>
              <c:layout>
                <c:manualLayout>
                  <c:x val="3.2074692108211421E-2"/>
                  <c:y val="-5.6654615965033454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5339006765487027"/>
                      <c:h val="6.4200050870492034E-2"/>
                    </c:manualLayout>
                  </c15:layout>
                </c:ext>
                <c:ext xmlns:c16="http://schemas.microsoft.com/office/drawing/2014/chart" uri="{C3380CC4-5D6E-409C-BE32-E72D297353CC}">
                  <c16:uniqueId val="{00000017-48DF-43FA-B99A-766B27E5F0E9}"/>
                </c:ext>
              </c:extLst>
            </c:dLbl>
            <c:dLbl>
              <c:idx val="12"/>
              <c:layout>
                <c:manualLayout>
                  <c:x val="0.10465012319712449"/>
                  <c:y val="-6.0792721191745922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9-48DF-43FA-B99A-766B27E5F0E9}"/>
                </c:ext>
              </c:extLst>
            </c:dLbl>
            <c:spPr>
              <a:noFill/>
              <a:ln>
                <a:noFill/>
              </a:ln>
              <a:effectLst/>
            </c:spPr>
            <c:txPr>
              <a:bodyPr wrap="square" lIns="38100" tIns="19050" rIns="38100" bIns="19050" anchor="ctr">
                <a:spAutoFit/>
              </a:bodyPr>
              <a:lstStyle/>
              <a:p>
                <a:pPr>
                  <a:defRPr b="0"/>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Sheet1!$A$3:$A$15</c:f>
              <c:strCache>
                <c:ptCount val="13"/>
                <c:pt idx="0">
                  <c:v>脳出血</c:v>
                </c:pt>
                <c:pt idx="1">
                  <c:v>リンパ腫</c:v>
                </c:pt>
                <c:pt idx="2">
                  <c:v>結腸がん</c:v>
                </c:pt>
                <c:pt idx="3">
                  <c:v>肺がん</c:v>
                </c:pt>
                <c:pt idx="4">
                  <c:v>膵がん</c:v>
                </c:pt>
                <c:pt idx="5">
                  <c:v>食道がん</c:v>
                </c:pt>
                <c:pt idx="6">
                  <c:v>腎不全</c:v>
                </c:pt>
                <c:pt idx="7">
                  <c:v>肺炎</c:v>
                </c:pt>
                <c:pt idx="8">
                  <c:v>髄膜炎</c:v>
                </c:pt>
                <c:pt idx="9">
                  <c:v>骨折</c:v>
                </c:pt>
                <c:pt idx="10">
                  <c:v>不整脈</c:v>
                </c:pt>
                <c:pt idx="11">
                  <c:v>血栓症</c:v>
                </c:pt>
                <c:pt idx="12">
                  <c:v>その他</c:v>
                </c:pt>
              </c:strCache>
            </c:strRef>
          </c:cat>
          <c:val>
            <c:numRef>
              <c:f>Sheet1!$B$3:$B$15</c:f>
              <c:numCache>
                <c:formatCode>0.0%</c:formatCode>
                <c:ptCount val="13"/>
                <c:pt idx="0">
                  <c:v>0.16369585777240689</c:v>
                </c:pt>
                <c:pt idx="1">
                  <c:v>0.11876375259130711</c:v>
                </c:pt>
                <c:pt idx="2">
                  <c:v>0.10217210608976829</c:v>
                </c:pt>
                <c:pt idx="3">
                  <c:v>8.7279553230209805E-2</c:v>
                </c:pt>
                <c:pt idx="4">
                  <c:v>4.6070464914036657E-2</c:v>
                </c:pt>
                <c:pt idx="5">
                  <c:v>3.9790070388803341E-2</c:v>
                </c:pt>
                <c:pt idx="6">
                  <c:v>0.12796800166511565</c:v>
                </c:pt>
                <c:pt idx="7">
                  <c:v>8.3101037144155801E-2</c:v>
                </c:pt>
                <c:pt idx="8">
                  <c:v>4.6243364341323083E-2</c:v>
                </c:pt>
                <c:pt idx="9">
                  <c:v>3.8691319283790576E-2</c:v>
                </c:pt>
                <c:pt idx="10">
                  <c:v>3.7095907050199856E-2</c:v>
                </c:pt>
                <c:pt idx="11">
                  <c:v>3.6491972554327408E-2</c:v>
                </c:pt>
                <c:pt idx="12">
                  <c:v>7.2636592974555533E-2</c:v>
                </c:pt>
              </c:numCache>
            </c:numRef>
          </c:val>
          <c:extLst xmlns:c15="http://schemas.microsoft.com/office/drawing/2012/chart">
            <c:ext xmlns:c16="http://schemas.microsoft.com/office/drawing/2014/chart" uri="{C3380CC4-5D6E-409C-BE32-E72D297353CC}">
              <c16:uniqueId val="{0000001A-48DF-43FA-B99A-766B27E5F0E9}"/>
            </c:ext>
          </c:extLst>
        </c:ser>
        <c:dLbls>
          <c:showLegendKey val="0"/>
          <c:showVal val="0"/>
          <c:showCatName val="0"/>
          <c:showSerName val="0"/>
          <c:showPercent val="0"/>
          <c:showBubbleSize val="0"/>
          <c:showLeaderLines val="1"/>
        </c:dLbls>
        <c:firstSliceAng val="0"/>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b="1">
          <a:latin typeface="Arial Black" panose="020B0A04020102020204" pitchFamily="34" charset="0"/>
        </a:defRPr>
      </a:pPr>
      <a:endParaRPr lang="ja-JP"/>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6131430266331"/>
          <c:y val="0.15676462617288486"/>
          <c:w val="0.56720447749003788"/>
          <c:h val="0.6890130752503556"/>
        </c:manualLayout>
      </c:layout>
      <c:radarChart>
        <c:radarStyle val="marker"/>
        <c:varyColors val="0"/>
        <c:ser>
          <c:idx val="0"/>
          <c:order val="0"/>
          <c:tx>
            <c:strRef>
              <c:f>'Ⅵ　質問表分析'!$B$33</c:f>
              <c:strCache>
                <c:ptCount val="1"/>
                <c:pt idx="0">
                  <c:v>川棚町
(100-a)/(100-b)</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cat>
            <c:strRef>
              <c:f>'Ⅵ　質問表分析'!$A$34:$A$44</c:f>
              <c:strCache>
                <c:ptCount val="11"/>
                <c:pt idx="0">
                  <c:v>喫煙</c:v>
                </c:pt>
                <c:pt idx="1">
                  <c:v>週3回朝食抜き</c:v>
                </c:pt>
                <c:pt idx="2">
                  <c:v>食べる速度が速い</c:v>
                </c:pt>
                <c:pt idx="3">
                  <c:v>20歳時～１０ｋｇ以上体重増加</c:v>
                </c:pt>
                <c:pt idx="4">
                  <c:v>改善意欲なし</c:v>
                </c:pt>
                <c:pt idx="5">
                  <c:v>毎日飲酒</c:v>
                </c:pt>
                <c:pt idx="6">
                  <c:v>１日飲酒量
（3合以上）</c:v>
                </c:pt>
                <c:pt idx="7">
                  <c:v>噛みにくい</c:v>
                </c:pt>
                <c:pt idx="8">
                  <c:v>ほとんど噛めない</c:v>
                </c:pt>
                <c:pt idx="9">
                  <c:v>保健指導希望なし</c:v>
                </c:pt>
                <c:pt idx="10">
                  <c:v>1回３０分以上の運動習慣がある</c:v>
                </c:pt>
              </c:strCache>
            </c:strRef>
          </c:cat>
          <c:val>
            <c:numRef>
              <c:f>'Ⅵ　質問表分析'!$B$34:$B$44</c:f>
              <c:numCache>
                <c:formatCode>0.0_);[Red]\(0.0\)</c:formatCode>
                <c:ptCount val="11"/>
                <c:pt idx="0">
                  <c:v>0.99885189437428246</c:v>
                </c:pt>
                <c:pt idx="1">
                  <c:v>1.0244173140954496</c:v>
                </c:pt>
                <c:pt idx="2">
                  <c:v>1.0262068965517241</c:v>
                </c:pt>
                <c:pt idx="3">
                  <c:v>1.0433436532507743</c:v>
                </c:pt>
                <c:pt idx="4">
                  <c:v>0.87864823348694332</c:v>
                </c:pt>
                <c:pt idx="5">
                  <c:v>1.0197368421052631</c:v>
                </c:pt>
                <c:pt idx="6">
                  <c:v>1.0040733197556007</c:v>
                </c:pt>
                <c:pt idx="7">
                  <c:v>0.94723294723294715</c:v>
                </c:pt>
                <c:pt idx="8">
                  <c:v>1.0030272452068618</c:v>
                </c:pt>
                <c:pt idx="9">
                  <c:v>0.98863636363636342</c:v>
                </c:pt>
                <c:pt idx="10">
                  <c:v>1.12807881773399</c:v>
                </c:pt>
              </c:numCache>
            </c:numRef>
          </c:val>
          <c:extLst>
            <c:ext xmlns:c16="http://schemas.microsoft.com/office/drawing/2014/chart" uri="{C3380CC4-5D6E-409C-BE32-E72D297353CC}">
              <c16:uniqueId val="{00000000-65E4-4DB8-827A-B798DB5D7BD2}"/>
            </c:ext>
          </c:extLst>
        </c:ser>
        <c:ser>
          <c:idx val="1"/>
          <c:order val="1"/>
          <c:tx>
            <c:strRef>
              <c:f>'Ⅵ　質問表分析'!$C$33</c:f>
              <c:strCache>
                <c:ptCount val="1"/>
                <c:pt idx="0">
                  <c:v>県平均</c:v>
                </c:pt>
              </c:strCache>
            </c:strRef>
          </c:tx>
          <c:spPr>
            <a:ln w="57150" cap="rnd">
              <a:solidFill>
                <a:schemeClr val="accent2"/>
              </a:solidFill>
              <a:round/>
            </a:ln>
            <a:effectLst/>
          </c:spPr>
          <c:marker>
            <c:symbol val="circle"/>
            <c:size val="5"/>
            <c:spPr>
              <a:solidFill>
                <a:schemeClr val="accent2"/>
              </a:solidFill>
              <a:ln w="57150">
                <a:solidFill>
                  <a:schemeClr val="accent2"/>
                </a:solidFill>
              </a:ln>
              <a:effectLst/>
            </c:spPr>
          </c:marker>
          <c:cat>
            <c:strRef>
              <c:f>'Ⅵ　質問表分析'!$A$34:$A$44</c:f>
              <c:strCache>
                <c:ptCount val="11"/>
                <c:pt idx="0">
                  <c:v>喫煙</c:v>
                </c:pt>
                <c:pt idx="1">
                  <c:v>週3回朝食抜き</c:v>
                </c:pt>
                <c:pt idx="2">
                  <c:v>食べる速度が速い</c:v>
                </c:pt>
                <c:pt idx="3">
                  <c:v>20歳時～１０ｋｇ以上体重増加</c:v>
                </c:pt>
                <c:pt idx="4">
                  <c:v>改善意欲なし</c:v>
                </c:pt>
                <c:pt idx="5">
                  <c:v>毎日飲酒</c:v>
                </c:pt>
                <c:pt idx="6">
                  <c:v>１日飲酒量
（3合以上）</c:v>
                </c:pt>
                <c:pt idx="7">
                  <c:v>噛みにくい</c:v>
                </c:pt>
                <c:pt idx="8">
                  <c:v>ほとんど噛めない</c:v>
                </c:pt>
                <c:pt idx="9">
                  <c:v>保健指導希望なし</c:v>
                </c:pt>
                <c:pt idx="10">
                  <c:v>1回３０分以上の運動習慣がある</c:v>
                </c:pt>
              </c:strCache>
            </c:strRef>
          </c:cat>
          <c:val>
            <c:numRef>
              <c:f>'Ⅵ　質問表分析'!$C$34:$C$44</c:f>
              <c:numCache>
                <c:formatCode>0.0_);[Red]\(0.0\)</c:formatCode>
                <c:ptCount val="11"/>
                <c:pt idx="0">
                  <c:v>1</c:v>
                </c:pt>
                <c:pt idx="1">
                  <c:v>1</c:v>
                </c:pt>
                <c:pt idx="2">
                  <c:v>1</c:v>
                </c:pt>
                <c:pt idx="3">
                  <c:v>1</c:v>
                </c:pt>
                <c:pt idx="4">
                  <c:v>1</c:v>
                </c:pt>
                <c:pt idx="5">
                  <c:v>1</c:v>
                </c:pt>
                <c:pt idx="6">
                  <c:v>1</c:v>
                </c:pt>
                <c:pt idx="7">
                  <c:v>1</c:v>
                </c:pt>
                <c:pt idx="8">
                  <c:v>1</c:v>
                </c:pt>
                <c:pt idx="9">
                  <c:v>1</c:v>
                </c:pt>
                <c:pt idx="10">
                  <c:v>1</c:v>
                </c:pt>
              </c:numCache>
            </c:numRef>
          </c:val>
          <c:extLst>
            <c:ext xmlns:c16="http://schemas.microsoft.com/office/drawing/2014/chart" uri="{C3380CC4-5D6E-409C-BE32-E72D297353CC}">
              <c16:uniqueId val="{00000001-65E4-4DB8-827A-B798DB5D7BD2}"/>
            </c:ext>
          </c:extLst>
        </c:ser>
        <c:dLbls>
          <c:showLegendKey val="0"/>
          <c:showVal val="0"/>
          <c:showCatName val="0"/>
          <c:showSerName val="0"/>
          <c:showPercent val="0"/>
          <c:showBubbleSize val="0"/>
        </c:dLbls>
        <c:axId val="1189003615"/>
        <c:axId val="1189001535"/>
      </c:radarChart>
      <c:catAx>
        <c:axId val="118900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crossAx val="1189001535"/>
        <c:crosses val="autoZero"/>
        <c:auto val="1"/>
        <c:lblAlgn val="ctr"/>
        <c:lblOffset val="100"/>
        <c:noMultiLvlLbl val="0"/>
      </c:catAx>
      <c:valAx>
        <c:axId val="1189001535"/>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89003615"/>
        <c:crosses val="autoZero"/>
        <c:crossBetween val="between"/>
      </c:valAx>
      <c:spPr>
        <a:noFill/>
        <a:ln>
          <a:noFill/>
        </a:ln>
        <a:effectLst/>
      </c:spPr>
    </c:plotArea>
    <c:legend>
      <c:legendPos val="t"/>
      <c:layout>
        <c:manualLayout>
          <c:xMode val="edge"/>
          <c:yMode val="edge"/>
          <c:x val="0.72206565221708119"/>
          <c:y val="6.9359475839070039E-2"/>
          <c:w val="0.25826122582705296"/>
          <c:h val="3.80227543246505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80216772858587"/>
          <c:y val="4.583333333333333E-2"/>
          <c:w val="0.85123517669231119"/>
          <c:h val="0.68974350482120483"/>
        </c:manualLayout>
      </c:layout>
      <c:barChart>
        <c:barDir val="bar"/>
        <c:grouping val="percentStacked"/>
        <c:varyColors val="0"/>
        <c:ser>
          <c:idx val="0"/>
          <c:order val="0"/>
          <c:tx>
            <c:strRef>
              <c:f>Sheet1!$B$1</c:f>
              <c:strCache>
                <c:ptCount val="1"/>
                <c:pt idx="0">
                  <c:v>はい</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Sheet1!$B$2:$B$3</c:f>
              <c:numCache>
                <c:formatCode>0.0%</c:formatCode>
                <c:ptCount val="2"/>
                <c:pt idx="0">
                  <c:v>0.40600000000000003</c:v>
                </c:pt>
                <c:pt idx="1">
                  <c:v>0.45800000000000002</c:v>
                </c:pt>
              </c:numCache>
            </c:numRef>
          </c:val>
          <c:extLst>
            <c:ext xmlns:c16="http://schemas.microsoft.com/office/drawing/2014/chart" uri="{C3380CC4-5D6E-409C-BE32-E72D297353CC}">
              <c16:uniqueId val="{00000000-7720-45D7-BA49-36A5BE4D2673}"/>
            </c:ext>
          </c:extLst>
        </c:ser>
        <c:ser>
          <c:idx val="1"/>
          <c:order val="1"/>
          <c:tx>
            <c:strRef>
              <c:f>Sheet1!$C$1</c:f>
              <c:strCache>
                <c:ptCount val="1"/>
                <c:pt idx="0">
                  <c:v>いいえ</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Sheet1!$C$2:$C$3</c:f>
              <c:numCache>
                <c:formatCode>0.0%</c:formatCode>
                <c:ptCount val="2"/>
                <c:pt idx="0">
                  <c:v>0.59399999999999997</c:v>
                </c:pt>
                <c:pt idx="1">
                  <c:v>0.54200000000000004</c:v>
                </c:pt>
              </c:numCache>
            </c:numRef>
          </c:val>
          <c:extLst>
            <c:ext xmlns:c16="http://schemas.microsoft.com/office/drawing/2014/chart" uri="{C3380CC4-5D6E-409C-BE32-E72D297353CC}">
              <c16:uniqueId val="{00000001-7720-45D7-BA49-36A5BE4D2673}"/>
            </c:ext>
          </c:extLst>
        </c:ser>
        <c:dLbls>
          <c:showLegendKey val="0"/>
          <c:showVal val="0"/>
          <c:showCatName val="0"/>
          <c:showSerName val="0"/>
          <c:showPercent val="0"/>
          <c:showBubbleSize val="0"/>
        </c:dLbls>
        <c:gapWidth val="39"/>
        <c:overlap val="100"/>
        <c:axId val="1883062928"/>
        <c:axId val="1743804064"/>
      </c:barChart>
      <c:catAx>
        <c:axId val="1883062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crossAx val="1743804064"/>
        <c:crosses val="autoZero"/>
        <c:auto val="1"/>
        <c:lblAlgn val="ctr"/>
        <c:lblOffset val="100"/>
        <c:noMultiLvlLbl val="0"/>
      </c:catAx>
      <c:valAx>
        <c:axId val="174380406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83062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solidFill>
    </a:ln>
    <a:effectLst/>
  </c:spPr>
  <c:txPr>
    <a:bodyPr/>
    <a:lstStyle/>
    <a:p>
      <a:pPr>
        <a:defRPr sz="600">
          <a:latin typeface="Arial Black" panose="020B0A04020102020204" pitchFamily="34" charset="0"/>
        </a:defRPr>
      </a:pPr>
      <a:endParaRPr lang="ja-JP"/>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32430719097457"/>
          <c:y val="4.583333333333333E-2"/>
          <c:w val="0.86771300212007252"/>
          <c:h val="0.61183172715937961"/>
        </c:manualLayout>
      </c:layout>
      <c:barChart>
        <c:barDir val="bar"/>
        <c:grouping val="percentStacked"/>
        <c:varyColors val="0"/>
        <c:ser>
          <c:idx val="0"/>
          <c:order val="0"/>
          <c:tx>
            <c:strRef>
              <c:f>Sheet1!$B$1</c:f>
              <c:strCache>
                <c:ptCount val="1"/>
                <c:pt idx="0">
                  <c:v>ない</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Sheet1!$B$2:$B$3</c:f>
              <c:numCache>
                <c:formatCode>0.0%</c:formatCode>
                <c:ptCount val="2"/>
                <c:pt idx="0">
                  <c:v>0.34139999999999998</c:v>
                </c:pt>
                <c:pt idx="1">
                  <c:v>0.43640000000000001</c:v>
                </c:pt>
              </c:numCache>
            </c:numRef>
          </c:val>
          <c:extLst>
            <c:ext xmlns:c16="http://schemas.microsoft.com/office/drawing/2014/chart" uri="{C3380CC4-5D6E-409C-BE32-E72D297353CC}">
              <c16:uniqueId val="{00000000-FD9F-42FF-BC99-34DC9E4EBD25}"/>
            </c:ext>
          </c:extLst>
        </c:ser>
        <c:ser>
          <c:idx val="1"/>
          <c:order val="1"/>
          <c:tx>
            <c:strRef>
              <c:f>Sheet1!$C$1</c:f>
              <c:strCache>
                <c:ptCount val="1"/>
                <c:pt idx="0">
                  <c:v>6カ月以内</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Sheet1!$C$2:$C$3</c:f>
              <c:numCache>
                <c:formatCode>0.0%</c:formatCode>
                <c:ptCount val="2"/>
                <c:pt idx="0">
                  <c:v>0.24929999999999999</c:v>
                </c:pt>
                <c:pt idx="1">
                  <c:v>0.17130000000000001</c:v>
                </c:pt>
              </c:numCache>
            </c:numRef>
          </c:val>
          <c:extLst>
            <c:ext xmlns:c16="http://schemas.microsoft.com/office/drawing/2014/chart" uri="{C3380CC4-5D6E-409C-BE32-E72D297353CC}">
              <c16:uniqueId val="{00000001-FD9F-42FF-BC99-34DC9E4EBD25}"/>
            </c:ext>
          </c:extLst>
        </c:ser>
        <c:ser>
          <c:idx val="2"/>
          <c:order val="2"/>
          <c:tx>
            <c:strRef>
              <c:f>Sheet1!$D$1</c:f>
              <c:strCache>
                <c:ptCount val="1"/>
                <c:pt idx="0">
                  <c:v>1カ月以内</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Sheet1!$D$2:$D$3</c:f>
              <c:numCache>
                <c:formatCode>0.0%</c:formatCode>
                <c:ptCount val="2"/>
                <c:pt idx="0">
                  <c:v>0.12239999999999999</c:v>
                </c:pt>
                <c:pt idx="1">
                  <c:v>0.1043</c:v>
                </c:pt>
              </c:numCache>
            </c:numRef>
          </c:val>
          <c:extLst>
            <c:ext xmlns:c16="http://schemas.microsoft.com/office/drawing/2014/chart" uri="{C3380CC4-5D6E-409C-BE32-E72D297353CC}">
              <c16:uniqueId val="{00000002-FD9F-42FF-BC99-34DC9E4EBD25}"/>
            </c:ext>
          </c:extLst>
        </c:ser>
        <c:ser>
          <c:idx val="3"/>
          <c:order val="3"/>
          <c:tx>
            <c:strRef>
              <c:f>Sheet1!$E$1</c:f>
              <c:strCache>
                <c:ptCount val="1"/>
                <c:pt idx="0">
                  <c:v>取組中(6カ月未満)</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Sheet1!$E$2:$E$3</c:f>
              <c:numCache>
                <c:formatCode>0.0%</c:formatCode>
                <c:ptCount val="2"/>
                <c:pt idx="0">
                  <c:v>7.8100000000000003E-2</c:v>
                </c:pt>
                <c:pt idx="1">
                  <c:v>8.5199999999999998E-2</c:v>
                </c:pt>
              </c:numCache>
            </c:numRef>
          </c:val>
          <c:extLst>
            <c:ext xmlns:c16="http://schemas.microsoft.com/office/drawing/2014/chart" uri="{C3380CC4-5D6E-409C-BE32-E72D297353CC}">
              <c16:uniqueId val="{00000003-FD9F-42FF-BC99-34DC9E4EBD25}"/>
            </c:ext>
          </c:extLst>
        </c:ser>
        <c:ser>
          <c:idx val="4"/>
          <c:order val="4"/>
          <c:tx>
            <c:strRef>
              <c:f>Sheet1!$F$1</c:f>
              <c:strCache>
                <c:ptCount val="1"/>
                <c:pt idx="0">
                  <c:v>取組中(6カ月以上)</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Sheet1!$F$2:$F$3</c:f>
              <c:numCache>
                <c:formatCode>0.0%</c:formatCode>
                <c:ptCount val="2"/>
                <c:pt idx="0">
                  <c:v>0.1938</c:v>
                </c:pt>
                <c:pt idx="1">
                  <c:v>0.1981</c:v>
                </c:pt>
              </c:numCache>
            </c:numRef>
          </c:val>
          <c:extLst>
            <c:ext xmlns:c16="http://schemas.microsoft.com/office/drawing/2014/chart" uri="{C3380CC4-5D6E-409C-BE32-E72D297353CC}">
              <c16:uniqueId val="{00000004-FD9F-42FF-BC99-34DC9E4EBD25}"/>
            </c:ext>
          </c:extLst>
        </c:ser>
        <c:ser>
          <c:idx val="5"/>
          <c:order val="5"/>
          <c:tx>
            <c:strRef>
              <c:f>Sheet1!$G$1</c:f>
              <c:strCache>
                <c:ptCount val="1"/>
                <c:pt idx="0">
                  <c:v>未回答</c:v>
                </c:pt>
              </c:strCache>
            </c:strRef>
          </c:tx>
          <c:spPr>
            <a:solidFill>
              <a:schemeClr val="accent6"/>
            </a:solidFill>
            <a:ln>
              <a:noFill/>
            </a:ln>
            <a:effectLst/>
          </c:spPr>
          <c:invertIfNegative val="0"/>
          <c:cat>
            <c:strRef>
              <c:f>Sheet1!$A$2:$A$3</c:f>
              <c:strCache>
                <c:ptCount val="2"/>
                <c:pt idx="0">
                  <c:v>長崎県</c:v>
                </c:pt>
                <c:pt idx="1">
                  <c:v>川棚町</c:v>
                </c:pt>
              </c:strCache>
            </c:strRef>
          </c:cat>
          <c:val>
            <c:numRef>
              <c:f>Sheet1!$G$2:$G$3</c:f>
              <c:numCache>
                <c:formatCode>0.0%</c:formatCode>
                <c:ptCount val="2"/>
                <c:pt idx="0">
                  <c:v>1.4999999999999999E-2</c:v>
                </c:pt>
                <c:pt idx="1">
                  <c:v>4.7000000000000002E-3</c:v>
                </c:pt>
              </c:numCache>
            </c:numRef>
          </c:val>
          <c:extLst>
            <c:ext xmlns:c16="http://schemas.microsoft.com/office/drawing/2014/chart" uri="{C3380CC4-5D6E-409C-BE32-E72D297353CC}">
              <c16:uniqueId val="{00000005-FD9F-42FF-BC99-34DC9E4EBD25}"/>
            </c:ext>
          </c:extLst>
        </c:ser>
        <c:dLbls>
          <c:showLegendKey val="0"/>
          <c:showVal val="0"/>
          <c:showCatName val="0"/>
          <c:showSerName val="0"/>
          <c:showPercent val="0"/>
          <c:showBubbleSize val="0"/>
        </c:dLbls>
        <c:gapWidth val="39"/>
        <c:overlap val="100"/>
        <c:axId val="1883062928"/>
        <c:axId val="1743804064"/>
      </c:barChart>
      <c:catAx>
        <c:axId val="1883062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crossAx val="1743804064"/>
        <c:crosses val="autoZero"/>
        <c:auto val="1"/>
        <c:lblAlgn val="ctr"/>
        <c:lblOffset val="100"/>
        <c:noMultiLvlLbl val="0"/>
      </c:catAx>
      <c:valAx>
        <c:axId val="174380406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83062928"/>
        <c:crosses val="autoZero"/>
        <c:crossBetween val="between"/>
      </c:valAx>
      <c:spPr>
        <a:noFill/>
        <a:ln>
          <a:noFill/>
        </a:ln>
        <a:effectLst/>
      </c:spPr>
    </c:plotArea>
    <c:legend>
      <c:legendPos val="r"/>
      <c:layout>
        <c:manualLayout>
          <c:xMode val="edge"/>
          <c:yMode val="edge"/>
          <c:x val="5.185277683635485E-2"/>
          <c:y val="0.7438463347645059"/>
          <c:w val="0.9025466692545544"/>
          <c:h val="0.19706194651947534"/>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2"/>
      </a:solidFill>
    </a:ln>
    <a:effectLst/>
  </c:spPr>
  <c:txPr>
    <a:bodyPr/>
    <a:lstStyle/>
    <a:p>
      <a:pPr>
        <a:defRPr sz="600">
          <a:latin typeface="Arial Black" panose="020B0A04020102020204" pitchFamily="34" charset="0"/>
        </a:defRPr>
      </a:pPr>
      <a:endParaRPr lang="ja-JP"/>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6131430266331"/>
          <c:y val="0.15676462617288486"/>
          <c:w val="0.56720447749003788"/>
          <c:h val="0.6890130752503556"/>
        </c:manualLayout>
      </c:layout>
      <c:radarChart>
        <c:radarStyle val="marker"/>
        <c:varyColors val="0"/>
        <c:ser>
          <c:idx val="0"/>
          <c:order val="0"/>
          <c:tx>
            <c:strRef>
              <c:f>'Ⅵ　健診データ分析 (2)'!$B$33</c:f>
              <c:strCache>
                <c:ptCount val="1"/>
                <c:pt idx="0">
                  <c:v>川棚町
(100-a)/(100-b)</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cat>
            <c:strRef>
              <c:f>'Ⅵ　健診データ分析 (2)'!$A$34:$A$55</c:f>
              <c:strCache>
                <c:ptCount val="22"/>
                <c:pt idx="0">
                  <c:v>腹囲</c:v>
                </c:pt>
                <c:pt idx="1">
                  <c:v>BMI</c:v>
                </c:pt>
                <c:pt idx="2">
                  <c:v>空腹時血糖</c:v>
                </c:pt>
                <c:pt idx="3">
                  <c:v>HbA1C</c:v>
                </c:pt>
                <c:pt idx="4">
                  <c:v>随時血糖</c:v>
                </c:pt>
                <c:pt idx="5">
                  <c:v>収縮期血圧</c:v>
                </c:pt>
                <c:pt idx="6">
                  <c:v>拡張期血圧</c:v>
                </c:pt>
                <c:pt idx="7">
                  <c:v>HDL</c:v>
                </c:pt>
                <c:pt idx="8">
                  <c:v>LDL</c:v>
                </c:pt>
                <c:pt idx="9">
                  <c:v>non-HDL</c:v>
                </c:pt>
                <c:pt idx="10">
                  <c:v>中性脂肪</c:v>
                </c:pt>
                <c:pt idx="11">
                  <c:v>GOT</c:v>
                </c:pt>
                <c:pt idx="12">
                  <c:v>GPT</c:v>
                </c:pt>
                <c:pt idx="13">
                  <c:v>γ-GTP</c:v>
                </c:pt>
                <c:pt idx="14">
                  <c:v>血色素量</c:v>
                </c:pt>
                <c:pt idx="15">
                  <c:v>尿蛋白</c:v>
                </c:pt>
                <c:pt idx="16">
                  <c:v>eGFR</c:v>
                </c:pt>
                <c:pt idx="17">
                  <c:v>尿酸</c:v>
                </c:pt>
                <c:pt idx="18">
                  <c:v>尿糖</c:v>
                </c:pt>
                <c:pt idx="19">
                  <c:v>ヘマトクリット</c:v>
                </c:pt>
                <c:pt idx="20">
                  <c:v>赤血球数</c:v>
                </c:pt>
                <c:pt idx="21">
                  <c:v>血清クレアチニン</c:v>
                </c:pt>
              </c:strCache>
            </c:strRef>
          </c:cat>
          <c:val>
            <c:numRef>
              <c:f>'Ⅵ　健診データ分析 (2)'!$B$34:$B$55</c:f>
              <c:numCache>
                <c:formatCode>0.00_);[Red]\(0.00\)</c:formatCode>
                <c:ptCount val="22"/>
                <c:pt idx="0">
                  <c:v>1.075</c:v>
                </c:pt>
                <c:pt idx="1">
                  <c:v>1.0660337847270698</c:v>
                </c:pt>
                <c:pt idx="2">
                  <c:v>0.96798088410991645</c:v>
                </c:pt>
                <c:pt idx="3">
                  <c:v>1.0020925110132159</c:v>
                </c:pt>
                <c:pt idx="4">
                  <c:v>1.1301669860388721</c:v>
                </c:pt>
                <c:pt idx="5">
                  <c:v>1.0131334571504378</c:v>
                </c:pt>
                <c:pt idx="6">
                  <c:v>1.0395445453146637</c:v>
                </c:pt>
                <c:pt idx="7">
                  <c:v>1.0053053157182981</c:v>
                </c:pt>
                <c:pt idx="8">
                  <c:v>1.0122555410691003</c:v>
                </c:pt>
                <c:pt idx="9">
                  <c:v>1.0013949163050218</c:v>
                </c:pt>
                <c:pt idx="10">
                  <c:v>0.98719236564540436</c:v>
                </c:pt>
                <c:pt idx="11">
                  <c:v>1.0127031357289997</c:v>
                </c:pt>
                <c:pt idx="12">
                  <c:v>1.0023361756804112</c:v>
                </c:pt>
                <c:pt idx="13">
                  <c:v>1.0036625708884688</c:v>
                </c:pt>
                <c:pt idx="14">
                  <c:v>0.96319087044081442</c:v>
                </c:pt>
                <c:pt idx="15">
                  <c:v>0.99109185024677982</c:v>
                </c:pt>
                <c:pt idx="16">
                  <c:v>1.0457668711656443</c:v>
                </c:pt>
                <c:pt idx="17">
                  <c:v>0.99500759713479492</c:v>
                </c:pt>
                <c:pt idx="18">
                  <c:v>0.99798172933928186</c:v>
                </c:pt>
                <c:pt idx="19">
                  <c:v>0.98240154523017498</c:v>
                </c:pt>
                <c:pt idx="20">
                  <c:v>0.98796068796068792</c:v>
                </c:pt>
                <c:pt idx="21">
                  <c:v>0.99147668925857468</c:v>
                </c:pt>
              </c:numCache>
            </c:numRef>
          </c:val>
          <c:extLst>
            <c:ext xmlns:c16="http://schemas.microsoft.com/office/drawing/2014/chart" uri="{C3380CC4-5D6E-409C-BE32-E72D297353CC}">
              <c16:uniqueId val="{00000000-C998-42E6-BF6D-D9798C49A30B}"/>
            </c:ext>
          </c:extLst>
        </c:ser>
        <c:ser>
          <c:idx val="1"/>
          <c:order val="1"/>
          <c:tx>
            <c:strRef>
              <c:f>'Ⅵ　健診データ分析 (2)'!$C$33</c:f>
              <c:strCache>
                <c:ptCount val="1"/>
                <c:pt idx="0">
                  <c:v>県平均</c:v>
                </c:pt>
              </c:strCache>
            </c:strRef>
          </c:tx>
          <c:spPr>
            <a:ln w="57150" cap="rnd">
              <a:solidFill>
                <a:schemeClr val="accent2"/>
              </a:solidFill>
              <a:round/>
            </a:ln>
            <a:effectLst/>
          </c:spPr>
          <c:marker>
            <c:symbol val="circle"/>
            <c:size val="5"/>
            <c:spPr>
              <a:solidFill>
                <a:schemeClr val="accent2"/>
              </a:solidFill>
              <a:ln w="57150">
                <a:solidFill>
                  <a:schemeClr val="accent2"/>
                </a:solidFill>
              </a:ln>
              <a:effectLst/>
            </c:spPr>
          </c:marker>
          <c:cat>
            <c:strRef>
              <c:f>'Ⅵ　健診データ分析 (2)'!$A$34:$A$55</c:f>
              <c:strCache>
                <c:ptCount val="22"/>
                <c:pt idx="0">
                  <c:v>腹囲</c:v>
                </c:pt>
                <c:pt idx="1">
                  <c:v>BMI</c:v>
                </c:pt>
                <c:pt idx="2">
                  <c:v>空腹時血糖</c:v>
                </c:pt>
                <c:pt idx="3">
                  <c:v>HbA1C</c:v>
                </c:pt>
                <c:pt idx="4">
                  <c:v>随時血糖</c:v>
                </c:pt>
                <c:pt idx="5">
                  <c:v>収縮期血圧</c:v>
                </c:pt>
                <c:pt idx="6">
                  <c:v>拡張期血圧</c:v>
                </c:pt>
                <c:pt idx="7">
                  <c:v>HDL</c:v>
                </c:pt>
                <c:pt idx="8">
                  <c:v>LDL</c:v>
                </c:pt>
                <c:pt idx="9">
                  <c:v>non-HDL</c:v>
                </c:pt>
                <c:pt idx="10">
                  <c:v>中性脂肪</c:v>
                </c:pt>
                <c:pt idx="11">
                  <c:v>GOT</c:v>
                </c:pt>
                <c:pt idx="12">
                  <c:v>GPT</c:v>
                </c:pt>
                <c:pt idx="13">
                  <c:v>γ-GTP</c:v>
                </c:pt>
                <c:pt idx="14">
                  <c:v>血色素量</c:v>
                </c:pt>
                <c:pt idx="15">
                  <c:v>尿蛋白</c:v>
                </c:pt>
                <c:pt idx="16">
                  <c:v>eGFR</c:v>
                </c:pt>
                <c:pt idx="17">
                  <c:v>尿酸</c:v>
                </c:pt>
                <c:pt idx="18">
                  <c:v>尿糖</c:v>
                </c:pt>
                <c:pt idx="19">
                  <c:v>ヘマトクリット</c:v>
                </c:pt>
                <c:pt idx="20">
                  <c:v>赤血球数</c:v>
                </c:pt>
                <c:pt idx="21">
                  <c:v>血清クレアチニン</c:v>
                </c:pt>
              </c:strCache>
            </c:strRef>
          </c:cat>
          <c:val>
            <c:numRef>
              <c:f>'Ⅵ　健診データ分析 (2)'!$C$34:$C$55</c:f>
              <c:numCache>
                <c:formatCode>0.0_);[Red]\(0.0\)</c:formatCode>
                <c:ptCount val="22"/>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numCache>
            </c:numRef>
          </c:val>
          <c:extLst>
            <c:ext xmlns:c16="http://schemas.microsoft.com/office/drawing/2014/chart" uri="{C3380CC4-5D6E-409C-BE32-E72D297353CC}">
              <c16:uniqueId val="{00000001-C998-42E6-BF6D-D9798C49A30B}"/>
            </c:ext>
          </c:extLst>
        </c:ser>
        <c:dLbls>
          <c:showLegendKey val="0"/>
          <c:showVal val="0"/>
          <c:showCatName val="0"/>
          <c:showSerName val="0"/>
          <c:showPercent val="0"/>
          <c:showBubbleSize val="0"/>
        </c:dLbls>
        <c:axId val="1189003615"/>
        <c:axId val="1189001535"/>
      </c:radarChart>
      <c:catAx>
        <c:axId val="118900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crossAx val="1189001535"/>
        <c:crosses val="autoZero"/>
        <c:auto val="1"/>
        <c:lblAlgn val="ctr"/>
        <c:lblOffset val="100"/>
        <c:noMultiLvlLbl val="0"/>
      </c:catAx>
      <c:valAx>
        <c:axId val="1189001535"/>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89003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81872900517835E-2"/>
          <c:y val="0.11982099224907865"/>
          <c:w val="0.89095305867415564"/>
          <c:h val="0.77777640716537411"/>
        </c:manualLayout>
      </c:layout>
      <c:barChart>
        <c:barDir val="col"/>
        <c:grouping val="clustered"/>
        <c:varyColors val="0"/>
        <c:ser>
          <c:idx val="0"/>
          <c:order val="0"/>
          <c:tx>
            <c:strRef>
              <c:f>Sheet1!$A$2</c:f>
              <c:strCache>
                <c:ptCount val="1"/>
                <c:pt idx="0">
                  <c:v>川棚町</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70C0"/>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糖尿病</c:v>
                </c:pt>
                <c:pt idx="1">
                  <c:v>高血圧症</c:v>
                </c:pt>
                <c:pt idx="2">
                  <c:v>脂質異常症</c:v>
                </c:pt>
                <c:pt idx="3">
                  <c:v>心臓病</c:v>
                </c:pt>
                <c:pt idx="4">
                  <c:v>脳疾患</c:v>
                </c:pt>
                <c:pt idx="5">
                  <c:v>悪性新生物</c:v>
                </c:pt>
                <c:pt idx="6">
                  <c:v>筋・骨格</c:v>
                </c:pt>
                <c:pt idx="7">
                  <c:v>精神</c:v>
                </c:pt>
              </c:strCache>
            </c:strRef>
          </c:cat>
          <c:val>
            <c:numRef>
              <c:f>Sheet1!$B$2:$I$2</c:f>
              <c:numCache>
                <c:formatCode>0.0%</c:formatCode>
                <c:ptCount val="8"/>
                <c:pt idx="0">
                  <c:v>0.27500000000000002</c:v>
                </c:pt>
                <c:pt idx="1">
                  <c:v>0.63500000000000001</c:v>
                </c:pt>
                <c:pt idx="2">
                  <c:v>0.37</c:v>
                </c:pt>
                <c:pt idx="3">
                  <c:v>0.73899999999999999</c:v>
                </c:pt>
                <c:pt idx="4">
                  <c:v>0.29299999999999998</c:v>
                </c:pt>
                <c:pt idx="5">
                  <c:v>0.13200000000000001</c:v>
                </c:pt>
                <c:pt idx="6">
                  <c:v>0.61499999999999999</c:v>
                </c:pt>
                <c:pt idx="7">
                  <c:v>0.46</c:v>
                </c:pt>
              </c:numCache>
            </c:numRef>
          </c:val>
          <c:extLst>
            <c:ext xmlns:c16="http://schemas.microsoft.com/office/drawing/2014/chart" uri="{C3380CC4-5D6E-409C-BE32-E72D297353CC}">
              <c16:uniqueId val="{00000000-4354-4C6D-8BC5-505B8DC87C34}"/>
            </c:ext>
          </c:extLst>
        </c:ser>
        <c:ser>
          <c:idx val="1"/>
          <c:order val="1"/>
          <c:tx>
            <c:strRef>
              <c:f>Sheet1!$A$3</c:f>
              <c:strCache>
                <c:ptCount val="1"/>
                <c:pt idx="0">
                  <c:v>県</c:v>
                </c:pt>
              </c:strCache>
            </c:strRef>
          </c:tx>
          <c:spPr>
            <a:solidFill>
              <a:schemeClr val="accent2"/>
            </a:solidFill>
            <a:ln>
              <a:noFill/>
            </a:ln>
            <a:effectLst>
              <a:outerShdw blurRad="50800" dist="38100" dir="2700000" algn="tl" rotWithShape="0">
                <a:prstClr val="black">
                  <a:alpha val="40000"/>
                </a:prstClr>
              </a:outerShdw>
            </a:effectLst>
          </c:spPr>
          <c:invertIfNegative val="0"/>
          <c:cat>
            <c:strRef>
              <c:f>Sheet1!$B$1:$I$1</c:f>
              <c:strCache>
                <c:ptCount val="8"/>
                <c:pt idx="0">
                  <c:v>糖尿病</c:v>
                </c:pt>
                <c:pt idx="1">
                  <c:v>高血圧症</c:v>
                </c:pt>
                <c:pt idx="2">
                  <c:v>脂質異常症</c:v>
                </c:pt>
                <c:pt idx="3">
                  <c:v>心臓病</c:v>
                </c:pt>
                <c:pt idx="4">
                  <c:v>脳疾患</c:v>
                </c:pt>
                <c:pt idx="5">
                  <c:v>悪性新生物</c:v>
                </c:pt>
                <c:pt idx="6">
                  <c:v>筋・骨格</c:v>
                </c:pt>
                <c:pt idx="7">
                  <c:v>精神</c:v>
                </c:pt>
              </c:strCache>
            </c:strRef>
          </c:cat>
          <c:val>
            <c:numRef>
              <c:f>Sheet1!$B$3:$I$3</c:f>
              <c:numCache>
                <c:formatCode>0.0%</c:formatCode>
                <c:ptCount val="8"/>
                <c:pt idx="0">
                  <c:v>0.27200000000000002</c:v>
                </c:pt>
                <c:pt idx="1">
                  <c:v>0.60899999999999999</c:v>
                </c:pt>
                <c:pt idx="2">
                  <c:v>0.35399999999999998</c:v>
                </c:pt>
                <c:pt idx="3">
                  <c:v>0.68600000000000005</c:v>
                </c:pt>
                <c:pt idx="4">
                  <c:v>0.251</c:v>
                </c:pt>
                <c:pt idx="5">
                  <c:v>0.14199999999999999</c:v>
                </c:pt>
                <c:pt idx="6">
                  <c:v>0.623</c:v>
                </c:pt>
                <c:pt idx="7">
                  <c:v>0.436</c:v>
                </c:pt>
              </c:numCache>
            </c:numRef>
          </c:val>
          <c:extLst>
            <c:ext xmlns:c16="http://schemas.microsoft.com/office/drawing/2014/chart" uri="{C3380CC4-5D6E-409C-BE32-E72D297353CC}">
              <c16:uniqueId val="{00000001-4354-4C6D-8BC5-505B8DC87C34}"/>
            </c:ext>
          </c:extLst>
        </c:ser>
        <c:ser>
          <c:idx val="2"/>
          <c:order val="2"/>
          <c:tx>
            <c:strRef>
              <c:f>Sheet1!$A$4</c:f>
              <c:strCache>
                <c:ptCount val="1"/>
                <c:pt idx="0">
                  <c:v>同規模</c:v>
                </c:pt>
              </c:strCache>
            </c:strRef>
          </c:tx>
          <c:spPr>
            <a:solidFill>
              <a:schemeClr val="accent3"/>
            </a:solidFill>
            <a:ln>
              <a:noFill/>
            </a:ln>
            <a:effectLst>
              <a:outerShdw blurRad="50800" dist="38100" dir="2700000" algn="tl" rotWithShape="0">
                <a:prstClr val="black">
                  <a:alpha val="40000"/>
                </a:prstClr>
              </a:outerShdw>
            </a:effectLst>
          </c:spPr>
          <c:invertIfNegative val="0"/>
          <c:cat>
            <c:strRef>
              <c:f>Sheet1!$B$1:$I$1</c:f>
              <c:strCache>
                <c:ptCount val="8"/>
                <c:pt idx="0">
                  <c:v>糖尿病</c:v>
                </c:pt>
                <c:pt idx="1">
                  <c:v>高血圧症</c:v>
                </c:pt>
                <c:pt idx="2">
                  <c:v>脂質異常症</c:v>
                </c:pt>
                <c:pt idx="3">
                  <c:v>心臓病</c:v>
                </c:pt>
                <c:pt idx="4">
                  <c:v>脳疾患</c:v>
                </c:pt>
                <c:pt idx="5">
                  <c:v>悪性新生物</c:v>
                </c:pt>
                <c:pt idx="6">
                  <c:v>筋・骨格</c:v>
                </c:pt>
                <c:pt idx="7">
                  <c:v>精神</c:v>
                </c:pt>
              </c:strCache>
            </c:strRef>
          </c:cat>
          <c:val>
            <c:numRef>
              <c:f>Sheet1!$B$4:$I$4</c:f>
              <c:numCache>
                <c:formatCode>0.0%</c:formatCode>
                <c:ptCount val="8"/>
                <c:pt idx="0">
                  <c:v>0.22900000000000001</c:v>
                </c:pt>
                <c:pt idx="1">
                  <c:v>0.54100000000000004</c:v>
                </c:pt>
                <c:pt idx="2">
                  <c:v>0.30199999999999999</c:v>
                </c:pt>
                <c:pt idx="3">
                  <c:v>0.60699999999999998</c:v>
                </c:pt>
                <c:pt idx="4">
                  <c:v>0.23499999999999999</c:v>
                </c:pt>
                <c:pt idx="5">
                  <c:v>0.11</c:v>
                </c:pt>
                <c:pt idx="6">
                  <c:v>0.53100000000000003</c:v>
                </c:pt>
                <c:pt idx="7">
                  <c:v>0.38100000000000001</c:v>
                </c:pt>
              </c:numCache>
            </c:numRef>
          </c:val>
          <c:extLst>
            <c:ext xmlns:c16="http://schemas.microsoft.com/office/drawing/2014/chart" uri="{C3380CC4-5D6E-409C-BE32-E72D297353CC}">
              <c16:uniqueId val="{00000002-4354-4C6D-8BC5-505B8DC87C34}"/>
            </c:ext>
          </c:extLst>
        </c:ser>
        <c:ser>
          <c:idx val="3"/>
          <c:order val="3"/>
          <c:tx>
            <c:strRef>
              <c:f>Sheet1!$A$5</c:f>
              <c:strCache>
                <c:ptCount val="1"/>
                <c:pt idx="0">
                  <c:v>国</c:v>
                </c:pt>
              </c:strCache>
            </c:strRef>
          </c:tx>
          <c:spPr>
            <a:solidFill>
              <a:schemeClr val="accent4"/>
            </a:solidFill>
            <a:ln>
              <a:noFill/>
            </a:ln>
            <a:effectLst>
              <a:outerShdw blurRad="50800" dist="38100" dir="2700000" algn="tl" rotWithShape="0">
                <a:prstClr val="black">
                  <a:alpha val="40000"/>
                </a:prstClr>
              </a:outerShdw>
            </a:effectLst>
          </c:spPr>
          <c:invertIfNegative val="0"/>
          <c:cat>
            <c:strRef>
              <c:f>Sheet1!$B$1:$I$1</c:f>
              <c:strCache>
                <c:ptCount val="8"/>
                <c:pt idx="0">
                  <c:v>糖尿病</c:v>
                </c:pt>
                <c:pt idx="1">
                  <c:v>高血圧症</c:v>
                </c:pt>
                <c:pt idx="2">
                  <c:v>脂質異常症</c:v>
                </c:pt>
                <c:pt idx="3">
                  <c:v>心臓病</c:v>
                </c:pt>
                <c:pt idx="4">
                  <c:v>脳疾患</c:v>
                </c:pt>
                <c:pt idx="5">
                  <c:v>悪性新生物</c:v>
                </c:pt>
                <c:pt idx="6">
                  <c:v>筋・骨格</c:v>
                </c:pt>
                <c:pt idx="7">
                  <c:v>精神</c:v>
                </c:pt>
              </c:strCache>
            </c:strRef>
          </c:cat>
          <c:val>
            <c:numRef>
              <c:f>Sheet1!$B$5:$I$5</c:f>
              <c:numCache>
                <c:formatCode>0.0%</c:formatCode>
                <c:ptCount val="8"/>
                <c:pt idx="0">
                  <c:v>0.24299999999999999</c:v>
                </c:pt>
                <c:pt idx="1">
                  <c:v>0.53300000000000003</c:v>
                </c:pt>
                <c:pt idx="2">
                  <c:v>0.32600000000000001</c:v>
                </c:pt>
                <c:pt idx="3">
                  <c:v>0.60299999999999998</c:v>
                </c:pt>
                <c:pt idx="4">
                  <c:v>0.22600000000000001</c:v>
                </c:pt>
                <c:pt idx="5">
                  <c:v>0.11799999999999999</c:v>
                </c:pt>
                <c:pt idx="6">
                  <c:v>0.53400000000000003</c:v>
                </c:pt>
                <c:pt idx="7">
                  <c:v>0.36799999999999999</c:v>
                </c:pt>
              </c:numCache>
            </c:numRef>
          </c:val>
          <c:extLst>
            <c:ext xmlns:c16="http://schemas.microsoft.com/office/drawing/2014/chart" uri="{C3380CC4-5D6E-409C-BE32-E72D297353CC}">
              <c16:uniqueId val="{00000003-4354-4C6D-8BC5-505B8DC87C34}"/>
            </c:ext>
          </c:extLst>
        </c:ser>
        <c:dLbls>
          <c:showLegendKey val="0"/>
          <c:showVal val="0"/>
          <c:showCatName val="0"/>
          <c:showSerName val="0"/>
          <c:showPercent val="0"/>
          <c:showBubbleSize val="0"/>
        </c:dLbls>
        <c:gapWidth val="226"/>
        <c:overlap val="-21"/>
        <c:axId val="1580459744"/>
        <c:axId val="1568116064"/>
      </c:barChart>
      <c:catAx>
        <c:axId val="158045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568116064"/>
        <c:crosses val="autoZero"/>
        <c:auto val="1"/>
        <c:lblAlgn val="ctr"/>
        <c:lblOffset val="100"/>
        <c:noMultiLvlLbl val="0"/>
      </c:catAx>
      <c:valAx>
        <c:axId val="156811606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80459744"/>
        <c:crosses val="autoZero"/>
        <c:crossBetween val="between"/>
        <c:majorUnit val="0.2"/>
      </c:valAx>
      <c:spPr>
        <a:noFill/>
        <a:ln>
          <a:noFill/>
        </a:ln>
        <a:effectLst/>
      </c:spPr>
    </c:plotArea>
    <c:legend>
      <c:legendPos val="b"/>
      <c:layout>
        <c:manualLayout>
          <c:xMode val="edge"/>
          <c:yMode val="edge"/>
          <c:x val="0.33115663450412047"/>
          <c:y val="2.5119812277526996E-2"/>
          <c:w val="0.33768671958557822"/>
          <c:h val="8.436581024671997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51641635373433"/>
          <c:y val="4.583333333333333E-2"/>
          <c:w val="0.81252111182005138"/>
          <c:h val="0.48361303284460577"/>
        </c:manualLayout>
      </c:layout>
      <c:barChart>
        <c:barDir val="bar"/>
        <c:grouping val="percentStacked"/>
        <c:varyColors val="0"/>
        <c:ser>
          <c:idx val="0"/>
          <c:order val="0"/>
          <c:tx>
            <c:strRef>
              <c:f>Sheet1!$B$1</c:f>
              <c:strCache>
                <c:ptCount val="1"/>
                <c:pt idx="0">
                  <c:v>100未満</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Sheet1!$B$2:$B$3</c:f>
              <c:numCache>
                <c:formatCode>0.0%</c:formatCode>
                <c:ptCount val="2"/>
                <c:pt idx="0">
                  <c:v>0.67269999999999996</c:v>
                </c:pt>
                <c:pt idx="1">
                  <c:v>0.65190000000000003</c:v>
                </c:pt>
              </c:numCache>
            </c:numRef>
          </c:val>
          <c:extLst>
            <c:ext xmlns:c16="http://schemas.microsoft.com/office/drawing/2014/chart" uri="{C3380CC4-5D6E-409C-BE32-E72D297353CC}">
              <c16:uniqueId val="{00000000-0831-4DF9-AA36-CCDD84C458B3}"/>
            </c:ext>
          </c:extLst>
        </c:ser>
        <c:ser>
          <c:idx val="1"/>
          <c:order val="1"/>
          <c:tx>
            <c:strRef>
              <c:f>Sheet1!$C$1</c:f>
              <c:strCache>
                <c:ptCount val="1"/>
                <c:pt idx="0">
                  <c:v>100以上110未満</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Sheet1!$C$2:$C$3</c:f>
              <c:numCache>
                <c:formatCode>0.0%</c:formatCode>
                <c:ptCount val="2"/>
                <c:pt idx="0">
                  <c:v>0.16420000000000001</c:v>
                </c:pt>
                <c:pt idx="1">
                  <c:v>0.15820000000000001</c:v>
                </c:pt>
              </c:numCache>
            </c:numRef>
          </c:val>
          <c:extLst>
            <c:ext xmlns:c16="http://schemas.microsoft.com/office/drawing/2014/chart" uri="{C3380CC4-5D6E-409C-BE32-E72D297353CC}">
              <c16:uniqueId val="{00000001-0831-4DF9-AA36-CCDD84C458B3}"/>
            </c:ext>
          </c:extLst>
        </c:ser>
        <c:ser>
          <c:idx val="2"/>
          <c:order val="2"/>
          <c:tx>
            <c:strRef>
              <c:f>Sheet1!$D$1</c:f>
              <c:strCache>
                <c:ptCount val="1"/>
                <c:pt idx="0">
                  <c:v>110以上126未満</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Sheet1!$D$2:$D$3</c:f>
              <c:numCache>
                <c:formatCode>0.0%</c:formatCode>
                <c:ptCount val="2"/>
                <c:pt idx="0">
                  <c:v>9.6100000000000005E-2</c:v>
                </c:pt>
                <c:pt idx="1">
                  <c:v>0.1028</c:v>
                </c:pt>
              </c:numCache>
            </c:numRef>
          </c:val>
          <c:extLst>
            <c:ext xmlns:c16="http://schemas.microsoft.com/office/drawing/2014/chart" uri="{C3380CC4-5D6E-409C-BE32-E72D297353CC}">
              <c16:uniqueId val="{00000002-0831-4DF9-AA36-CCDD84C458B3}"/>
            </c:ext>
          </c:extLst>
        </c:ser>
        <c:ser>
          <c:idx val="3"/>
          <c:order val="3"/>
          <c:tx>
            <c:strRef>
              <c:f>Sheet1!$E$1</c:f>
              <c:strCache>
                <c:ptCount val="1"/>
                <c:pt idx="0">
                  <c:v>126以上140未満</c:v>
                </c:pt>
              </c:strCache>
            </c:strRef>
          </c:tx>
          <c:spPr>
            <a:solidFill>
              <a:schemeClr val="accent6">
                <a:lumMod val="40000"/>
                <a:lumOff val="60000"/>
              </a:schemeClr>
            </a:solidFill>
            <a:ln>
              <a:noFill/>
            </a:ln>
            <a:effectLst/>
          </c:spPr>
          <c:invertIfNegative val="0"/>
          <c:cat>
            <c:strRef>
              <c:f>Sheet1!$A$2:$A$3</c:f>
              <c:strCache>
                <c:ptCount val="2"/>
                <c:pt idx="0">
                  <c:v>長崎県</c:v>
                </c:pt>
                <c:pt idx="1">
                  <c:v>川棚町</c:v>
                </c:pt>
              </c:strCache>
            </c:strRef>
          </c:cat>
          <c:val>
            <c:numRef>
              <c:f>Sheet1!$E$2:$E$3</c:f>
              <c:numCache>
                <c:formatCode>0.0%</c:formatCode>
                <c:ptCount val="2"/>
                <c:pt idx="0">
                  <c:v>3.2899999999999999E-2</c:v>
                </c:pt>
                <c:pt idx="1">
                  <c:v>5.0599999999999999E-2</c:v>
                </c:pt>
              </c:numCache>
            </c:numRef>
          </c:val>
          <c:extLst>
            <c:ext xmlns:c16="http://schemas.microsoft.com/office/drawing/2014/chart" uri="{C3380CC4-5D6E-409C-BE32-E72D297353CC}">
              <c16:uniqueId val="{00000003-0831-4DF9-AA36-CCDD84C458B3}"/>
            </c:ext>
          </c:extLst>
        </c:ser>
        <c:ser>
          <c:idx val="4"/>
          <c:order val="4"/>
          <c:tx>
            <c:strRef>
              <c:f>Sheet1!$F$1</c:f>
              <c:strCache>
                <c:ptCount val="1"/>
                <c:pt idx="0">
                  <c:v>140以上</c:v>
                </c:pt>
              </c:strCache>
            </c:strRef>
          </c:tx>
          <c:spPr>
            <a:solidFill>
              <a:schemeClr val="accent5"/>
            </a:solidFill>
            <a:ln>
              <a:noFill/>
            </a:ln>
            <a:effectLst/>
          </c:spPr>
          <c:invertIfNegative val="0"/>
          <c:cat>
            <c:strRef>
              <c:f>Sheet1!$A$2:$A$3</c:f>
              <c:strCache>
                <c:ptCount val="2"/>
                <c:pt idx="0">
                  <c:v>長崎県</c:v>
                </c:pt>
                <c:pt idx="1">
                  <c:v>川棚町</c:v>
                </c:pt>
              </c:strCache>
            </c:strRef>
          </c:cat>
          <c:val>
            <c:numRef>
              <c:f>Sheet1!$F$2:$F$3</c:f>
              <c:numCache>
                <c:formatCode>0.0%</c:formatCode>
                <c:ptCount val="2"/>
                <c:pt idx="0">
                  <c:v>3.4000000000000002E-2</c:v>
                </c:pt>
                <c:pt idx="1">
                  <c:v>3.6400000000000002E-2</c:v>
                </c:pt>
              </c:numCache>
            </c:numRef>
          </c:val>
          <c:extLst>
            <c:ext xmlns:c16="http://schemas.microsoft.com/office/drawing/2014/chart" uri="{C3380CC4-5D6E-409C-BE32-E72D297353CC}">
              <c16:uniqueId val="{00000004-0831-4DF9-AA36-CCDD84C458B3}"/>
            </c:ext>
          </c:extLst>
        </c:ser>
        <c:dLbls>
          <c:showLegendKey val="0"/>
          <c:showVal val="0"/>
          <c:showCatName val="0"/>
          <c:showSerName val="0"/>
          <c:showPercent val="0"/>
          <c:showBubbleSize val="0"/>
        </c:dLbls>
        <c:gapWidth val="39"/>
        <c:overlap val="100"/>
        <c:axId val="1883062928"/>
        <c:axId val="1743804064"/>
      </c:barChart>
      <c:catAx>
        <c:axId val="1883062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crossAx val="1743804064"/>
        <c:crosses val="autoZero"/>
        <c:auto val="1"/>
        <c:lblAlgn val="ctr"/>
        <c:lblOffset val="100"/>
        <c:noMultiLvlLbl val="0"/>
      </c:catAx>
      <c:valAx>
        <c:axId val="174380406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83062928"/>
        <c:crosses val="autoZero"/>
        <c:crossBetween val="between"/>
      </c:valAx>
      <c:spPr>
        <a:noFill/>
        <a:ln>
          <a:noFill/>
        </a:ln>
        <a:effectLst/>
      </c:spPr>
    </c:plotArea>
    <c:legend>
      <c:legendPos val="r"/>
      <c:layout>
        <c:manualLayout>
          <c:xMode val="edge"/>
          <c:yMode val="edge"/>
          <c:x val="3.4111202328670993E-2"/>
          <c:y val="0.55666849234854199"/>
          <c:w val="0.9025466692545544"/>
          <c:h val="0.30925242113180496"/>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accent2"/>
      </a:solidFill>
    </a:ln>
    <a:effectLst/>
  </c:spPr>
  <c:txPr>
    <a:bodyPr/>
    <a:lstStyle/>
    <a:p>
      <a:pPr>
        <a:defRPr sz="600">
          <a:latin typeface="Arial Black" panose="020B0A04020102020204" pitchFamily="34" charset="0"/>
        </a:defRPr>
      </a:pPr>
      <a:endParaRPr lang="ja-JP"/>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32430719097457"/>
          <c:y val="4.583333333333333E-2"/>
          <c:w val="0.86771300212007252"/>
          <c:h val="0.61183172715937961"/>
        </c:manualLayout>
      </c:layout>
      <c:barChart>
        <c:barDir val="bar"/>
        <c:grouping val="percentStacked"/>
        <c:varyColors val="0"/>
        <c:ser>
          <c:idx val="0"/>
          <c:order val="0"/>
          <c:tx>
            <c:strRef>
              <c:f>Sheet1!$B$1</c:f>
              <c:strCache>
                <c:ptCount val="1"/>
                <c:pt idx="0">
                  <c:v>100未満</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Sheet1!$B$2:$B$3</c:f>
              <c:numCache>
                <c:formatCode>0.0%</c:formatCode>
                <c:ptCount val="2"/>
                <c:pt idx="0">
                  <c:v>0.58960000000000001</c:v>
                </c:pt>
                <c:pt idx="1">
                  <c:v>0.7339</c:v>
                </c:pt>
              </c:numCache>
            </c:numRef>
          </c:val>
          <c:extLst>
            <c:ext xmlns:c16="http://schemas.microsoft.com/office/drawing/2014/chart" uri="{C3380CC4-5D6E-409C-BE32-E72D297353CC}">
              <c16:uniqueId val="{00000000-C4FD-405B-9343-1D2F8AFFBA2C}"/>
            </c:ext>
          </c:extLst>
        </c:ser>
        <c:ser>
          <c:idx val="1"/>
          <c:order val="1"/>
          <c:tx>
            <c:strRef>
              <c:f>Sheet1!$C$1</c:f>
              <c:strCache>
                <c:ptCount val="1"/>
                <c:pt idx="0">
                  <c:v>100以上110未満</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Sheet1!$C$2:$C$3</c:f>
              <c:numCache>
                <c:formatCode>0.0%</c:formatCode>
                <c:ptCount val="2"/>
                <c:pt idx="0">
                  <c:v>0.14099999999999999</c:v>
                </c:pt>
                <c:pt idx="1">
                  <c:v>9.1700000000000004E-2</c:v>
                </c:pt>
              </c:numCache>
            </c:numRef>
          </c:val>
          <c:extLst>
            <c:ext xmlns:c16="http://schemas.microsoft.com/office/drawing/2014/chart" uri="{C3380CC4-5D6E-409C-BE32-E72D297353CC}">
              <c16:uniqueId val="{00000001-C4FD-405B-9343-1D2F8AFFBA2C}"/>
            </c:ext>
          </c:extLst>
        </c:ser>
        <c:ser>
          <c:idx val="2"/>
          <c:order val="2"/>
          <c:tx>
            <c:strRef>
              <c:f>Sheet1!$D$1</c:f>
              <c:strCache>
                <c:ptCount val="1"/>
                <c:pt idx="0">
                  <c:v>110以上126未満</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Sheet1!$D$2:$D$3</c:f>
              <c:numCache>
                <c:formatCode>0.0%</c:formatCode>
                <c:ptCount val="2"/>
                <c:pt idx="0">
                  <c:v>0.11119999999999999</c:v>
                </c:pt>
                <c:pt idx="1">
                  <c:v>0.1101</c:v>
                </c:pt>
              </c:numCache>
            </c:numRef>
          </c:val>
          <c:extLst>
            <c:ext xmlns:c16="http://schemas.microsoft.com/office/drawing/2014/chart" uri="{C3380CC4-5D6E-409C-BE32-E72D297353CC}">
              <c16:uniqueId val="{00000002-C4FD-405B-9343-1D2F8AFFBA2C}"/>
            </c:ext>
          </c:extLst>
        </c:ser>
        <c:ser>
          <c:idx val="3"/>
          <c:order val="3"/>
          <c:tx>
            <c:strRef>
              <c:f>Sheet1!$E$1</c:f>
              <c:strCache>
                <c:ptCount val="1"/>
                <c:pt idx="0">
                  <c:v>126以上140未満</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Sheet1!$E$2:$E$3</c:f>
              <c:numCache>
                <c:formatCode>0.0%</c:formatCode>
                <c:ptCount val="2"/>
                <c:pt idx="0">
                  <c:v>5.2299999999999999E-2</c:v>
                </c:pt>
                <c:pt idx="1">
                  <c:v>2.75E-2</c:v>
                </c:pt>
              </c:numCache>
            </c:numRef>
          </c:val>
          <c:extLst>
            <c:ext xmlns:c16="http://schemas.microsoft.com/office/drawing/2014/chart" uri="{C3380CC4-5D6E-409C-BE32-E72D297353CC}">
              <c16:uniqueId val="{00000003-C4FD-405B-9343-1D2F8AFFBA2C}"/>
            </c:ext>
          </c:extLst>
        </c:ser>
        <c:ser>
          <c:idx val="4"/>
          <c:order val="4"/>
          <c:tx>
            <c:strRef>
              <c:f>Sheet1!$F$1</c:f>
              <c:strCache>
                <c:ptCount val="1"/>
                <c:pt idx="0">
                  <c:v>140以上</c:v>
                </c:pt>
              </c:strCache>
            </c:strRef>
          </c:tx>
          <c:spPr>
            <a:solidFill>
              <a:schemeClr val="accent5"/>
            </a:solidFill>
            <a:ln>
              <a:noFill/>
            </a:ln>
            <a:effectLst/>
          </c:spPr>
          <c:invertIfNegative val="0"/>
          <c:cat>
            <c:strRef>
              <c:f>Sheet1!$A$2:$A$3</c:f>
              <c:strCache>
                <c:ptCount val="2"/>
                <c:pt idx="0">
                  <c:v>長崎県</c:v>
                </c:pt>
                <c:pt idx="1">
                  <c:v>川棚町</c:v>
                </c:pt>
              </c:strCache>
            </c:strRef>
          </c:cat>
          <c:val>
            <c:numRef>
              <c:f>Sheet1!$F$2:$F$3</c:f>
              <c:numCache>
                <c:formatCode>0.0%</c:formatCode>
                <c:ptCount val="2"/>
                <c:pt idx="0">
                  <c:v>0.10589999999999999</c:v>
                </c:pt>
                <c:pt idx="1">
                  <c:v>3.6700000000000003E-2</c:v>
                </c:pt>
              </c:numCache>
            </c:numRef>
          </c:val>
          <c:extLst>
            <c:ext xmlns:c16="http://schemas.microsoft.com/office/drawing/2014/chart" uri="{C3380CC4-5D6E-409C-BE32-E72D297353CC}">
              <c16:uniqueId val="{00000004-C4FD-405B-9343-1D2F8AFFBA2C}"/>
            </c:ext>
          </c:extLst>
        </c:ser>
        <c:dLbls>
          <c:showLegendKey val="0"/>
          <c:showVal val="0"/>
          <c:showCatName val="0"/>
          <c:showSerName val="0"/>
          <c:showPercent val="0"/>
          <c:showBubbleSize val="0"/>
        </c:dLbls>
        <c:gapWidth val="39"/>
        <c:overlap val="100"/>
        <c:axId val="1883062928"/>
        <c:axId val="1743804064"/>
      </c:barChart>
      <c:catAx>
        <c:axId val="1883062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crossAx val="1743804064"/>
        <c:crosses val="autoZero"/>
        <c:auto val="1"/>
        <c:lblAlgn val="ctr"/>
        <c:lblOffset val="100"/>
        <c:noMultiLvlLbl val="0"/>
      </c:catAx>
      <c:valAx>
        <c:axId val="174380406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83062928"/>
        <c:crosses val="autoZero"/>
        <c:crossBetween val="between"/>
      </c:valAx>
      <c:spPr>
        <a:noFill/>
        <a:ln>
          <a:noFill/>
        </a:ln>
        <a:effectLst/>
      </c:spPr>
    </c:plotArea>
    <c:legend>
      <c:legendPos val="r"/>
      <c:layout>
        <c:manualLayout>
          <c:xMode val="edge"/>
          <c:yMode val="edge"/>
          <c:x val="3.4111202328670993E-2"/>
          <c:y val="0.66885984119002184"/>
          <c:w val="0.9025466692545544"/>
          <c:h val="0.19706194651947534"/>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600">
          <a:latin typeface="Arial Black" panose="020B0A04020102020204" pitchFamily="34" charset="0"/>
        </a:defRPr>
      </a:pPr>
      <a:endParaRPr lang="ja-JP"/>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74385879383363"/>
          <c:y val="3.4550203401440945E-2"/>
          <c:w val="0.7682931968899287"/>
          <c:h val="0.58710587228166378"/>
        </c:manualLayout>
      </c:layout>
      <c:barChart>
        <c:barDir val="bar"/>
        <c:grouping val="percentStacked"/>
        <c:varyColors val="0"/>
        <c:ser>
          <c:idx val="0"/>
          <c:order val="0"/>
          <c:tx>
            <c:strRef>
              <c:f>Sheet1!$B$1</c:f>
              <c:strCache>
                <c:ptCount val="1"/>
                <c:pt idx="0">
                  <c:v>はい</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Sheet1!$B$2:$B$3</c:f>
              <c:numCache>
                <c:formatCode>0.0%</c:formatCode>
                <c:ptCount val="2"/>
                <c:pt idx="0">
                  <c:v>0.185</c:v>
                </c:pt>
                <c:pt idx="1">
                  <c:v>0.1477</c:v>
                </c:pt>
              </c:numCache>
            </c:numRef>
          </c:val>
          <c:extLst>
            <c:ext xmlns:c16="http://schemas.microsoft.com/office/drawing/2014/chart" uri="{C3380CC4-5D6E-409C-BE32-E72D297353CC}">
              <c16:uniqueId val="{00000000-8A1A-4C7C-8817-0F2B857D6290}"/>
            </c:ext>
          </c:extLst>
        </c:ser>
        <c:ser>
          <c:idx val="1"/>
          <c:order val="1"/>
          <c:tx>
            <c:strRef>
              <c:f>Sheet1!$C$1</c:f>
              <c:strCache>
                <c:ptCount val="1"/>
                <c:pt idx="0">
                  <c:v>いいえ</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Sheet1!$C$2:$C$3</c:f>
              <c:numCache>
                <c:formatCode>0.0%</c:formatCode>
                <c:ptCount val="2"/>
                <c:pt idx="0">
                  <c:v>0.81499999999999995</c:v>
                </c:pt>
                <c:pt idx="1">
                  <c:v>0.85230000000000006</c:v>
                </c:pt>
              </c:numCache>
            </c:numRef>
          </c:val>
          <c:extLst>
            <c:ext xmlns:c16="http://schemas.microsoft.com/office/drawing/2014/chart" uri="{C3380CC4-5D6E-409C-BE32-E72D297353CC}">
              <c16:uniqueId val="{00000001-8A1A-4C7C-8817-0F2B857D6290}"/>
            </c:ext>
          </c:extLst>
        </c:ser>
        <c:dLbls>
          <c:showLegendKey val="0"/>
          <c:showVal val="0"/>
          <c:showCatName val="0"/>
          <c:showSerName val="0"/>
          <c:showPercent val="0"/>
          <c:showBubbleSize val="0"/>
        </c:dLbls>
        <c:gapWidth val="39"/>
        <c:overlap val="100"/>
        <c:axId val="1883062928"/>
        <c:axId val="1743804064"/>
      </c:barChart>
      <c:catAx>
        <c:axId val="1883062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crossAx val="1743804064"/>
        <c:crosses val="autoZero"/>
        <c:auto val="1"/>
        <c:lblAlgn val="ctr"/>
        <c:lblOffset val="100"/>
        <c:noMultiLvlLbl val="0"/>
      </c:catAx>
      <c:valAx>
        <c:axId val="174380406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83062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solidFill>
    </a:ln>
    <a:effectLst/>
  </c:spPr>
  <c:txPr>
    <a:bodyPr/>
    <a:lstStyle/>
    <a:p>
      <a:pPr>
        <a:defRPr sz="600">
          <a:latin typeface="Arial Black" panose="020B0A04020102020204" pitchFamily="34" charset="0"/>
        </a:defRPr>
      </a:pPr>
      <a:endParaRPr lang="ja-JP"/>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75237128943084"/>
          <c:y val="4.583333333333333E-2"/>
          <c:w val="0.77628473414440236"/>
          <c:h val="0.59655428032796975"/>
        </c:manualLayout>
      </c:layout>
      <c:barChart>
        <c:barDir val="bar"/>
        <c:grouping val="percentStacked"/>
        <c:varyColors val="0"/>
        <c:ser>
          <c:idx val="0"/>
          <c:order val="0"/>
          <c:tx>
            <c:strRef>
              <c:f>Sheet1!$B$1</c:f>
              <c:strCache>
                <c:ptCount val="1"/>
                <c:pt idx="0">
                  <c:v>はい</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Sheet1!$B$2:$B$3</c:f>
              <c:numCache>
                <c:formatCode>0.0%</c:formatCode>
                <c:ptCount val="2"/>
                <c:pt idx="0">
                  <c:v>0.1062</c:v>
                </c:pt>
                <c:pt idx="1">
                  <c:v>0.1391</c:v>
                </c:pt>
              </c:numCache>
            </c:numRef>
          </c:val>
          <c:extLst>
            <c:ext xmlns:c16="http://schemas.microsoft.com/office/drawing/2014/chart" uri="{C3380CC4-5D6E-409C-BE32-E72D297353CC}">
              <c16:uniqueId val="{00000000-218B-469C-80C6-A25BFBD9B9FE}"/>
            </c:ext>
          </c:extLst>
        </c:ser>
        <c:ser>
          <c:idx val="1"/>
          <c:order val="1"/>
          <c:tx>
            <c:strRef>
              <c:f>Sheet1!$C$1</c:f>
              <c:strCache>
                <c:ptCount val="1"/>
                <c:pt idx="0">
                  <c:v>いいえ</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Sheet1!$C$2:$C$3</c:f>
              <c:numCache>
                <c:formatCode>0.0%</c:formatCode>
                <c:ptCount val="2"/>
                <c:pt idx="0">
                  <c:v>0.89380000000000004</c:v>
                </c:pt>
                <c:pt idx="1">
                  <c:v>0.8609</c:v>
                </c:pt>
              </c:numCache>
            </c:numRef>
          </c:val>
          <c:extLst>
            <c:ext xmlns:c16="http://schemas.microsoft.com/office/drawing/2014/chart" uri="{C3380CC4-5D6E-409C-BE32-E72D297353CC}">
              <c16:uniqueId val="{00000001-218B-469C-80C6-A25BFBD9B9FE}"/>
            </c:ext>
          </c:extLst>
        </c:ser>
        <c:dLbls>
          <c:showLegendKey val="0"/>
          <c:showVal val="0"/>
          <c:showCatName val="0"/>
          <c:showSerName val="0"/>
          <c:showPercent val="0"/>
          <c:showBubbleSize val="0"/>
        </c:dLbls>
        <c:gapWidth val="39"/>
        <c:overlap val="100"/>
        <c:axId val="1883062928"/>
        <c:axId val="1743804064"/>
      </c:barChart>
      <c:catAx>
        <c:axId val="1883062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crossAx val="1743804064"/>
        <c:crosses val="autoZero"/>
        <c:auto val="1"/>
        <c:lblAlgn val="ctr"/>
        <c:lblOffset val="100"/>
        <c:noMultiLvlLbl val="0"/>
      </c:catAx>
      <c:valAx>
        <c:axId val="174380406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83062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2"/>
      </a:solidFill>
    </a:ln>
    <a:effectLst/>
  </c:spPr>
  <c:txPr>
    <a:bodyPr/>
    <a:lstStyle/>
    <a:p>
      <a:pPr>
        <a:defRPr sz="600">
          <a:latin typeface="Arial Black" panose="020B0A04020102020204" pitchFamily="34" charset="0"/>
        </a:defRPr>
      </a:pPr>
      <a:endParaRPr lang="ja-JP"/>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6131430266331"/>
          <c:y val="0.15676462617288486"/>
          <c:w val="0.56720447749003788"/>
          <c:h val="0.6890130752503556"/>
        </c:manualLayout>
      </c:layout>
      <c:radarChart>
        <c:radarStyle val="marker"/>
        <c:varyColors val="0"/>
        <c:ser>
          <c:idx val="0"/>
          <c:order val="0"/>
          <c:tx>
            <c:strRef>
              <c:f>介護分析!$B$33</c:f>
              <c:strCache>
                <c:ptCount val="1"/>
                <c:pt idx="0">
                  <c:v>川棚町
(100-a)/(100-b)</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cat>
            <c:strRef>
              <c:f>介護分析!$A$34:$A$47</c:f>
              <c:strCache>
                <c:ptCount val="14"/>
                <c:pt idx="0">
                  <c:v>平均自立期間(男性)</c:v>
                </c:pt>
                <c:pt idx="1">
                  <c:v>平均自立期間(女性)</c:v>
                </c:pt>
                <c:pt idx="2">
                  <c:v>平均寿命（男性）</c:v>
                </c:pt>
                <c:pt idx="3">
                  <c:v>平均寿命（女性）</c:v>
                </c:pt>
                <c:pt idx="4">
                  <c:v>要介護認定者の割合
（65歳以上）</c:v>
                </c:pt>
                <c:pt idx="5">
                  <c:v>介護給付費</c:v>
                </c:pt>
                <c:pt idx="6">
                  <c:v>糖尿病</c:v>
                </c:pt>
                <c:pt idx="7">
                  <c:v>高血圧症</c:v>
                </c:pt>
                <c:pt idx="8">
                  <c:v>脂質異常症</c:v>
                </c:pt>
                <c:pt idx="9">
                  <c:v>心臓病</c:v>
                </c:pt>
                <c:pt idx="10">
                  <c:v>脳疾患</c:v>
                </c:pt>
                <c:pt idx="11">
                  <c:v>がん</c:v>
                </c:pt>
                <c:pt idx="12">
                  <c:v>筋・骨格</c:v>
                </c:pt>
                <c:pt idx="13">
                  <c:v>精神(認知症含む）</c:v>
                </c:pt>
              </c:strCache>
            </c:strRef>
          </c:cat>
          <c:val>
            <c:numRef>
              <c:f>介護分析!$B$34:$B$47</c:f>
              <c:numCache>
                <c:formatCode>0.0_);[Red]\(0.0\)</c:formatCode>
                <c:ptCount val="14"/>
                <c:pt idx="0">
                  <c:v>1.0100502512562815</c:v>
                </c:pt>
                <c:pt idx="1">
                  <c:v>1</c:v>
                </c:pt>
                <c:pt idx="2">
                  <c:v>1.0012437810945274</c:v>
                </c:pt>
                <c:pt idx="3">
                  <c:v>0.99885057471264371</c:v>
                </c:pt>
                <c:pt idx="4">
                  <c:v>1.0450563204005006</c:v>
                </c:pt>
                <c:pt idx="5">
                  <c:v>0.95631021260805626</c:v>
                </c:pt>
                <c:pt idx="6">
                  <c:v>0.99587912087912089</c:v>
                </c:pt>
                <c:pt idx="7">
                  <c:v>0.93350383631713552</c:v>
                </c:pt>
                <c:pt idx="8">
                  <c:v>0.97523219814241491</c:v>
                </c:pt>
                <c:pt idx="9">
                  <c:v>0.83121019108280225</c:v>
                </c:pt>
                <c:pt idx="10">
                  <c:v>0.94392523364485981</c:v>
                </c:pt>
                <c:pt idx="11">
                  <c:v>1.0116550116550116</c:v>
                </c:pt>
                <c:pt idx="12">
                  <c:v>1.0212201591511936</c:v>
                </c:pt>
                <c:pt idx="13">
                  <c:v>0.95744680851063835</c:v>
                </c:pt>
              </c:numCache>
            </c:numRef>
          </c:val>
          <c:extLst>
            <c:ext xmlns:c16="http://schemas.microsoft.com/office/drawing/2014/chart" uri="{C3380CC4-5D6E-409C-BE32-E72D297353CC}">
              <c16:uniqueId val="{00000000-F685-4B33-82E3-421DD5943C10}"/>
            </c:ext>
          </c:extLst>
        </c:ser>
        <c:ser>
          <c:idx val="1"/>
          <c:order val="1"/>
          <c:tx>
            <c:strRef>
              <c:f>介護分析!$C$33</c:f>
              <c:strCache>
                <c:ptCount val="1"/>
                <c:pt idx="0">
                  <c:v>県平均</c:v>
                </c:pt>
              </c:strCache>
            </c:strRef>
          </c:tx>
          <c:spPr>
            <a:ln w="57150" cap="rnd">
              <a:solidFill>
                <a:schemeClr val="accent2"/>
              </a:solidFill>
              <a:round/>
            </a:ln>
            <a:effectLst/>
          </c:spPr>
          <c:marker>
            <c:symbol val="circle"/>
            <c:size val="5"/>
            <c:spPr>
              <a:solidFill>
                <a:schemeClr val="accent2"/>
              </a:solidFill>
              <a:ln w="57150">
                <a:solidFill>
                  <a:schemeClr val="accent2"/>
                </a:solidFill>
              </a:ln>
              <a:effectLst/>
            </c:spPr>
          </c:marker>
          <c:cat>
            <c:strRef>
              <c:f>介護分析!$A$34:$A$47</c:f>
              <c:strCache>
                <c:ptCount val="14"/>
                <c:pt idx="0">
                  <c:v>平均自立期間(男性)</c:v>
                </c:pt>
                <c:pt idx="1">
                  <c:v>平均自立期間(女性)</c:v>
                </c:pt>
                <c:pt idx="2">
                  <c:v>平均寿命（男性）</c:v>
                </c:pt>
                <c:pt idx="3">
                  <c:v>平均寿命（女性）</c:v>
                </c:pt>
                <c:pt idx="4">
                  <c:v>要介護認定者の割合
（65歳以上）</c:v>
                </c:pt>
                <c:pt idx="5">
                  <c:v>介護給付費</c:v>
                </c:pt>
                <c:pt idx="6">
                  <c:v>糖尿病</c:v>
                </c:pt>
                <c:pt idx="7">
                  <c:v>高血圧症</c:v>
                </c:pt>
                <c:pt idx="8">
                  <c:v>脂質異常症</c:v>
                </c:pt>
                <c:pt idx="9">
                  <c:v>心臓病</c:v>
                </c:pt>
                <c:pt idx="10">
                  <c:v>脳疾患</c:v>
                </c:pt>
                <c:pt idx="11">
                  <c:v>がん</c:v>
                </c:pt>
                <c:pt idx="12">
                  <c:v>筋・骨格</c:v>
                </c:pt>
                <c:pt idx="13">
                  <c:v>精神(認知症含む）</c:v>
                </c:pt>
              </c:strCache>
            </c:strRef>
          </c:cat>
          <c:val>
            <c:numRef>
              <c:f>介護分析!$C$34:$C$47</c:f>
              <c:numCache>
                <c:formatCode>0.0_);[Red]\(0.0\)</c:formatCode>
                <c:ptCount val="14"/>
                <c:pt idx="0">
                  <c:v>1</c:v>
                </c:pt>
                <c:pt idx="1">
                  <c:v>1</c:v>
                </c:pt>
                <c:pt idx="2">
                  <c:v>1</c:v>
                </c:pt>
                <c:pt idx="3">
                  <c:v>1</c:v>
                </c:pt>
                <c:pt idx="4">
                  <c:v>1</c:v>
                </c:pt>
                <c:pt idx="5">
                  <c:v>1</c:v>
                </c:pt>
                <c:pt idx="6">
                  <c:v>1</c:v>
                </c:pt>
                <c:pt idx="7">
                  <c:v>1</c:v>
                </c:pt>
                <c:pt idx="8">
                  <c:v>1</c:v>
                </c:pt>
                <c:pt idx="9">
                  <c:v>1</c:v>
                </c:pt>
                <c:pt idx="10">
                  <c:v>1</c:v>
                </c:pt>
                <c:pt idx="11">
                  <c:v>1</c:v>
                </c:pt>
                <c:pt idx="12">
                  <c:v>1</c:v>
                </c:pt>
                <c:pt idx="13">
                  <c:v>1</c:v>
                </c:pt>
              </c:numCache>
            </c:numRef>
          </c:val>
          <c:extLst>
            <c:ext xmlns:c16="http://schemas.microsoft.com/office/drawing/2014/chart" uri="{C3380CC4-5D6E-409C-BE32-E72D297353CC}">
              <c16:uniqueId val="{00000001-F685-4B33-82E3-421DD5943C10}"/>
            </c:ext>
          </c:extLst>
        </c:ser>
        <c:dLbls>
          <c:showLegendKey val="0"/>
          <c:showVal val="0"/>
          <c:showCatName val="0"/>
          <c:showSerName val="0"/>
          <c:showPercent val="0"/>
          <c:showBubbleSize val="0"/>
        </c:dLbls>
        <c:axId val="1189003615"/>
        <c:axId val="1189001535"/>
      </c:radarChart>
      <c:catAx>
        <c:axId val="118900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crossAx val="1189001535"/>
        <c:crosses val="autoZero"/>
        <c:auto val="1"/>
        <c:lblAlgn val="ctr"/>
        <c:lblOffset val="100"/>
        <c:noMultiLvlLbl val="0"/>
      </c:catAx>
      <c:valAx>
        <c:axId val="1189001535"/>
        <c:scaling>
          <c:orientation val="minMax"/>
          <c:max val="1.2"/>
          <c:min val="0.60000000000000009"/>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89003615"/>
        <c:crosses val="autoZero"/>
        <c:crossBetween val="between"/>
      </c:valAx>
      <c:spPr>
        <a:noFill/>
        <a:ln>
          <a:noFill/>
        </a:ln>
        <a:effectLst/>
      </c:spPr>
    </c:plotArea>
    <c:legend>
      <c:legendPos val="t"/>
      <c:layout>
        <c:manualLayout>
          <c:xMode val="edge"/>
          <c:yMode val="edge"/>
          <c:x val="0.70239518263141953"/>
          <c:y val="5.2677057948413257E-2"/>
          <c:w val="0.27120943840235906"/>
          <c:h val="3.8022754324650535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65145764311303"/>
          <c:y val="9.0513652371818215E-2"/>
          <c:w val="0.73838574972087589"/>
          <c:h val="0.80139299217309268"/>
        </c:manualLayout>
      </c:layout>
      <c:barChart>
        <c:barDir val="bar"/>
        <c:grouping val="percentStacked"/>
        <c:varyColors val="0"/>
        <c:ser>
          <c:idx val="0"/>
          <c:order val="0"/>
          <c:tx>
            <c:strRef>
              <c:f>Sheet1!$B$1</c:f>
              <c:strCache>
                <c:ptCount val="1"/>
                <c:pt idx="0">
                  <c:v>はい</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Sheet1!$B$2:$B$3</c:f>
              <c:numCache>
                <c:formatCode>0.0%</c:formatCode>
                <c:ptCount val="2"/>
                <c:pt idx="0">
                  <c:v>0.60899999999999999</c:v>
                </c:pt>
                <c:pt idx="1">
                  <c:v>0.63500000000000001</c:v>
                </c:pt>
              </c:numCache>
            </c:numRef>
          </c:val>
          <c:extLst>
            <c:ext xmlns:c16="http://schemas.microsoft.com/office/drawing/2014/chart" uri="{C3380CC4-5D6E-409C-BE32-E72D297353CC}">
              <c16:uniqueId val="{00000000-229C-4DBE-8297-819A1C895045}"/>
            </c:ext>
          </c:extLst>
        </c:ser>
        <c:ser>
          <c:idx val="1"/>
          <c:order val="1"/>
          <c:tx>
            <c:strRef>
              <c:f>Sheet1!$C$1</c:f>
              <c:strCache>
                <c:ptCount val="1"/>
                <c:pt idx="0">
                  <c:v>いいえ</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Sheet1!$C$2:$C$3</c:f>
              <c:numCache>
                <c:formatCode>0.0%</c:formatCode>
                <c:ptCount val="2"/>
                <c:pt idx="0">
                  <c:v>0.39100000000000001</c:v>
                </c:pt>
                <c:pt idx="1">
                  <c:v>0.36499999999999999</c:v>
                </c:pt>
              </c:numCache>
            </c:numRef>
          </c:val>
          <c:extLst>
            <c:ext xmlns:c16="http://schemas.microsoft.com/office/drawing/2014/chart" uri="{C3380CC4-5D6E-409C-BE32-E72D297353CC}">
              <c16:uniqueId val="{00000001-229C-4DBE-8297-819A1C895045}"/>
            </c:ext>
          </c:extLst>
        </c:ser>
        <c:dLbls>
          <c:showLegendKey val="0"/>
          <c:showVal val="0"/>
          <c:showCatName val="0"/>
          <c:showSerName val="0"/>
          <c:showPercent val="0"/>
          <c:showBubbleSize val="0"/>
        </c:dLbls>
        <c:gapWidth val="39"/>
        <c:overlap val="100"/>
        <c:axId val="1883062928"/>
        <c:axId val="1743804064"/>
      </c:barChart>
      <c:catAx>
        <c:axId val="1883062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crossAx val="1743804064"/>
        <c:crosses val="autoZero"/>
        <c:auto val="1"/>
        <c:lblAlgn val="ctr"/>
        <c:lblOffset val="100"/>
        <c:noMultiLvlLbl val="0"/>
      </c:catAx>
      <c:valAx>
        <c:axId val="174380406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83062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2"/>
      </a:solidFill>
    </a:ln>
    <a:effectLst/>
  </c:spPr>
  <c:txPr>
    <a:bodyPr/>
    <a:lstStyle/>
    <a:p>
      <a:pPr>
        <a:defRPr sz="600">
          <a:latin typeface="Arial Black" panose="020B0A04020102020204" pitchFamily="34" charset="0"/>
        </a:defRPr>
      </a:pPr>
      <a:endParaRPr lang="ja-JP"/>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65145764311303"/>
          <c:y val="9.0513652371818215E-2"/>
          <c:w val="0.73838574972087589"/>
          <c:h val="0.80139299217309268"/>
        </c:manualLayout>
      </c:layout>
      <c:barChart>
        <c:barDir val="bar"/>
        <c:grouping val="percentStacked"/>
        <c:varyColors val="0"/>
        <c:ser>
          <c:idx val="0"/>
          <c:order val="0"/>
          <c:tx>
            <c:strRef>
              <c:f>Sheet1!$B$1</c:f>
              <c:strCache>
                <c:ptCount val="1"/>
                <c:pt idx="0">
                  <c:v>はい</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Sheet1!$B$2:$B$3</c:f>
              <c:numCache>
                <c:formatCode>0.0%</c:formatCode>
                <c:ptCount val="2"/>
                <c:pt idx="0">
                  <c:v>0.251</c:v>
                </c:pt>
                <c:pt idx="1">
                  <c:v>0.29299999999999998</c:v>
                </c:pt>
              </c:numCache>
            </c:numRef>
          </c:val>
          <c:extLst>
            <c:ext xmlns:c16="http://schemas.microsoft.com/office/drawing/2014/chart" uri="{C3380CC4-5D6E-409C-BE32-E72D297353CC}">
              <c16:uniqueId val="{00000000-DC9C-41CF-B153-9F0F944D83D2}"/>
            </c:ext>
          </c:extLst>
        </c:ser>
        <c:ser>
          <c:idx val="1"/>
          <c:order val="1"/>
          <c:tx>
            <c:strRef>
              <c:f>Sheet1!$C$1</c:f>
              <c:strCache>
                <c:ptCount val="1"/>
                <c:pt idx="0">
                  <c:v>いいえ</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Sheet1!$C$2:$C$3</c:f>
              <c:numCache>
                <c:formatCode>0.0%</c:formatCode>
                <c:ptCount val="2"/>
                <c:pt idx="0">
                  <c:v>0.749</c:v>
                </c:pt>
                <c:pt idx="1">
                  <c:v>0.70700000000000007</c:v>
                </c:pt>
              </c:numCache>
            </c:numRef>
          </c:val>
          <c:extLst>
            <c:ext xmlns:c16="http://schemas.microsoft.com/office/drawing/2014/chart" uri="{C3380CC4-5D6E-409C-BE32-E72D297353CC}">
              <c16:uniqueId val="{00000001-DC9C-41CF-B153-9F0F944D83D2}"/>
            </c:ext>
          </c:extLst>
        </c:ser>
        <c:dLbls>
          <c:showLegendKey val="0"/>
          <c:showVal val="0"/>
          <c:showCatName val="0"/>
          <c:showSerName val="0"/>
          <c:showPercent val="0"/>
          <c:showBubbleSize val="0"/>
        </c:dLbls>
        <c:gapWidth val="39"/>
        <c:overlap val="100"/>
        <c:axId val="1883062928"/>
        <c:axId val="1743804064"/>
      </c:barChart>
      <c:catAx>
        <c:axId val="1883062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crossAx val="1743804064"/>
        <c:crosses val="autoZero"/>
        <c:auto val="1"/>
        <c:lblAlgn val="ctr"/>
        <c:lblOffset val="100"/>
        <c:noMultiLvlLbl val="0"/>
      </c:catAx>
      <c:valAx>
        <c:axId val="174380406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83062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2"/>
      </a:solidFill>
    </a:ln>
    <a:effectLst/>
  </c:spPr>
  <c:txPr>
    <a:bodyPr/>
    <a:lstStyle/>
    <a:p>
      <a:pPr>
        <a:defRPr sz="600">
          <a:latin typeface="Arial Black" panose="020B0A04020102020204" pitchFamily="34" charset="0"/>
        </a:defRPr>
      </a:pPr>
      <a:endParaRPr lang="ja-JP"/>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65145764311303"/>
          <c:y val="9.0513652371818215E-2"/>
          <c:w val="0.73838574972087589"/>
          <c:h val="0.80139299217309268"/>
        </c:manualLayout>
      </c:layout>
      <c:barChart>
        <c:barDir val="bar"/>
        <c:grouping val="percentStacked"/>
        <c:varyColors val="0"/>
        <c:ser>
          <c:idx val="0"/>
          <c:order val="0"/>
          <c:tx>
            <c:strRef>
              <c:f>Sheet1!$B$1</c:f>
              <c:strCache>
                <c:ptCount val="1"/>
                <c:pt idx="0">
                  <c:v>はい</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Sheet1!$B$2:$B$3</c:f>
              <c:numCache>
                <c:formatCode>0.0%</c:formatCode>
                <c:ptCount val="2"/>
                <c:pt idx="0">
                  <c:v>0.68600000000000005</c:v>
                </c:pt>
                <c:pt idx="1">
                  <c:v>0.73899999999999999</c:v>
                </c:pt>
              </c:numCache>
            </c:numRef>
          </c:val>
          <c:extLst>
            <c:ext xmlns:c16="http://schemas.microsoft.com/office/drawing/2014/chart" uri="{C3380CC4-5D6E-409C-BE32-E72D297353CC}">
              <c16:uniqueId val="{00000000-2B87-4ADC-9620-521BC1075083}"/>
            </c:ext>
          </c:extLst>
        </c:ser>
        <c:ser>
          <c:idx val="1"/>
          <c:order val="1"/>
          <c:tx>
            <c:strRef>
              <c:f>Sheet1!$C$1</c:f>
              <c:strCache>
                <c:ptCount val="1"/>
                <c:pt idx="0">
                  <c:v>いいえ</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Sheet1!$C$2:$C$3</c:f>
              <c:numCache>
                <c:formatCode>0.0%</c:formatCode>
                <c:ptCount val="2"/>
                <c:pt idx="0">
                  <c:v>0.31399999999999995</c:v>
                </c:pt>
                <c:pt idx="1">
                  <c:v>0.26100000000000001</c:v>
                </c:pt>
              </c:numCache>
            </c:numRef>
          </c:val>
          <c:extLst>
            <c:ext xmlns:c16="http://schemas.microsoft.com/office/drawing/2014/chart" uri="{C3380CC4-5D6E-409C-BE32-E72D297353CC}">
              <c16:uniqueId val="{00000001-2B87-4ADC-9620-521BC1075083}"/>
            </c:ext>
          </c:extLst>
        </c:ser>
        <c:dLbls>
          <c:showLegendKey val="0"/>
          <c:showVal val="0"/>
          <c:showCatName val="0"/>
          <c:showSerName val="0"/>
          <c:showPercent val="0"/>
          <c:showBubbleSize val="0"/>
        </c:dLbls>
        <c:gapWidth val="39"/>
        <c:overlap val="100"/>
        <c:axId val="1883062928"/>
        <c:axId val="1743804064"/>
      </c:barChart>
      <c:catAx>
        <c:axId val="1883062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crossAx val="1743804064"/>
        <c:crosses val="autoZero"/>
        <c:auto val="1"/>
        <c:lblAlgn val="ctr"/>
        <c:lblOffset val="100"/>
        <c:noMultiLvlLbl val="0"/>
      </c:catAx>
      <c:valAx>
        <c:axId val="174380406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83062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2"/>
      </a:solidFill>
    </a:ln>
    <a:effectLst/>
  </c:spPr>
  <c:txPr>
    <a:bodyPr/>
    <a:lstStyle/>
    <a:p>
      <a:pPr>
        <a:defRPr sz="600">
          <a:latin typeface="Arial Black" panose="020B0A04020102020204" pitchFamily="34" charset="0"/>
        </a:defRPr>
      </a:pPr>
      <a:endParaRPr lang="ja-JP"/>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25003252952023"/>
          <c:y val="0.10499591139758051"/>
          <c:w val="0.66663401346004758"/>
          <c:h val="0.68506036701219364"/>
        </c:manualLayout>
      </c:layout>
      <c:barChart>
        <c:barDir val="col"/>
        <c:grouping val="stacked"/>
        <c:varyColors val="0"/>
        <c:ser>
          <c:idx val="0"/>
          <c:order val="0"/>
          <c:tx>
            <c:strRef>
              <c:f>Sheet1!$B$1</c:f>
              <c:strCache>
                <c:ptCount val="1"/>
                <c:pt idx="0">
                  <c:v>系列 1</c:v>
                </c:pt>
              </c:strCache>
            </c:strRef>
          </c:tx>
          <c:spPr>
            <a:solidFill>
              <a:schemeClr val="accent1"/>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7B7-4429-B442-8E28A5530197}"/>
              </c:ext>
            </c:extLst>
          </c:dPt>
          <c:dPt>
            <c:idx val="1"/>
            <c:invertIfNegative val="0"/>
            <c:bubble3D val="0"/>
            <c:spPr>
              <a:solidFill>
                <a:schemeClr val="accent5">
                  <a:lumMod val="60000"/>
                  <a:lumOff val="4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7B7-4429-B442-8E28A5530197}"/>
              </c:ext>
            </c:extLst>
          </c:dPt>
          <c:dLbls>
            <c:dLbl>
              <c:idx val="0"/>
              <c:layout>
                <c:manualLayout>
                  <c:x val="1.8849805639208784E-2"/>
                  <c:y val="-0.3245328170470671"/>
                </c:manualLayout>
              </c:layout>
              <c:showLegendKey val="0"/>
              <c:showVal val="1"/>
              <c:showCatName val="0"/>
              <c:showSerName val="0"/>
              <c:showPercent val="0"/>
              <c:showBubbleSize val="0"/>
              <c:extLst>
                <c:ext xmlns:c15="http://schemas.microsoft.com/office/drawing/2012/chart" uri="{CE6537A1-D6FC-4f65-9D91-7224C49458BB}">
                  <c15:layout>
                    <c:manualLayout>
                      <c:w val="0.31529441565849892"/>
                      <c:h val="0.17391140960581061"/>
                    </c:manualLayout>
                  </c15:layout>
                </c:ext>
                <c:ext xmlns:c16="http://schemas.microsoft.com/office/drawing/2014/chart" uri="{C3380CC4-5D6E-409C-BE32-E72D297353CC}">
                  <c16:uniqueId val="{00000001-67B7-4429-B442-8E28A5530197}"/>
                </c:ext>
              </c:extLst>
            </c:dLbl>
            <c:dLbl>
              <c:idx val="1"/>
              <c:layout>
                <c:manualLayout>
                  <c:x val="6.283268546402928E-3"/>
                  <c:y val="-0.30544265133841603"/>
                </c:manualLayout>
              </c:layout>
              <c:showLegendKey val="0"/>
              <c:showVal val="1"/>
              <c:showCatName val="0"/>
              <c:showSerName val="0"/>
              <c:showPercent val="0"/>
              <c:showBubbleSize val="0"/>
              <c:extLst>
                <c:ext xmlns:c15="http://schemas.microsoft.com/office/drawing/2012/chart" uri="{CE6537A1-D6FC-4f65-9D91-7224C49458BB}">
                  <c15:layout>
                    <c:manualLayout>
                      <c:w val="0.30901114711209599"/>
                      <c:h val="0.21209174102311262"/>
                    </c:manualLayout>
                  </c15:layout>
                </c:ext>
                <c:ext xmlns:c16="http://schemas.microsoft.com/office/drawing/2014/chart" uri="{C3380CC4-5D6E-409C-BE32-E72D297353CC}">
                  <c16:uniqueId val="{00000003-67B7-4429-B442-8E28A5530197}"/>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川棚町</c:v>
                </c:pt>
                <c:pt idx="1">
                  <c:v>長崎県</c:v>
                </c:pt>
              </c:strCache>
            </c:strRef>
          </c:cat>
          <c:val>
            <c:numRef>
              <c:f>Sheet1!$B$2:$B$3</c:f>
              <c:numCache>
                <c:formatCode>#,##0_ </c:formatCode>
                <c:ptCount val="2"/>
                <c:pt idx="0">
                  <c:v>72763</c:v>
                </c:pt>
                <c:pt idx="1">
                  <c:v>69584</c:v>
                </c:pt>
              </c:numCache>
            </c:numRef>
          </c:val>
          <c:extLst>
            <c:ext xmlns:c16="http://schemas.microsoft.com/office/drawing/2014/chart" uri="{C3380CC4-5D6E-409C-BE32-E72D297353CC}">
              <c16:uniqueId val="{00000004-67B7-4429-B442-8E28A5530197}"/>
            </c:ext>
          </c:extLst>
        </c:ser>
        <c:dLbls>
          <c:showLegendKey val="0"/>
          <c:showVal val="0"/>
          <c:showCatName val="0"/>
          <c:showSerName val="0"/>
          <c:showPercent val="0"/>
          <c:showBubbleSize val="0"/>
        </c:dLbls>
        <c:gapWidth val="65"/>
        <c:overlap val="100"/>
        <c:axId val="169650943"/>
        <c:axId val="226222543"/>
      </c:barChart>
      <c:catAx>
        <c:axId val="169650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crossAx val="226222543"/>
        <c:crosses val="autoZero"/>
        <c:auto val="1"/>
        <c:lblAlgn val="ctr"/>
        <c:lblOffset val="100"/>
        <c:noMultiLvlLbl val="0"/>
      </c:catAx>
      <c:valAx>
        <c:axId val="226222543"/>
        <c:scaling>
          <c:orientation val="minMax"/>
          <c:max val="100000"/>
          <c:min val="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crossAx val="169650943"/>
        <c:crosses val="autoZero"/>
        <c:crossBetween val="between"/>
        <c:majorUnit val="2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accent2"/>
      </a:solidFill>
    </a:ln>
    <a:effectLst/>
  </c:spPr>
  <c:txPr>
    <a:bodyPr/>
    <a:lstStyle/>
    <a:p>
      <a:pPr>
        <a:defRPr sz="700">
          <a:latin typeface="Arial Black" panose="020B0A04020102020204" pitchFamily="34" charset="0"/>
        </a:defRPr>
      </a:pPr>
      <a:endParaRPr lang="ja-JP"/>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65145764311303"/>
          <c:y val="9.0513652371818215E-2"/>
          <c:w val="0.73838574972087589"/>
          <c:h val="0.80139299217309268"/>
        </c:manualLayout>
      </c:layout>
      <c:barChart>
        <c:barDir val="bar"/>
        <c:grouping val="percentStacked"/>
        <c:varyColors val="0"/>
        <c:ser>
          <c:idx val="0"/>
          <c:order val="0"/>
          <c:tx>
            <c:strRef>
              <c:f>Sheet1!$B$1</c:f>
              <c:strCache>
                <c:ptCount val="1"/>
                <c:pt idx="0">
                  <c:v>はい</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Sheet1!$B$2:$B$3</c:f>
              <c:numCache>
                <c:formatCode>0.0%</c:formatCode>
                <c:ptCount val="2"/>
                <c:pt idx="0">
                  <c:v>0.436</c:v>
                </c:pt>
                <c:pt idx="1">
                  <c:v>0.46</c:v>
                </c:pt>
              </c:numCache>
            </c:numRef>
          </c:val>
          <c:extLst>
            <c:ext xmlns:c16="http://schemas.microsoft.com/office/drawing/2014/chart" uri="{C3380CC4-5D6E-409C-BE32-E72D297353CC}">
              <c16:uniqueId val="{00000000-D4CA-42AD-8EEF-956C754AAD85}"/>
            </c:ext>
          </c:extLst>
        </c:ser>
        <c:ser>
          <c:idx val="1"/>
          <c:order val="1"/>
          <c:tx>
            <c:strRef>
              <c:f>Sheet1!$C$1</c:f>
              <c:strCache>
                <c:ptCount val="1"/>
                <c:pt idx="0">
                  <c:v>いいえ</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長崎県</c:v>
                </c:pt>
                <c:pt idx="1">
                  <c:v>川棚町</c:v>
                </c:pt>
              </c:strCache>
            </c:strRef>
          </c:cat>
          <c:val>
            <c:numRef>
              <c:f>Sheet1!$C$2:$C$3</c:f>
              <c:numCache>
                <c:formatCode>0.0%</c:formatCode>
                <c:ptCount val="2"/>
                <c:pt idx="0">
                  <c:v>0.56400000000000006</c:v>
                </c:pt>
                <c:pt idx="1">
                  <c:v>0.54</c:v>
                </c:pt>
              </c:numCache>
            </c:numRef>
          </c:val>
          <c:extLst>
            <c:ext xmlns:c16="http://schemas.microsoft.com/office/drawing/2014/chart" uri="{C3380CC4-5D6E-409C-BE32-E72D297353CC}">
              <c16:uniqueId val="{00000001-D4CA-42AD-8EEF-956C754AAD85}"/>
            </c:ext>
          </c:extLst>
        </c:ser>
        <c:dLbls>
          <c:showLegendKey val="0"/>
          <c:showVal val="0"/>
          <c:showCatName val="0"/>
          <c:showSerName val="0"/>
          <c:showPercent val="0"/>
          <c:showBubbleSize val="0"/>
        </c:dLbls>
        <c:gapWidth val="39"/>
        <c:overlap val="100"/>
        <c:axId val="1883062928"/>
        <c:axId val="1743804064"/>
      </c:barChart>
      <c:catAx>
        <c:axId val="1883062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crossAx val="1743804064"/>
        <c:crosses val="autoZero"/>
        <c:auto val="1"/>
        <c:lblAlgn val="ctr"/>
        <c:lblOffset val="100"/>
        <c:noMultiLvlLbl val="0"/>
      </c:catAx>
      <c:valAx>
        <c:axId val="174380406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83062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accent2"/>
      </a:solidFill>
    </a:ln>
    <a:effectLst/>
  </c:spPr>
  <c:txPr>
    <a:bodyPr/>
    <a:lstStyle/>
    <a:p>
      <a:pPr>
        <a:defRPr sz="800">
          <a:latin typeface="Arial Black" panose="020B0A04020102020204" pitchFamily="34" charset="0"/>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81872900517835E-2"/>
          <c:y val="0.11982099224907865"/>
          <c:w val="0.89095305867415564"/>
          <c:h val="0.77777640716537411"/>
        </c:manualLayout>
      </c:layout>
      <c:barChart>
        <c:barDir val="col"/>
        <c:grouping val="clustered"/>
        <c:varyColors val="0"/>
        <c:ser>
          <c:idx val="0"/>
          <c:order val="0"/>
          <c:tx>
            <c:strRef>
              <c:f>Sheet1!$A$2</c:f>
              <c:strCache>
                <c:ptCount val="1"/>
                <c:pt idx="0">
                  <c:v>川棚町</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がん</c:v>
                </c:pt>
                <c:pt idx="1">
                  <c:v>心臓病</c:v>
                </c:pt>
                <c:pt idx="2">
                  <c:v>糖尿病</c:v>
                </c:pt>
                <c:pt idx="3">
                  <c:v>脳疾患</c:v>
                </c:pt>
                <c:pt idx="4">
                  <c:v>腎不全</c:v>
                </c:pt>
                <c:pt idx="5">
                  <c:v>自殺</c:v>
                </c:pt>
              </c:strCache>
            </c:strRef>
          </c:cat>
          <c:val>
            <c:numRef>
              <c:f>Sheet1!$B$2:$G$2</c:f>
              <c:numCache>
                <c:formatCode>0.0%</c:formatCode>
                <c:ptCount val="6"/>
                <c:pt idx="0">
                  <c:v>0.49</c:v>
                </c:pt>
                <c:pt idx="1">
                  <c:v>0.23499999999999999</c:v>
                </c:pt>
                <c:pt idx="2">
                  <c:v>0.184</c:v>
                </c:pt>
                <c:pt idx="3">
                  <c:v>4.1000000000000002E-2</c:v>
                </c:pt>
                <c:pt idx="4">
                  <c:v>0.04</c:v>
                </c:pt>
                <c:pt idx="5">
                  <c:v>0.01</c:v>
                </c:pt>
              </c:numCache>
            </c:numRef>
          </c:val>
          <c:extLst>
            <c:ext xmlns:c16="http://schemas.microsoft.com/office/drawing/2014/chart" uri="{C3380CC4-5D6E-409C-BE32-E72D297353CC}">
              <c16:uniqueId val="{00000000-5568-46BE-90D1-57DC2BAB3CF3}"/>
            </c:ext>
          </c:extLst>
        </c:ser>
        <c:ser>
          <c:idx val="1"/>
          <c:order val="1"/>
          <c:tx>
            <c:strRef>
              <c:f>Sheet1!$A$3</c:f>
              <c:strCache>
                <c:ptCount val="1"/>
                <c:pt idx="0">
                  <c:v>県</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68-46BE-90D1-57DC2BAB3C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がん</c:v>
                </c:pt>
                <c:pt idx="1">
                  <c:v>心臓病</c:v>
                </c:pt>
                <c:pt idx="2">
                  <c:v>糖尿病</c:v>
                </c:pt>
                <c:pt idx="3">
                  <c:v>脳疾患</c:v>
                </c:pt>
                <c:pt idx="4">
                  <c:v>腎不全</c:v>
                </c:pt>
                <c:pt idx="5">
                  <c:v>自殺</c:v>
                </c:pt>
              </c:strCache>
            </c:strRef>
          </c:cat>
          <c:val>
            <c:numRef>
              <c:f>Sheet1!$B$3:$G$3</c:f>
              <c:numCache>
                <c:formatCode>0.0%</c:formatCode>
                <c:ptCount val="6"/>
                <c:pt idx="0">
                  <c:v>0.50800000000000001</c:v>
                </c:pt>
                <c:pt idx="1">
                  <c:v>0.28899999999999998</c:v>
                </c:pt>
                <c:pt idx="2">
                  <c:v>0.129</c:v>
                </c:pt>
                <c:pt idx="3">
                  <c:v>1.6E-2</c:v>
                </c:pt>
                <c:pt idx="4">
                  <c:v>3.9E-2</c:v>
                </c:pt>
                <c:pt idx="5">
                  <c:v>1.9E-2</c:v>
                </c:pt>
              </c:numCache>
            </c:numRef>
          </c:val>
          <c:extLst>
            <c:ext xmlns:c16="http://schemas.microsoft.com/office/drawing/2014/chart" uri="{C3380CC4-5D6E-409C-BE32-E72D297353CC}">
              <c16:uniqueId val="{00000002-5568-46BE-90D1-57DC2BAB3CF3}"/>
            </c:ext>
          </c:extLst>
        </c:ser>
        <c:ser>
          <c:idx val="2"/>
          <c:order val="2"/>
          <c:tx>
            <c:strRef>
              <c:f>Sheet1!$A$4</c:f>
              <c:strCache>
                <c:ptCount val="1"/>
                <c:pt idx="0">
                  <c:v>同規模</c:v>
                </c:pt>
              </c:strCache>
            </c:strRef>
          </c:tx>
          <c:spPr>
            <a:solidFill>
              <a:schemeClr val="accent3"/>
            </a:solidFill>
            <a:ln>
              <a:noFill/>
            </a:ln>
            <a:effectLst>
              <a:outerShdw blurRad="50800" dist="38100" dir="2700000" algn="tl" rotWithShape="0">
                <a:prstClr val="black">
                  <a:alpha val="40000"/>
                </a:prstClr>
              </a:outerShdw>
            </a:effectLst>
          </c:spPr>
          <c:invertIfNegative val="0"/>
          <c:cat>
            <c:strRef>
              <c:f>Sheet1!$B$1:$G$1</c:f>
              <c:strCache>
                <c:ptCount val="6"/>
                <c:pt idx="0">
                  <c:v>がん</c:v>
                </c:pt>
                <c:pt idx="1">
                  <c:v>心臓病</c:v>
                </c:pt>
                <c:pt idx="2">
                  <c:v>糖尿病</c:v>
                </c:pt>
                <c:pt idx="3">
                  <c:v>脳疾患</c:v>
                </c:pt>
                <c:pt idx="4">
                  <c:v>腎不全</c:v>
                </c:pt>
                <c:pt idx="5">
                  <c:v>自殺</c:v>
                </c:pt>
              </c:strCache>
            </c:strRef>
          </c:cat>
          <c:val>
            <c:numRef>
              <c:f>Sheet1!$B$4:$G$4</c:f>
              <c:numCache>
                <c:formatCode>0.0%</c:formatCode>
                <c:ptCount val="6"/>
                <c:pt idx="0">
                  <c:v>0.46700000000000003</c:v>
                </c:pt>
                <c:pt idx="1">
                  <c:v>0.29299999999999998</c:v>
                </c:pt>
                <c:pt idx="2">
                  <c:v>0.158</c:v>
                </c:pt>
                <c:pt idx="3">
                  <c:v>0.02</c:v>
                </c:pt>
                <c:pt idx="4">
                  <c:v>3.9E-2</c:v>
                </c:pt>
                <c:pt idx="5">
                  <c:v>2.3E-2</c:v>
                </c:pt>
              </c:numCache>
            </c:numRef>
          </c:val>
          <c:extLst>
            <c:ext xmlns:c16="http://schemas.microsoft.com/office/drawing/2014/chart" uri="{C3380CC4-5D6E-409C-BE32-E72D297353CC}">
              <c16:uniqueId val="{00000003-5568-46BE-90D1-57DC2BAB3CF3}"/>
            </c:ext>
          </c:extLst>
        </c:ser>
        <c:ser>
          <c:idx val="3"/>
          <c:order val="3"/>
          <c:tx>
            <c:strRef>
              <c:f>Sheet1!$A$5</c:f>
              <c:strCache>
                <c:ptCount val="1"/>
                <c:pt idx="0">
                  <c:v>国</c:v>
                </c:pt>
              </c:strCache>
            </c:strRef>
          </c:tx>
          <c:spPr>
            <a:solidFill>
              <a:schemeClr val="accent4"/>
            </a:solidFill>
            <a:ln>
              <a:noFill/>
            </a:ln>
            <a:effectLst>
              <a:outerShdw blurRad="50800" dist="38100" dir="2700000" algn="tl" rotWithShape="0">
                <a:prstClr val="black">
                  <a:alpha val="40000"/>
                </a:prstClr>
              </a:outerShdw>
            </a:effectLst>
          </c:spPr>
          <c:invertIfNegative val="0"/>
          <c:cat>
            <c:strRef>
              <c:f>Sheet1!$B$1:$G$1</c:f>
              <c:strCache>
                <c:ptCount val="6"/>
                <c:pt idx="0">
                  <c:v>がん</c:v>
                </c:pt>
                <c:pt idx="1">
                  <c:v>心臓病</c:v>
                </c:pt>
                <c:pt idx="2">
                  <c:v>糖尿病</c:v>
                </c:pt>
                <c:pt idx="3">
                  <c:v>脳疾患</c:v>
                </c:pt>
                <c:pt idx="4">
                  <c:v>腎不全</c:v>
                </c:pt>
                <c:pt idx="5">
                  <c:v>自殺</c:v>
                </c:pt>
              </c:strCache>
            </c:strRef>
          </c:cat>
          <c:val>
            <c:numRef>
              <c:f>Sheet1!$B$5:$G$5</c:f>
              <c:numCache>
                <c:formatCode>0.0%</c:formatCode>
                <c:ptCount val="6"/>
                <c:pt idx="0">
                  <c:v>0.50600000000000001</c:v>
                </c:pt>
                <c:pt idx="1">
                  <c:v>0.27500000000000002</c:v>
                </c:pt>
                <c:pt idx="2">
                  <c:v>0.13800000000000001</c:v>
                </c:pt>
                <c:pt idx="3">
                  <c:v>1.9E-2</c:v>
                </c:pt>
                <c:pt idx="4">
                  <c:v>3.5000000000000003E-2</c:v>
                </c:pt>
                <c:pt idx="5">
                  <c:v>2.7E-2</c:v>
                </c:pt>
              </c:numCache>
            </c:numRef>
          </c:val>
          <c:extLst>
            <c:ext xmlns:c16="http://schemas.microsoft.com/office/drawing/2014/chart" uri="{C3380CC4-5D6E-409C-BE32-E72D297353CC}">
              <c16:uniqueId val="{00000004-5568-46BE-90D1-57DC2BAB3CF3}"/>
            </c:ext>
          </c:extLst>
        </c:ser>
        <c:dLbls>
          <c:showLegendKey val="0"/>
          <c:showVal val="0"/>
          <c:showCatName val="0"/>
          <c:showSerName val="0"/>
          <c:showPercent val="0"/>
          <c:showBubbleSize val="0"/>
        </c:dLbls>
        <c:gapWidth val="226"/>
        <c:overlap val="-21"/>
        <c:axId val="1580459744"/>
        <c:axId val="1568116064"/>
      </c:barChart>
      <c:catAx>
        <c:axId val="158045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568116064"/>
        <c:crosses val="autoZero"/>
        <c:auto val="1"/>
        <c:lblAlgn val="ctr"/>
        <c:lblOffset val="100"/>
        <c:noMultiLvlLbl val="0"/>
      </c:catAx>
      <c:valAx>
        <c:axId val="1568116064"/>
        <c:scaling>
          <c:orientation val="minMax"/>
          <c:max val="0.60000000000000009"/>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80459744"/>
        <c:crosses val="autoZero"/>
        <c:crossBetween val="between"/>
        <c:majorUnit val="0.1"/>
      </c:valAx>
      <c:spPr>
        <a:noFill/>
        <a:ln>
          <a:noFill/>
        </a:ln>
        <a:effectLst/>
      </c:spPr>
    </c:plotArea>
    <c:legend>
      <c:legendPos val="b"/>
      <c:layout>
        <c:manualLayout>
          <c:xMode val="edge"/>
          <c:yMode val="edge"/>
          <c:x val="0.33115656552908479"/>
          <c:y val="6.7523941442677064E-3"/>
          <c:w val="0.33768671958557822"/>
          <c:h val="6.260967268515350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4382733706289E-2"/>
          <c:y val="4.8879800119357872E-2"/>
          <c:w val="0.87251959386887357"/>
          <c:h val="0.70335315541420562"/>
        </c:manualLayout>
      </c:layout>
      <c:lineChart>
        <c:grouping val="standard"/>
        <c:varyColors val="0"/>
        <c:ser>
          <c:idx val="2"/>
          <c:order val="1"/>
          <c:tx>
            <c:strRef>
              <c:f>Sheet1!$A$4</c:f>
              <c:strCache>
                <c:ptCount val="1"/>
                <c:pt idx="0">
                  <c:v>受診率</c:v>
                </c:pt>
              </c:strCache>
            </c:strRef>
          </c:tx>
          <c:spPr>
            <a:ln w="28575" cap="rnd">
              <a:solidFill>
                <a:schemeClr val="accent1"/>
              </a:solidFill>
              <a:round/>
            </a:ln>
            <a:effectLst>
              <a:outerShdw blurRad="50800" dist="38100" dir="2700000" algn="tl" rotWithShape="0">
                <a:prstClr val="black">
                  <a:alpha val="40000"/>
                </a:prstClr>
              </a:outerShdw>
            </a:effectLst>
          </c:spPr>
          <c:marker>
            <c:symbol val="circle"/>
            <c:size val="5"/>
            <c:spPr>
              <a:solidFill>
                <a:srgbClr val="0070C0"/>
              </a:solidFill>
              <a:ln w="9525">
                <a:noFill/>
              </a:ln>
              <a:effectLst>
                <a:outerShdw blurRad="50800" dist="38100" dir="2700000" algn="tl" rotWithShape="0">
                  <a:prstClr val="black">
                    <a:alpha val="40000"/>
                  </a:prstClr>
                </a:outerShdw>
              </a:effectLst>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00-480F-AF26-E3359D3D7AB9}"/>
                </c:ext>
              </c:extLst>
            </c:dLbl>
            <c:dLbl>
              <c:idx val="3"/>
              <c:layout>
                <c:manualLayout>
                  <c:x val="-0.12003271777062342"/>
                  <c:y val="9.06773735691154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00-480F-AF26-E3359D3D7AB9}"/>
                </c:ext>
              </c:extLst>
            </c:dLbl>
            <c:dLbl>
              <c:idx val="4"/>
              <c:layout>
                <c:manualLayout>
                  <c:x val="0"/>
                  <c:y val="8.05403609334678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00-480F-AF26-E3359D3D7AB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1"/>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5"/>
                <c:pt idx="0">
                  <c:v>H30年度</c:v>
                </c:pt>
                <c:pt idx="1">
                  <c:v>R1年度</c:v>
                </c:pt>
                <c:pt idx="2">
                  <c:v>R2年度</c:v>
                </c:pt>
                <c:pt idx="3">
                  <c:v>R3年度</c:v>
                </c:pt>
                <c:pt idx="4">
                  <c:v>R4年度</c:v>
                </c:pt>
              </c:strCache>
            </c:strRef>
          </c:cat>
          <c:val>
            <c:numRef>
              <c:f>Sheet1!$B$4:$I$4</c:f>
              <c:numCache>
                <c:formatCode>0.0%</c:formatCode>
                <c:ptCount val="5"/>
                <c:pt idx="0">
                  <c:v>0.47599999999999998</c:v>
                </c:pt>
                <c:pt idx="1">
                  <c:v>0.47655545536519389</c:v>
                </c:pt>
                <c:pt idx="2">
                  <c:v>0.40821033210332103</c:v>
                </c:pt>
                <c:pt idx="3">
                  <c:v>0.45698924731182794</c:v>
                </c:pt>
                <c:pt idx="4">
                  <c:v>0.46300000000000002</c:v>
                </c:pt>
              </c:numCache>
            </c:numRef>
          </c:val>
          <c:smooth val="0"/>
          <c:extLst>
            <c:ext xmlns:c16="http://schemas.microsoft.com/office/drawing/2014/chart" uri="{C3380CC4-5D6E-409C-BE32-E72D297353CC}">
              <c16:uniqueId val="{00000004-2400-480F-AF26-E3359D3D7AB9}"/>
            </c:ext>
          </c:extLst>
        </c:ser>
        <c:ser>
          <c:idx val="4"/>
          <c:order val="3"/>
          <c:tx>
            <c:strRef>
              <c:f>Sheet1!$A$6</c:f>
              <c:strCache>
                <c:ptCount val="1"/>
                <c:pt idx="0">
                  <c:v>目標</c:v>
                </c:pt>
              </c:strCache>
            </c:strRef>
          </c:tx>
          <c:spPr>
            <a:ln w="28575" cap="rnd">
              <a:solidFill>
                <a:schemeClr val="accent2">
                  <a:lumMod val="75000"/>
                </a:schemeClr>
              </a:solidFill>
              <a:round/>
            </a:ln>
            <a:effectLst>
              <a:outerShdw blurRad="50800" dist="38100" dir="2700000" algn="tl" rotWithShape="0">
                <a:prstClr val="black">
                  <a:alpha val="40000"/>
                </a:prstClr>
              </a:outerShdw>
            </a:effectLst>
          </c:spPr>
          <c:marker>
            <c:symbol val="circle"/>
            <c:size val="5"/>
            <c:spPr>
              <a:solidFill>
                <a:schemeClr val="accent2">
                  <a:lumMod val="75000"/>
                </a:schemeClr>
              </a:solidFill>
              <a:ln w="9525">
                <a:solidFill>
                  <a:schemeClr val="accent2">
                    <a:lumMod val="75000"/>
                  </a:schemeClr>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00-480F-AF26-E3359D3D7AB9}"/>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00-480F-AF26-E3359D3D7AB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2">
                        <a:lumMod val="75000"/>
                      </a:schemeClr>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5"/>
                <c:pt idx="0">
                  <c:v>H30年度</c:v>
                </c:pt>
                <c:pt idx="1">
                  <c:v>R1年度</c:v>
                </c:pt>
                <c:pt idx="2">
                  <c:v>R2年度</c:v>
                </c:pt>
                <c:pt idx="3">
                  <c:v>R3年度</c:v>
                </c:pt>
                <c:pt idx="4">
                  <c:v>R4年度</c:v>
                </c:pt>
              </c:strCache>
            </c:strRef>
          </c:cat>
          <c:val>
            <c:numRef>
              <c:f>Sheet1!$B$6:$I$6</c:f>
              <c:numCache>
                <c:formatCode>0.0%</c:formatCode>
                <c:ptCount val="5"/>
                <c:pt idx="0">
                  <c:v>0.45</c:v>
                </c:pt>
                <c:pt idx="1">
                  <c:v>0.46</c:v>
                </c:pt>
                <c:pt idx="2">
                  <c:v>0.47</c:v>
                </c:pt>
                <c:pt idx="3">
                  <c:v>0.48</c:v>
                </c:pt>
                <c:pt idx="4">
                  <c:v>0.49</c:v>
                </c:pt>
              </c:numCache>
            </c:numRef>
          </c:val>
          <c:smooth val="0"/>
          <c:extLst>
            <c:ext xmlns:c16="http://schemas.microsoft.com/office/drawing/2014/chart" uri="{C3380CC4-5D6E-409C-BE32-E72D297353CC}">
              <c16:uniqueId val="{00000007-2400-480F-AF26-E3359D3D7AB9}"/>
            </c:ext>
          </c:extLst>
        </c:ser>
        <c:dLbls>
          <c:showLegendKey val="0"/>
          <c:showVal val="0"/>
          <c:showCatName val="0"/>
          <c:showSerName val="0"/>
          <c:showPercent val="0"/>
          <c:showBubbleSize val="0"/>
        </c:dLbls>
        <c:marker val="1"/>
        <c:smooth val="0"/>
        <c:axId val="619228479"/>
        <c:axId val="498429743"/>
        <c:extLst>
          <c:ext xmlns:c15="http://schemas.microsoft.com/office/drawing/2012/chart" uri="{02D57815-91ED-43cb-92C2-25804820EDAC}">
            <c15:filteredLineSeries>
              <c15:ser>
                <c:idx val="0"/>
                <c:order val="0"/>
                <c:tx>
                  <c:strRef>
                    <c:extLst>
                      <c:ext uri="{02D57815-91ED-43cb-92C2-25804820EDAC}">
                        <c15:formulaRef>
                          <c15:sqref>Sheet1!$A$2</c15:sqref>
                        </c15:formulaRef>
                      </c:ext>
                    </c:extLst>
                    <c:strCache>
                      <c:ptCount val="1"/>
                      <c:pt idx="0">
                        <c:v>受診者数</c:v>
                      </c:pt>
                    </c:strCache>
                  </c:strRef>
                </c:tx>
                <c:spPr>
                  <a:ln w="28575" cap="rnd">
                    <a:solidFill>
                      <a:schemeClr val="tx1"/>
                    </a:solidFill>
                    <a:round/>
                  </a:ln>
                  <a:effectLst>
                    <a:outerShdw blurRad="50800" dist="38100" dir="2700000" algn="tl" rotWithShape="0">
                      <a:prstClr val="black">
                        <a:alpha val="40000"/>
                      </a:prstClr>
                    </a:outerShdw>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Sheet1!$B$1:$I$1</c15:sqref>
                        </c15:formulaRef>
                      </c:ext>
                    </c:extLst>
                    <c:strCache>
                      <c:ptCount val="5"/>
                      <c:pt idx="0">
                        <c:v>H30年度</c:v>
                      </c:pt>
                      <c:pt idx="1">
                        <c:v>R1年度</c:v>
                      </c:pt>
                      <c:pt idx="2">
                        <c:v>R2年度</c:v>
                      </c:pt>
                      <c:pt idx="3">
                        <c:v>R3年度</c:v>
                      </c:pt>
                      <c:pt idx="4">
                        <c:v>R4年度</c:v>
                      </c:pt>
                    </c:strCache>
                  </c:strRef>
                </c:cat>
                <c:val>
                  <c:numRef>
                    <c:extLst>
                      <c:ext uri="{02D57815-91ED-43cb-92C2-25804820EDAC}">
                        <c15:formulaRef>
                          <c15:sqref>Sheet1!$B$2:$I$2</c15:sqref>
                        </c15:formulaRef>
                      </c:ext>
                    </c:extLst>
                    <c:numCache>
                      <c:formatCode>#,##0_);[Red]\(#,##0\)</c:formatCode>
                      <c:ptCount val="5"/>
                      <c:pt idx="1">
                        <c:v>1057</c:v>
                      </c:pt>
                      <c:pt idx="2">
                        <c:v>885</c:v>
                      </c:pt>
                      <c:pt idx="3">
                        <c:v>935</c:v>
                      </c:pt>
                      <c:pt idx="4">
                        <c:v>8</c:v>
                      </c:pt>
                    </c:numCache>
                  </c:numRef>
                </c:val>
                <c:smooth val="0"/>
                <c:extLst>
                  <c:ext xmlns:c16="http://schemas.microsoft.com/office/drawing/2014/chart" uri="{C3380CC4-5D6E-409C-BE32-E72D297353CC}">
                    <c16:uniqueId val="{00000008-2400-480F-AF26-E3359D3D7AB9}"/>
                  </c:ext>
                </c:extLst>
              </c15:ser>
            </c15:filteredLineSeries>
            <c15:filteredLineSeries>
              <c15:ser>
                <c:idx val="3"/>
                <c:order val="2"/>
                <c:tx>
                  <c:strRef>
                    <c:extLst xmlns:c15="http://schemas.microsoft.com/office/drawing/2012/chart">
                      <c:ext xmlns:c15="http://schemas.microsoft.com/office/drawing/2012/chart" uri="{02D57815-91ED-43cb-92C2-25804820EDAC}">
                        <c15:formulaRef>
                          <c15:sqref>Sheet1!$A$5</c15:sqref>
                        </c15:formulaRef>
                      </c:ext>
                    </c:extLst>
                    <c:strCache>
                      <c:ptCount val="1"/>
                      <c:pt idx="0">
                        <c:v>合計</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Black" panose="020B0A04020102020204" pitchFamily="34" charset="0"/>
                          <a:ea typeface="+mn-ea"/>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Sheet1!$B$1:$I$1</c15:sqref>
                        </c15:formulaRef>
                      </c:ext>
                    </c:extLst>
                    <c:strCache>
                      <c:ptCount val="5"/>
                      <c:pt idx="0">
                        <c:v>H30年度</c:v>
                      </c:pt>
                      <c:pt idx="1">
                        <c:v>R1年度</c:v>
                      </c:pt>
                      <c:pt idx="2">
                        <c:v>R2年度</c:v>
                      </c:pt>
                      <c:pt idx="3">
                        <c:v>R3年度</c:v>
                      </c:pt>
                      <c:pt idx="4">
                        <c:v>R4年度</c:v>
                      </c:pt>
                    </c:strCache>
                  </c:strRef>
                </c:cat>
                <c:val>
                  <c:numRef>
                    <c:extLst xmlns:c15="http://schemas.microsoft.com/office/drawing/2012/chart">
                      <c:ext xmlns:c15="http://schemas.microsoft.com/office/drawing/2012/chart" uri="{02D57815-91ED-43cb-92C2-25804820EDAC}">
                        <c15:formulaRef>
                          <c15:sqref>Sheet1!$B$5:$I$5</c15:sqref>
                        </c15:formulaRef>
                      </c:ext>
                    </c:extLst>
                    <c:numCache>
                      <c:formatCode>#,##0_);[Red]\(#,##0\)</c:formatCode>
                      <c:ptCount val="5"/>
                      <c:pt idx="1">
                        <c:v>2218</c:v>
                      </c:pt>
                      <c:pt idx="2">
                        <c:v>2168</c:v>
                      </c:pt>
                      <c:pt idx="3">
                        <c:v>2046</c:v>
                      </c:pt>
                      <c:pt idx="4">
                        <c:v>1955</c:v>
                      </c:pt>
                    </c:numCache>
                  </c:numRef>
                </c:val>
                <c:smooth val="0"/>
                <c:extLst xmlns:c15="http://schemas.microsoft.com/office/drawing/2012/chart">
                  <c:ext xmlns:c16="http://schemas.microsoft.com/office/drawing/2014/chart" uri="{C3380CC4-5D6E-409C-BE32-E72D297353CC}">
                    <c16:uniqueId val="{00000009-2400-480F-AF26-E3359D3D7AB9}"/>
                  </c:ext>
                </c:extLst>
              </c15:ser>
            </c15:filteredLineSeries>
          </c:ext>
        </c:extLst>
      </c:lineChart>
      <c:catAx>
        <c:axId val="619228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498429743"/>
        <c:crosses val="autoZero"/>
        <c:auto val="1"/>
        <c:lblAlgn val="ctr"/>
        <c:lblOffset val="100"/>
        <c:noMultiLvlLbl val="0"/>
      </c:catAx>
      <c:valAx>
        <c:axId val="498429743"/>
        <c:scaling>
          <c:orientation val="minMax"/>
          <c:max val="0.60000000000000009"/>
          <c:min val="0.3500000000000000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19228479"/>
        <c:crosses val="autoZero"/>
        <c:crossBetween val="between"/>
      </c:valAx>
      <c:spPr>
        <a:noFill/>
        <a:ln>
          <a:noFill/>
        </a:ln>
        <a:effectLst/>
      </c:spPr>
    </c:plotArea>
    <c:legend>
      <c:legendPos val="r"/>
      <c:layout>
        <c:manualLayout>
          <c:xMode val="edge"/>
          <c:yMode val="edge"/>
          <c:x val="0.25691814364452481"/>
          <c:y val="3.6953548613113604E-2"/>
          <c:w val="0.5388909748270323"/>
          <c:h val="0.1088994224182981"/>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正方形/長方形 1">
          <a:extLst xmlns:a="http://schemas.openxmlformats.org/drawingml/2006/main">
            <a:ext uri="{FF2B5EF4-FFF2-40B4-BE49-F238E27FC236}">
              <a16:creationId xmlns:a16="http://schemas.microsoft.com/office/drawing/2014/main" id="{08FC6E04-3B74-410B-A4F8-1FE3E70009C9}"/>
            </a:ext>
          </a:extLst>
        </cdr:cNvPr>
        <cdr:cNvSpPr/>
      </cdr:nvSpPr>
      <cdr:spPr>
        <a:xfrm xmlns:a="http://schemas.openxmlformats.org/drawingml/2006/main">
          <a:off x="520345" y="5510469"/>
          <a:ext cx="5908952" cy="2781082"/>
        </a:xfrm>
        <a:prstGeom xmlns:a="http://schemas.openxmlformats.org/drawingml/2006/main" prst="rect">
          <a:avLst/>
        </a:prstGeom>
        <a:noFill xmlns:a="http://schemas.openxmlformats.org/drawingml/2006/main"/>
        <a:ln xmlns:a="http://schemas.openxmlformats.org/drawingml/2006/main">
          <a:solidFill>
            <a:schemeClr val="bg1">
              <a:lumMod val="8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cdr:x>
      <cdr:y>7.97973E-17</cdr:y>
    </cdr:from>
    <cdr:to>
      <cdr:x>1</cdr:x>
      <cdr:y>1</cdr:y>
    </cdr:to>
    <cdr:sp macro="" textlink="">
      <cdr:nvSpPr>
        <cdr:cNvPr id="3" name="正方形/長方形 2">
          <a:extLst xmlns:a="http://schemas.openxmlformats.org/drawingml/2006/main">
            <a:ext uri="{FF2B5EF4-FFF2-40B4-BE49-F238E27FC236}">
              <a16:creationId xmlns:a16="http://schemas.microsoft.com/office/drawing/2014/main" id="{1EEF696C-AD5E-4F3D-943F-EFB64421E45F}"/>
            </a:ext>
          </a:extLst>
        </cdr:cNvPr>
        <cdr:cNvSpPr/>
      </cdr:nvSpPr>
      <cdr:spPr>
        <a:xfrm xmlns:a="http://schemas.openxmlformats.org/drawingml/2006/main">
          <a:off x="50800" y="50800"/>
          <a:ext cx="5898994" cy="276578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18831" cy="495029"/>
          </a:xfrm>
          <a:prstGeom prst="rect">
            <a:avLst/>
          </a:prstGeom>
        </p:spPr>
        <p:txBody>
          <a:bodyPr vert="horz" lIns="91416" tIns="45708" rIns="91416"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2"/>
            <a:ext cx="2918831" cy="495029"/>
          </a:xfrm>
          <a:prstGeom prst="rect">
            <a:avLst/>
          </a:prstGeom>
        </p:spPr>
        <p:txBody>
          <a:bodyPr vert="horz" lIns="91416" tIns="45708" rIns="91416" bIns="45708" rtlCol="0"/>
          <a:lstStyle>
            <a:lvl1pPr algn="r">
              <a:defRPr sz="1200"/>
            </a:lvl1pPr>
          </a:lstStyle>
          <a:p>
            <a:fld id="{A1854DF0-0924-45EA-845D-EA14CD382BC4}" type="datetimeFigureOut">
              <a:rPr kumimoji="1" lang="ja-JP" altLang="en-US" smtClean="0"/>
              <a:t>2024/6/28</a:t>
            </a:fld>
            <a:endParaRPr kumimoji="1" lang="ja-JP" altLang="en-US"/>
          </a:p>
        </p:txBody>
      </p:sp>
      <p:sp>
        <p:nvSpPr>
          <p:cNvPr id="4" name="スライド イメージ プレースホルダー 3"/>
          <p:cNvSpPr>
            <a:spLocks noGrp="1" noRot="1" noChangeAspect="1"/>
          </p:cNvSpPr>
          <p:nvPr>
            <p:ph type="sldImg" idx="2"/>
          </p:nvPr>
        </p:nvSpPr>
        <p:spPr>
          <a:xfrm>
            <a:off x="2120900" y="1233488"/>
            <a:ext cx="2493963" cy="3328987"/>
          </a:xfrm>
          <a:prstGeom prst="rect">
            <a:avLst/>
          </a:prstGeom>
          <a:noFill/>
          <a:ln w="12700">
            <a:solidFill>
              <a:prstClr val="black"/>
            </a:solidFill>
          </a:ln>
        </p:spPr>
        <p:txBody>
          <a:bodyPr vert="horz" lIns="91416" tIns="45708" rIns="91416" bIns="45708"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1"/>
          </a:xfrm>
          <a:prstGeom prst="rect">
            <a:avLst/>
          </a:prstGeom>
        </p:spPr>
        <p:txBody>
          <a:bodyPr vert="horz" lIns="91416" tIns="45708" rIns="91416"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6"/>
            <a:ext cx="2918831" cy="495028"/>
          </a:xfrm>
          <a:prstGeom prst="rect">
            <a:avLst/>
          </a:prstGeom>
        </p:spPr>
        <p:txBody>
          <a:bodyPr vert="horz" lIns="91416" tIns="45708" rIns="91416"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1" cy="495028"/>
          </a:xfrm>
          <a:prstGeom prst="rect">
            <a:avLst/>
          </a:prstGeom>
        </p:spPr>
        <p:txBody>
          <a:bodyPr vert="horz" lIns="91416" tIns="45708" rIns="91416" bIns="45708" rtlCol="0" anchor="b"/>
          <a:lstStyle>
            <a:lvl1pPr algn="r">
              <a:defRPr sz="1200"/>
            </a:lvl1pPr>
          </a:lstStyle>
          <a:p>
            <a:fld id="{A0987A60-6863-4F30-B4BB-99287346FBBD}" type="slidenum">
              <a:rPr kumimoji="1" lang="ja-JP" altLang="en-US" smtClean="0"/>
              <a:t>‹#›</a:t>
            </a:fld>
            <a:endParaRPr kumimoji="1" lang="ja-JP" altLang="en-US"/>
          </a:p>
        </p:txBody>
      </p:sp>
    </p:spTree>
    <p:extLst>
      <p:ext uri="{BB962C8B-B14F-4D97-AF65-F5344CB8AC3E}">
        <p14:creationId xmlns:p14="http://schemas.microsoft.com/office/powerpoint/2010/main" val="27829834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4</a:t>
            </a:fld>
            <a:endParaRPr kumimoji="1" lang="ja-JP" altLang="en-US"/>
          </a:p>
        </p:txBody>
      </p:sp>
    </p:spTree>
    <p:extLst>
      <p:ext uri="{BB962C8B-B14F-4D97-AF65-F5344CB8AC3E}">
        <p14:creationId xmlns:p14="http://schemas.microsoft.com/office/powerpoint/2010/main" val="119381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14</a:t>
            </a:fld>
            <a:endParaRPr kumimoji="1" lang="ja-JP" altLang="en-US"/>
          </a:p>
        </p:txBody>
      </p:sp>
    </p:spTree>
    <p:extLst>
      <p:ext uri="{BB962C8B-B14F-4D97-AF65-F5344CB8AC3E}">
        <p14:creationId xmlns:p14="http://schemas.microsoft.com/office/powerpoint/2010/main" val="3933817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15</a:t>
            </a:fld>
            <a:endParaRPr kumimoji="1" lang="ja-JP" altLang="en-US"/>
          </a:p>
        </p:txBody>
      </p:sp>
    </p:spTree>
    <p:extLst>
      <p:ext uri="{BB962C8B-B14F-4D97-AF65-F5344CB8AC3E}">
        <p14:creationId xmlns:p14="http://schemas.microsoft.com/office/powerpoint/2010/main" val="1280024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16</a:t>
            </a:fld>
            <a:endParaRPr kumimoji="1" lang="ja-JP" altLang="en-US"/>
          </a:p>
        </p:txBody>
      </p:sp>
    </p:spTree>
    <p:extLst>
      <p:ext uri="{BB962C8B-B14F-4D97-AF65-F5344CB8AC3E}">
        <p14:creationId xmlns:p14="http://schemas.microsoft.com/office/powerpoint/2010/main" val="3219616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18</a:t>
            </a:fld>
            <a:endParaRPr kumimoji="1" lang="ja-JP" altLang="en-US"/>
          </a:p>
        </p:txBody>
      </p:sp>
    </p:spTree>
    <p:extLst>
      <p:ext uri="{BB962C8B-B14F-4D97-AF65-F5344CB8AC3E}">
        <p14:creationId xmlns:p14="http://schemas.microsoft.com/office/powerpoint/2010/main" val="3919895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19</a:t>
            </a:fld>
            <a:endParaRPr kumimoji="1" lang="ja-JP" altLang="en-US"/>
          </a:p>
        </p:txBody>
      </p:sp>
    </p:spTree>
    <p:extLst>
      <p:ext uri="{BB962C8B-B14F-4D97-AF65-F5344CB8AC3E}">
        <p14:creationId xmlns:p14="http://schemas.microsoft.com/office/powerpoint/2010/main" val="2683043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20</a:t>
            </a:fld>
            <a:endParaRPr kumimoji="1" lang="ja-JP" altLang="en-US"/>
          </a:p>
        </p:txBody>
      </p:sp>
    </p:spTree>
    <p:extLst>
      <p:ext uri="{BB962C8B-B14F-4D97-AF65-F5344CB8AC3E}">
        <p14:creationId xmlns:p14="http://schemas.microsoft.com/office/powerpoint/2010/main" val="592867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21</a:t>
            </a:fld>
            <a:endParaRPr kumimoji="1" lang="ja-JP" altLang="en-US"/>
          </a:p>
        </p:txBody>
      </p:sp>
    </p:spTree>
    <p:extLst>
      <p:ext uri="{BB962C8B-B14F-4D97-AF65-F5344CB8AC3E}">
        <p14:creationId xmlns:p14="http://schemas.microsoft.com/office/powerpoint/2010/main" val="702872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22</a:t>
            </a:fld>
            <a:endParaRPr kumimoji="1" lang="ja-JP" altLang="en-US"/>
          </a:p>
        </p:txBody>
      </p:sp>
    </p:spTree>
    <p:extLst>
      <p:ext uri="{BB962C8B-B14F-4D97-AF65-F5344CB8AC3E}">
        <p14:creationId xmlns:p14="http://schemas.microsoft.com/office/powerpoint/2010/main" val="2368251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24</a:t>
            </a:fld>
            <a:endParaRPr kumimoji="1" lang="ja-JP" altLang="en-US"/>
          </a:p>
        </p:txBody>
      </p:sp>
    </p:spTree>
    <p:extLst>
      <p:ext uri="{BB962C8B-B14F-4D97-AF65-F5344CB8AC3E}">
        <p14:creationId xmlns:p14="http://schemas.microsoft.com/office/powerpoint/2010/main" val="2085178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25</a:t>
            </a:fld>
            <a:endParaRPr kumimoji="1" lang="ja-JP" altLang="en-US"/>
          </a:p>
        </p:txBody>
      </p:sp>
    </p:spTree>
    <p:extLst>
      <p:ext uri="{BB962C8B-B14F-4D97-AF65-F5344CB8AC3E}">
        <p14:creationId xmlns:p14="http://schemas.microsoft.com/office/powerpoint/2010/main" val="330955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5</a:t>
            </a:fld>
            <a:endParaRPr kumimoji="1" lang="ja-JP" altLang="en-US"/>
          </a:p>
        </p:txBody>
      </p:sp>
    </p:spTree>
    <p:extLst>
      <p:ext uri="{BB962C8B-B14F-4D97-AF65-F5344CB8AC3E}">
        <p14:creationId xmlns:p14="http://schemas.microsoft.com/office/powerpoint/2010/main" val="1136371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26</a:t>
            </a:fld>
            <a:endParaRPr kumimoji="1" lang="ja-JP" altLang="en-US"/>
          </a:p>
        </p:txBody>
      </p:sp>
    </p:spTree>
    <p:extLst>
      <p:ext uri="{BB962C8B-B14F-4D97-AF65-F5344CB8AC3E}">
        <p14:creationId xmlns:p14="http://schemas.microsoft.com/office/powerpoint/2010/main" val="4089788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27</a:t>
            </a:fld>
            <a:endParaRPr kumimoji="1" lang="ja-JP" altLang="en-US"/>
          </a:p>
        </p:txBody>
      </p:sp>
    </p:spTree>
    <p:extLst>
      <p:ext uri="{BB962C8B-B14F-4D97-AF65-F5344CB8AC3E}">
        <p14:creationId xmlns:p14="http://schemas.microsoft.com/office/powerpoint/2010/main" val="3897378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28</a:t>
            </a:fld>
            <a:endParaRPr kumimoji="1" lang="ja-JP" altLang="en-US"/>
          </a:p>
        </p:txBody>
      </p:sp>
    </p:spTree>
    <p:extLst>
      <p:ext uri="{BB962C8B-B14F-4D97-AF65-F5344CB8AC3E}">
        <p14:creationId xmlns:p14="http://schemas.microsoft.com/office/powerpoint/2010/main" val="2706267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29</a:t>
            </a:fld>
            <a:endParaRPr kumimoji="1" lang="ja-JP" altLang="en-US"/>
          </a:p>
        </p:txBody>
      </p:sp>
    </p:spTree>
    <p:extLst>
      <p:ext uri="{BB962C8B-B14F-4D97-AF65-F5344CB8AC3E}">
        <p14:creationId xmlns:p14="http://schemas.microsoft.com/office/powerpoint/2010/main" val="534918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30</a:t>
            </a:fld>
            <a:endParaRPr kumimoji="1" lang="ja-JP" altLang="en-US"/>
          </a:p>
        </p:txBody>
      </p:sp>
    </p:spTree>
    <p:extLst>
      <p:ext uri="{BB962C8B-B14F-4D97-AF65-F5344CB8AC3E}">
        <p14:creationId xmlns:p14="http://schemas.microsoft.com/office/powerpoint/2010/main" val="2785660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31</a:t>
            </a:fld>
            <a:endParaRPr kumimoji="1" lang="ja-JP" altLang="en-US"/>
          </a:p>
        </p:txBody>
      </p:sp>
    </p:spTree>
    <p:extLst>
      <p:ext uri="{BB962C8B-B14F-4D97-AF65-F5344CB8AC3E}">
        <p14:creationId xmlns:p14="http://schemas.microsoft.com/office/powerpoint/2010/main" val="3903740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676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409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35</a:t>
            </a:fld>
            <a:endParaRPr kumimoji="1" lang="ja-JP" altLang="en-US"/>
          </a:p>
        </p:txBody>
      </p:sp>
    </p:spTree>
    <p:extLst>
      <p:ext uri="{BB962C8B-B14F-4D97-AF65-F5344CB8AC3E}">
        <p14:creationId xmlns:p14="http://schemas.microsoft.com/office/powerpoint/2010/main" val="364101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6</a:t>
            </a:fld>
            <a:endParaRPr kumimoji="1" lang="ja-JP" altLang="en-US"/>
          </a:p>
        </p:txBody>
      </p:sp>
    </p:spTree>
    <p:extLst>
      <p:ext uri="{BB962C8B-B14F-4D97-AF65-F5344CB8AC3E}">
        <p14:creationId xmlns:p14="http://schemas.microsoft.com/office/powerpoint/2010/main" val="3363763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36</a:t>
            </a:fld>
            <a:endParaRPr kumimoji="1" lang="ja-JP" altLang="en-US"/>
          </a:p>
        </p:txBody>
      </p:sp>
    </p:spTree>
    <p:extLst>
      <p:ext uri="{BB962C8B-B14F-4D97-AF65-F5344CB8AC3E}">
        <p14:creationId xmlns:p14="http://schemas.microsoft.com/office/powerpoint/2010/main" val="3054452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37</a:t>
            </a:fld>
            <a:endParaRPr kumimoji="1" lang="ja-JP" altLang="en-US"/>
          </a:p>
        </p:txBody>
      </p:sp>
    </p:spTree>
    <p:extLst>
      <p:ext uri="{BB962C8B-B14F-4D97-AF65-F5344CB8AC3E}">
        <p14:creationId xmlns:p14="http://schemas.microsoft.com/office/powerpoint/2010/main" val="3210778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38</a:t>
            </a:fld>
            <a:endParaRPr kumimoji="1" lang="ja-JP" altLang="en-US"/>
          </a:p>
        </p:txBody>
      </p:sp>
    </p:spTree>
    <p:extLst>
      <p:ext uri="{BB962C8B-B14F-4D97-AF65-F5344CB8AC3E}">
        <p14:creationId xmlns:p14="http://schemas.microsoft.com/office/powerpoint/2010/main" val="3046354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39</a:t>
            </a:fld>
            <a:endParaRPr kumimoji="1" lang="ja-JP" altLang="en-US"/>
          </a:p>
        </p:txBody>
      </p:sp>
    </p:spTree>
    <p:extLst>
      <p:ext uri="{BB962C8B-B14F-4D97-AF65-F5344CB8AC3E}">
        <p14:creationId xmlns:p14="http://schemas.microsoft.com/office/powerpoint/2010/main" val="2464391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41</a:t>
            </a:fld>
            <a:endParaRPr kumimoji="1" lang="ja-JP" altLang="en-US"/>
          </a:p>
        </p:txBody>
      </p:sp>
    </p:spTree>
    <p:extLst>
      <p:ext uri="{BB962C8B-B14F-4D97-AF65-F5344CB8AC3E}">
        <p14:creationId xmlns:p14="http://schemas.microsoft.com/office/powerpoint/2010/main" val="706682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42</a:t>
            </a:fld>
            <a:endParaRPr kumimoji="1" lang="ja-JP" altLang="en-US"/>
          </a:p>
        </p:txBody>
      </p:sp>
    </p:spTree>
    <p:extLst>
      <p:ext uri="{BB962C8B-B14F-4D97-AF65-F5344CB8AC3E}">
        <p14:creationId xmlns:p14="http://schemas.microsoft.com/office/powerpoint/2010/main" val="2392016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43</a:t>
            </a:fld>
            <a:endParaRPr kumimoji="1" lang="ja-JP" altLang="en-US"/>
          </a:p>
        </p:txBody>
      </p:sp>
    </p:spTree>
    <p:extLst>
      <p:ext uri="{BB962C8B-B14F-4D97-AF65-F5344CB8AC3E}">
        <p14:creationId xmlns:p14="http://schemas.microsoft.com/office/powerpoint/2010/main" val="777329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44</a:t>
            </a:fld>
            <a:endParaRPr kumimoji="1" lang="ja-JP" altLang="en-US"/>
          </a:p>
        </p:txBody>
      </p:sp>
    </p:spTree>
    <p:extLst>
      <p:ext uri="{BB962C8B-B14F-4D97-AF65-F5344CB8AC3E}">
        <p14:creationId xmlns:p14="http://schemas.microsoft.com/office/powerpoint/2010/main" val="1687811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45</a:t>
            </a:fld>
            <a:endParaRPr kumimoji="1" lang="ja-JP" altLang="en-US"/>
          </a:p>
        </p:txBody>
      </p:sp>
    </p:spTree>
    <p:extLst>
      <p:ext uri="{BB962C8B-B14F-4D97-AF65-F5344CB8AC3E}">
        <p14:creationId xmlns:p14="http://schemas.microsoft.com/office/powerpoint/2010/main" val="203734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7</a:t>
            </a:fld>
            <a:endParaRPr kumimoji="1" lang="ja-JP" altLang="en-US"/>
          </a:p>
        </p:txBody>
      </p:sp>
    </p:spTree>
    <p:extLst>
      <p:ext uri="{BB962C8B-B14F-4D97-AF65-F5344CB8AC3E}">
        <p14:creationId xmlns:p14="http://schemas.microsoft.com/office/powerpoint/2010/main" val="1477815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8</a:t>
            </a:fld>
            <a:endParaRPr kumimoji="1" lang="ja-JP" altLang="en-US"/>
          </a:p>
        </p:txBody>
      </p:sp>
    </p:spTree>
    <p:extLst>
      <p:ext uri="{BB962C8B-B14F-4D97-AF65-F5344CB8AC3E}">
        <p14:creationId xmlns:p14="http://schemas.microsoft.com/office/powerpoint/2010/main" val="4120138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10</a:t>
            </a:fld>
            <a:endParaRPr kumimoji="1" lang="ja-JP" altLang="en-US"/>
          </a:p>
        </p:txBody>
      </p:sp>
    </p:spTree>
    <p:extLst>
      <p:ext uri="{BB962C8B-B14F-4D97-AF65-F5344CB8AC3E}">
        <p14:creationId xmlns:p14="http://schemas.microsoft.com/office/powerpoint/2010/main" val="1909178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11</a:t>
            </a:fld>
            <a:endParaRPr kumimoji="1" lang="ja-JP" altLang="en-US"/>
          </a:p>
        </p:txBody>
      </p:sp>
    </p:spTree>
    <p:extLst>
      <p:ext uri="{BB962C8B-B14F-4D97-AF65-F5344CB8AC3E}">
        <p14:creationId xmlns:p14="http://schemas.microsoft.com/office/powerpoint/2010/main" val="1942023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12</a:t>
            </a:fld>
            <a:endParaRPr kumimoji="1" lang="ja-JP" altLang="en-US"/>
          </a:p>
        </p:txBody>
      </p:sp>
    </p:spTree>
    <p:extLst>
      <p:ext uri="{BB962C8B-B14F-4D97-AF65-F5344CB8AC3E}">
        <p14:creationId xmlns:p14="http://schemas.microsoft.com/office/powerpoint/2010/main" val="1571537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87A60-6863-4F30-B4BB-99287346FBBD}" type="slidenum">
              <a:rPr kumimoji="1" lang="ja-JP" altLang="en-US" smtClean="0"/>
              <a:t>13</a:t>
            </a:fld>
            <a:endParaRPr kumimoji="1" lang="ja-JP" altLang="en-US"/>
          </a:p>
        </p:txBody>
      </p:sp>
    </p:spTree>
    <p:extLst>
      <p:ext uri="{BB962C8B-B14F-4D97-AF65-F5344CB8AC3E}">
        <p14:creationId xmlns:p14="http://schemas.microsoft.com/office/powerpoint/2010/main" val="1654087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D8F8A67-9E89-480E-8541-35F3D675D7DF}" type="datetime1">
              <a:rPr kumimoji="1" lang="ja-JP" altLang="en-US" smtClean="0"/>
              <a:t>2024/6/28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993503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E1A36A-48F5-48C4-84D0-DBD8ED201B5E}" type="datetime1">
              <a:rPr kumimoji="1" lang="ja-JP" altLang="en-US" smtClean="0"/>
              <a:t>2024/6/28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47801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507B79-E381-4646-90D5-51AA0BECF5C1}" type="datetime1">
              <a:rPr kumimoji="1" lang="ja-JP" altLang="en-US" smtClean="0"/>
              <a:t>2024/6/28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0036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71488" y="2434167"/>
            <a:ext cx="5915025"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D34446-C2D4-437A-8CCD-EE72B6242438}" type="datetime1">
              <a:rPr kumimoji="1" lang="ja-JP" altLang="en-US" smtClean="0"/>
              <a:t>2024/6/28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62597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EE056E6-F3AD-4348-A185-0545E097698B}" type="datetime1">
              <a:rPr kumimoji="1" lang="ja-JP" altLang="en-US" smtClean="0"/>
              <a:t>2024/6/28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80052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A78EDC3-4BA2-42D4-A9C9-EB5F976D3023}" type="datetime1">
              <a:rPr kumimoji="1" lang="ja-JP" altLang="en-US" smtClean="0"/>
              <a:t>2024/6/28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53871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41B42BB-9FEB-44DE-A85B-94B1DA2B4A53}" type="datetime1">
              <a:rPr kumimoji="1" lang="ja-JP" altLang="en-US" smtClean="0"/>
              <a:t>2024/6/28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860695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7BA30DB-8F59-49E4-B065-B8E7C354D88C}" type="datetime1">
              <a:rPr kumimoji="1" lang="ja-JP" altLang="en-US" smtClean="0"/>
              <a:t>2024/6/28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424899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0174B-C549-4A4F-B2C4-2533A8E75B8C}" type="datetime1">
              <a:rPr kumimoji="1" lang="ja-JP" altLang="en-US" smtClean="0"/>
              <a:t>2024/6/28</a:t>
            </a:fld>
            <a:endParaRPr kumimoji="1" lang="ja-JP" altLang="en-US"/>
          </a:p>
        </p:txBody>
      </p:sp>
      <p:sp>
        <p:nvSpPr>
          <p:cNvPr id="3" name="Footer Placeholder 2"/>
          <p:cNvSpPr>
            <a:spLocks noGrp="1"/>
          </p:cNvSpPr>
          <p:nvPr>
            <p:ph type="ftr" sz="quarter" idx="11"/>
          </p:nvPr>
        </p:nvSpPr>
        <p:spPr>
          <a:xfrm>
            <a:off x="2400301" y="8475136"/>
            <a:ext cx="2314575" cy="486833"/>
          </a:xfrm>
        </p:spPr>
        <p:txBody>
          <a:bodyPr/>
          <a:lstStyle/>
          <a:p>
            <a:endParaRPr kumimoji="1" lang="ja-JP" altLang="en-US" dirty="0"/>
          </a:p>
        </p:txBody>
      </p:sp>
    </p:spTree>
    <p:extLst>
      <p:ext uri="{BB962C8B-B14F-4D97-AF65-F5344CB8AC3E}">
        <p14:creationId xmlns:p14="http://schemas.microsoft.com/office/powerpoint/2010/main" val="3270375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837DD7-21A5-4A0F-9D79-300D40D25BB8}" type="datetime1">
              <a:rPr kumimoji="1" lang="ja-JP" altLang="en-US" smtClean="0"/>
              <a:t>2024/6/28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936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40380C7-980B-41B8-88BC-CEB2ED6F6413}" type="datetime1">
              <a:rPr kumimoji="1" lang="ja-JP" altLang="en-US" smtClean="0"/>
              <a:t>2024/6/28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473367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3CBADA8A-26F5-4296-AB89-912041426347}" type="datetime1">
              <a:rPr kumimoji="1" lang="ja-JP" altLang="en-US" smtClean="0"/>
              <a:t>2024/6/28</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8337132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4.xml"/><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 Id="rId9"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chart" Target="../charts/chart32.xml"/><Relationship Id="rId4" Type="http://schemas.openxmlformats.org/officeDocument/2006/relationships/chart" Target="../charts/chart31.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chart" Target="../charts/chart35.xml"/><Relationship Id="rId4" Type="http://schemas.openxmlformats.org/officeDocument/2006/relationships/chart" Target="../charts/chart34.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chart" Target="../charts/chart38.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chart" Target="../charts/chart41.xml"/><Relationship Id="rId4" Type="http://schemas.openxmlformats.org/officeDocument/2006/relationships/chart" Target="../charts/chart40.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chart" Target="../charts/chart49.xml"/><Relationship Id="rId5" Type="http://schemas.openxmlformats.org/officeDocument/2006/relationships/chart" Target="../charts/chart48.xml"/><Relationship Id="rId4" Type="http://schemas.openxmlformats.org/officeDocument/2006/relationships/chart" Target="../charts/chart47.xml"/></Relationships>
</file>

<file path=ppt/slides/_rels/slide33.xml.rels><?xml version="1.0" encoding="UTF-8" standalone="yes"?>
<Relationships xmlns="http://schemas.openxmlformats.org/package/2006/relationships"><Relationship Id="rId8" Type="http://schemas.openxmlformats.org/officeDocument/2006/relationships/chart" Target="../charts/chart55.xml"/><Relationship Id="rId3" Type="http://schemas.openxmlformats.org/officeDocument/2006/relationships/chart" Target="../charts/chart50.xml"/><Relationship Id="rId7" Type="http://schemas.openxmlformats.org/officeDocument/2006/relationships/chart" Target="../charts/chart54.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chart" Target="../charts/chart53.xml"/><Relationship Id="rId5" Type="http://schemas.openxmlformats.org/officeDocument/2006/relationships/chart" Target="../charts/chart52.xml"/><Relationship Id="rId4" Type="http://schemas.openxmlformats.org/officeDocument/2006/relationships/chart" Target="../charts/chart51.xml"/><Relationship Id="rId9"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58.xml"/></Relationships>
</file>

<file path=ppt/slides/_rels/slide3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6.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chart" Target="../charts/chart65.xml"/><Relationship Id="rId4" Type="http://schemas.openxmlformats.org/officeDocument/2006/relationships/chart" Target="../charts/chart64.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8" Type="http://schemas.openxmlformats.org/officeDocument/2006/relationships/chart" Target="../charts/chart73.xml"/><Relationship Id="rId3" Type="http://schemas.openxmlformats.org/officeDocument/2006/relationships/chart" Target="../charts/chart69.xml"/><Relationship Id="rId7"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chart" Target="../charts/chart72.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8" Type="http://schemas.openxmlformats.org/officeDocument/2006/relationships/chart" Target="../charts/chart79.xml"/><Relationship Id="rId3" Type="http://schemas.openxmlformats.org/officeDocument/2006/relationships/chart" Target="../charts/chart74.xml"/><Relationship Id="rId7" Type="http://schemas.openxmlformats.org/officeDocument/2006/relationships/chart" Target="../charts/chart78.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chart" Target="../charts/chart77.xml"/><Relationship Id="rId5" Type="http://schemas.openxmlformats.org/officeDocument/2006/relationships/chart" Target="../charts/chart76.xml"/><Relationship Id="rId4" Type="http://schemas.openxmlformats.org/officeDocument/2006/relationships/chart" Target="../charts/chart7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AF99BC3-AC70-411E-A6EF-312FAAE997E1}"/>
              </a:ext>
            </a:extLst>
          </p:cNvPr>
          <p:cNvSpPr/>
          <p:nvPr/>
        </p:nvSpPr>
        <p:spPr>
          <a:xfrm>
            <a:off x="1703405" y="2509309"/>
            <a:ext cx="3433953"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2400" b="1" dirty="0">
                <a:solidFill>
                  <a:schemeClr val="tx1"/>
                </a:solidFill>
                <a:latin typeface="ＭＳ Ｐ明朝" panose="02020600040205080304" pitchFamily="18" charset="-128"/>
                <a:ea typeface="ＭＳ Ｐ明朝" panose="02020600040205080304" pitchFamily="18" charset="-128"/>
              </a:rPr>
              <a:t>第</a:t>
            </a:r>
            <a:r>
              <a:rPr kumimoji="1" lang="en-US" altLang="ja-JP" sz="2400" b="1" dirty="0">
                <a:solidFill>
                  <a:schemeClr val="tx1"/>
                </a:solidFill>
                <a:latin typeface="ＭＳ Ｐ明朝" panose="02020600040205080304" pitchFamily="18" charset="-128"/>
                <a:ea typeface="ＭＳ Ｐ明朝" panose="02020600040205080304" pitchFamily="18" charset="-128"/>
              </a:rPr>
              <a:t>3</a:t>
            </a:r>
            <a:r>
              <a:rPr kumimoji="1" lang="ja-JP" altLang="en-US" sz="2400" b="1" dirty="0">
                <a:solidFill>
                  <a:schemeClr val="tx1"/>
                </a:solidFill>
                <a:latin typeface="ＭＳ Ｐ明朝" panose="02020600040205080304" pitchFamily="18" charset="-128"/>
                <a:ea typeface="ＭＳ Ｐ明朝" panose="02020600040205080304" pitchFamily="18" charset="-128"/>
              </a:rPr>
              <a:t>期保健事業実施計画</a:t>
            </a:r>
          </a:p>
        </p:txBody>
      </p:sp>
      <p:sp>
        <p:nvSpPr>
          <p:cNvPr id="5" name="正方形/長方形 4">
            <a:extLst>
              <a:ext uri="{FF2B5EF4-FFF2-40B4-BE49-F238E27FC236}">
                <a16:creationId xmlns:a16="http://schemas.microsoft.com/office/drawing/2014/main" id="{E6E64817-D418-4179-A55C-324C53005EA6}"/>
              </a:ext>
            </a:extLst>
          </p:cNvPr>
          <p:cNvSpPr/>
          <p:nvPr/>
        </p:nvSpPr>
        <p:spPr>
          <a:xfrm>
            <a:off x="2060073" y="3057767"/>
            <a:ext cx="2720617"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2400" b="1" dirty="0">
                <a:solidFill>
                  <a:schemeClr val="tx1"/>
                </a:solidFill>
                <a:latin typeface="ＭＳ Ｐ明朝" panose="02020600040205080304" pitchFamily="18" charset="-128"/>
                <a:ea typeface="ＭＳ Ｐ明朝" panose="02020600040205080304" pitchFamily="18" charset="-128"/>
              </a:rPr>
              <a:t>(</a:t>
            </a:r>
            <a:r>
              <a:rPr kumimoji="1" lang="ja-JP" altLang="en-US" sz="2400" b="1" dirty="0">
                <a:solidFill>
                  <a:schemeClr val="tx1"/>
                </a:solidFill>
                <a:latin typeface="ＭＳ Ｐ明朝" panose="02020600040205080304" pitchFamily="18" charset="-128"/>
                <a:ea typeface="ＭＳ Ｐ明朝" panose="02020600040205080304" pitchFamily="18" charset="-128"/>
              </a:rPr>
              <a:t>データヘルス計画</a:t>
            </a:r>
            <a:r>
              <a:rPr kumimoji="1" lang="en-US" altLang="ja-JP" sz="2400" b="1" dirty="0">
                <a:solidFill>
                  <a:schemeClr val="tx1"/>
                </a:solidFill>
                <a:latin typeface="ＭＳ Ｐ明朝" panose="02020600040205080304" pitchFamily="18" charset="-128"/>
                <a:ea typeface="ＭＳ Ｐ明朝" panose="02020600040205080304" pitchFamily="18" charset="-128"/>
              </a:rPr>
              <a:t>)</a:t>
            </a:r>
            <a:endParaRPr kumimoji="1" lang="ja-JP" altLang="en-US" sz="2400" b="1" dirty="0">
              <a:solidFill>
                <a:schemeClr val="tx1"/>
              </a:solidFill>
              <a:latin typeface="ＭＳ Ｐ明朝" panose="02020600040205080304" pitchFamily="18" charset="-128"/>
              <a:ea typeface="ＭＳ Ｐ明朝" panose="02020600040205080304" pitchFamily="18" charset="-128"/>
            </a:endParaRPr>
          </a:p>
        </p:txBody>
      </p:sp>
      <p:sp>
        <p:nvSpPr>
          <p:cNvPr id="6" name="正方形/長方形 5">
            <a:extLst>
              <a:ext uri="{FF2B5EF4-FFF2-40B4-BE49-F238E27FC236}">
                <a16:creationId xmlns:a16="http://schemas.microsoft.com/office/drawing/2014/main" id="{2CE2968D-646D-4136-B046-92CC56D7ED9F}"/>
              </a:ext>
            </a:extLst>
          </p:cNvPr>
          <p:cNvSpPr/>
          <p:nvPr/>
        </p:nvSpPr>
        <p:spPr>
          <a:xfrm>
            <a:off x="1935840" y="1331770"/>
            <a:ext cx="2969082"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2400" b="1" dirty="0">
                <a:solidFill>
                  <a:schemeClr val="tx1"/>
                </a:solidFill>
                <a:latin typeface="ＭＳ Ｐ明朝" panose="02020600040205080304" pitchFamily="18" charset="-128"/>
                <a:ea typeface="ＭＳ Ｐ明朝" panose="02020600040205080304" pitchFamily="18" charset="-128"/>
              </a:rPr>
              <a:t>川棚町国民健康保険</a:t>
            </a:r>
          </a:p>
        </p:txBody>
      </p:sp>
      <p:sp>
        <p:nvSpPr>
          <p:cNvPr id="7" name="正方形/長方形 6">
            <a:extLst>
              <a:ext uri="{FF2B5EF4-FFF2-40B4-BE49-F238E27FC236}">
                <a16:creationId xmlns:a16="http://schemas.microsoft.com/office/drawing/2014/main" id="{0875E9AF-E87A-4D82-896A-43956FCA5A68}"/>
              </a:ext>
            </a:extLst>
          </p:cNvPr>
          <p:cNvSpPr/>
          <p:nvPr/>
        </p:nvSpPr>
        <p:spPr>
          <a:xfrm>
            <a:off x="2642765" y="7340095"/>
            <a:ext cx="1555233"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2000" b="1" dirty="0">
                <a:solidFill>
                  <a:schemeClr val="tx1"/>
                </a:solidFill>
                <a:latin typeface="ＭＳ Ｐ明朝" panose="02020600040205080304" pitchFamily="18" charset="-128"/>
                <a:ea typeface="ＭＳ Ｐ明朝" panose="02020600040205080304" pitchFamily="18" charset="-128"/>
              </a:rPr>
              <a:t>令和</a:t>
            </a:r>
            <a:r>
              <a:rPr kumimoji="1" lang="en-US" altLang="ja-JP" sz="2000" b="1" dirty="0">
                <a:solidFill>
                  <a:schemeClr val="tx1"/>
                </a:solidFill>
                <a:latin typeface="ＭＳ Ｐ明朝" panose="02020600040205080304" pitchFamily="18" charset="-128"/>
                <a:ea typeface="ＭＳ Ｐ明朝" panose="02020600040205080304" pitchFamily="18" charset="-128"/>
              </a:rPr>
              <a:t>6</a:t>
            </a:r>
            <a:r>
              <a:rPr kumimoji="1" lang="ja-JP" altLang="en-US" sz="2000" b="1" dirty="0">
                <a:solidFill>
                  <a:schemeClr val="tx1"/>
                </a:solidFill>
                <a:latin typeface="ＭＳ Ｐ明朝" panose="02020600040205080304" pitchFamily="18" charset="-128"/>
                <a:ea typeface="ＭＳ Ｐ明朝" panose="02020600040205080304" pitchFamily="18" charset="-128"/>
              </a:rPr>
              <a:t>年</a:t>
            </a:r>
            <a:r>
              <a:rPr kumimoji="1" lang="en-US" altLang="ja-JP" sz="2000" b="1" dirty="0">
                <a:solidFill>
                  <a:schemeClr val="tx1"/>
                </a:solidFill>
                <a:latin typeface="ＭＳ Ｐ明朝" panose="02020600040205080304" pitchFamily="18" charset="-128"/>
                <a:ea typeface="ＭＳ Ｐ明朝" panose="02020600040205080304" pitchFamily="18" charset="-128"/>
              </a:rPr>
              <a:t> 3</a:t>
            </a:r>
            <a:r>
              <a:rPr kumimoji="1" lang="ja-JP" altLang="en-US" sz="2000" b="1" dirty="0">
                <a:solidFill>
                  <a:schemeClr val="tx1"/>
                </a:solidFill>
                <a:latin typeface="ＭＳ Ｐ明朝" panose="02020600040205080304" pitchFamily="18" charset="-128"/>
                <a:ea typeface="ＭＳ Ｐ明朝" panose="02020600040205080304" pitchFamily="18" charset="-128"/>
              </a:rPr>
              <a:t>月</a:t>
            </a:r>
          </a:p>
        </p:txBody>
      </p:sp>
      <p:sp>
        <p:nvSpPr>
          <p:cNvPr id="8" name="正方形/長方形 7">
            <a:extLst>
              <a:ext uri="{FF2B5EF4-FFF2-40B4-BE49-F238E27FC236}">
                <a16:creationId xmlns:a16="http://schemas.microsoft.com/office/drawing/2014/main" id="{28BC088A-171B-43B6-839D-EB3BC338E14C}"/>
              </a:ext>
            </a:extLst>
          </p:cNvPr>
          <p:cNvSpPr/>
          <p:nvPr/>
        </p:nvSpPr>
        <p:spPr>
          <a:xfrm>
            <a:off x="3018669" y="3565003"/>
            <a:ext cx="803425"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2400" b="1" dirty="0">
                <a:solidFill>
                  <a:schemeClr val="tx1"/>
                </a:solidFill>
                <a:latin typeface="ＭＳ Ｐ明朝" panose="02020600040205080304" pitchFamily="18" charset="-128"/>
                <a:ea typeface="ＭＳ Ｐ明朝" panose="02020600040205080304" pitchFamily="18" charset="-128"/>
              </a:rPr>
              <a:t>及び</a:t>
            </a:r>
          </a:p>
        </p:txBody>
      </p:sp>
      <p:sp>
        <p:nvSpPr>
          <p:cNvPr id="9" name="正方形/長方形 8">
            <a:extLst>
              <a:ext uri="{FF2B5EF4-FFF2-40B4-BE49-F238E27FC236}">
                <a16:creationId xmlns:a16="http://schemas.microsoft.com/office/drawing/2014/main" id="{43695EBB-24C7-4690-9308-B31A71DA6325}"/>
              </a:ext>
            </a:extLst>
          </p:cNvPr>
          <p:cNvSpPr/>
          <p:nvPr/>
        </p:nvSpPr>
        <p:spPr>
          <a:xfrm>
            <a:off x="775266" y="4120827"/>
            <a:ext cx="5290231"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2400" b="1" dirty="0">
                <a:solidFill>
                  <a:schemeClr val="tx1"/>
                </a:solidFill>
                <a:latin typeface="ＭＳ Ｐ明朝" panose="02020600040205080304" pitchFamily="18" charset="-128"/>
                <a:ea typeface="ＭＳ Ｐ明朝" panose="02020600040205080304" pitchFamily="18" charset="-128"/>
              </a:rPr>
              <a:t>第</a:t>
            </a:r>
            <a:r>
              <a:rPr kumimoji="1" lang="en-US" altLang="ja-JP" sz="2400" b="1" dirty="0">
                <a:solidFill>
                  <a:schemeClr val="tx1"/>
                </a:solidFill>
                <a:latin typeface="ＭＳ Ｐ明朝" panose="02020600040205080304" pitchFamily="18" charset="-128"/>
                <a:ea typeface="ＭＳ Ｐ明朝" panose="02020600040205080304" pitchFamily="18" charset="-128"/>
              </a:rPr>
              <a:t>4</a:t>
            </a:r>
            <a:r>
              <a:rPr kumimoji="1" lang="ja-JP" altLang="en-US" sz="2400" b="1" dirty="0">
                <a:solidFill>
                  <a:schemeClr val="tx1"/>
                </a:solidFill>
                <a:latin typeface="ＭＳ Ｐ明朝" panose="02020600040205080304" pitchFamily="18" charset="-128"/>
                <a:ea typeface="ＭＳ Ｐ明朝" panose="02020600040205080304" pitchFamily="18" charset="-128"/>
              </a:rPr>
              <a:t>期川棚町特定健康診査等実施計画</a:t>
            </a:r>
          </a:p>
        </p:txBody>
      </p:sp>
    </p:spTree>
    <p:extLst>
      <p:ext uri="{BB962C8B-B14F-4D97-AF65-F5344CB8AC3E}">
        <p14:creationId xmlns:p14="http://schemas.microsoft.com/office/powerpoint/2010/main" val="132249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FFD89555-4F44-4E4F-B999-D7527BCBB992}"/>
              </a:ext>
            </a:extLst>
          </p:cNvPr>
          <p:cNvSpPr/>
          <p:nvPr/>
        </p:nvSpPr>
        <p:spPr>
          <a:xfrm>
            <a:off x="518908" y="4277820"/>
            <a:ext cx="4277133" cy="338554"/>
          </a:xfrm>
          <a:prstGeom prst="rect">
            <a:avLst/>
          </a:prstGeom>
        </p:spPr>
        <p:txBody>
          <a:bodyPr wrap="none">
            <a:spAutoFit/>
          </a:bodyPr>
          <a:lstStyle/>
          <a:p>
            <a:r>
              <a:rPr lang="en-US" altLang="ja-JP" sz="800" dirty="0">
                <a:solidFill>
                  <a:srgbClr val="000000"/>
                </a:solidFill>
                <a:latin typeface="+mn-ea"/>
              </a:rPr>
              <a:t>※</a:t>
            </a:r>
            <a:r>
              <a:rPr lang="ja-JP" altLang="en-US" sz="800" dirty="0">
                <a:solidFill>
                  <a:srgbClr val="000000"/>
                </a:solidFill>
                <a:latin typeface="+mn-ea"/>
              </a:rPr>
              <a:t>「県」は長崎県を指します。以下すべての表において同様です。</a:t>
            </a:r>
            <a:endParaRPr lang="en-US" altLang="ja-JP" sz="800" dirty="0">
              <a:solidFill>
                <a:srgbClr val="000000"/>
              </a:solidFill>
              <a:latin typeface="+mn-ea"/>
            </a:endParaRPr>
          </a:p>
          <a:p>
            <a:r>
              <a:rPr lang="ja-JP" altLang="en-US" sz="800" dirty="0">
                <a:solidFill>
                  <a:srgbClr val="000000"/>
                </a:solidFill>
                <a:latin typeface="+mn-ea"/>
              </a:rPr>
              <a:t>出典：</a:t>
            </a:r>
            <a:r>
              <a:rPr lang="ja-JP" altLang="en-US" sz="800" dirty="0">
                <a:latin typeface="+mn-ea"/>
              </a:rPr>
              <a:t>国保データベース</a:t>
            </a:r>
            <a:r>
              <a:rPr lang="en-US" altLang="ja-JP" sz="800" dirty="0">
                <a:latin typeface="+mn-ea"/>
              </a:rPr>
              <a:t>(KDB)</a:t>
            </a:r>
            <a:r>
              <a:rPr lang="ja-JP" altLang="en-US" sz="800" dirty="0">
                <a:latin typeface="+mn-ea"/>
              </a:rPr>
              <a:t>システム</a:t>
            </a:r>
            <a:r>
              <a:rPr lang="en-US" altLang="ja-JP" sz="800" dirty="0">
                <a:latin typeface="+mn-ea"/>
              </a:rPr>
              <a:t>｢</a:t>
            </a:r>
            <a:r>
              <a:rPr lang="ja-JP" altLang="en-US" sz="800" dirty="0">
                <a:latin typeface="+mn-ea"/>
              </a:rPr>
              <a:t>健診･医療･介護データからみる地域の健康課題</a:t>
            </a:r>
            <a:r>
              <a:rPr lang="en-US" altLang="ja-JP" sz="800" dirty="0">
                <a:latin typeface="+mn-ea"/>
              </a:rPr>
              <a:t>｣</a:t>
            </a:r>
            <a:endParaRPr lang="ja-JP" altLang="en-US" sz="800" dirty="0">
              <a:latin typeface="+mn-ea"/>
            </a:endParaRPr>
          </a:p>
        </p:txBody>
      </p:sp>
      <p:sp>
        <p:nvSpPr>
          <p:cNvPr id="9" name="正方形/長方形 8">
            <a:extLst>
              <a:ext uri="{FF2B5EF4-FFF2-40B4-BE49-F238E27FC236}">
                <a16:creationId xmlns:a16="http://schemas.microsoft.com/office/drawing/2014/main" id="{234C1C14-1259-4247-92A3-190E0E37A9C6}"/>
              </a:ext>
            </a:extLst>
          </p:cNvPr>
          <p:cNvSpPr/>
          <p:nvPr/>
        </p:nvSpPr>
        <p:spPr>
          <a:xfrm>
            <a:off x="94178" y="285862"/>
            <a:ext cx="1415772"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１　基本情報</a:t>
            </a: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p:txBody>
      </p:sp>
      <p:sp>
        <p:nvSpPr>
          <p:cNvPr id="18" name="正方形/長方形 17">
            <a:extLst>
              <a:ext uri="{FF2B5EF4-FFF2-40B4-BE49-F238E27FC236}">
                <a16:creationId xmlns:a16="http://schemas.microsoft.com/office/drawing/2014/main" id="{B2925C0F-554A-47D4-A83A-64E621BD54D8}"/>
              </a:ext>
            </a:extLst>
          </p:cNvPr>
          <p:cNvSpPr/>
          <p:nvPr/>
        </p:nvSpPr>
        <p:spPr>
          <a:xfrm>
            <a:off x="81834" y="980233"/>
            <a:ext cx="1415772" cy="276999"/>
          </a:xfrm>
          <a:prstGeom prst="rect">
            <a:avLst/>
          </a:prstGeom>
        </p:spPr>
        <p:txBody>
          <a:bodyPr wrap="none">
            <a:spAutoFit/>
          </a:bodyPr>
          <a:lstStyle/>
          <a:p>
            <a:r>
              <a:rPr lang="ja-JP" altLang="en-US" sz="1200" b="1" dirty="0">
                <a:solidFill>
                  <a:srgbClr val="000000"/>
                </a:solidFill>
                <a:latin typeface="+mn-ea"/>
              </a:rPr>
              <a:t>（人口構成概要）</a:t>
            </a:r>
            <a:endParaRPr lang="ja-JP" altLang="en-US" sz="1200" b="1" dirty="0">
              <a:latin typeface="+mn-ea"/>
            </a:endParaRPr>
          </a:p>
        </p:txBody>
      </p:sp>
      <p:sp>
        <p:nvSpPr>
          <p:cNvPr id="19" name="正方形/長方形 18">
            <a:extLst>
              <a:ext uri="{FF2B5EF4-FFF2-40B4-BE49-F238E27FC236}">
                <a16:creationId xmlns:a16="http://schemas.microsoft.com/office/drawing/2014/main" id="{02D920A1-C867-4E35-B45D-AF628291D44F}"/>
              </a:ext>
            </a:extLst>
          </p:cNvPr>
          <p:cNvSpPr/>
          <p:nvPr/>
        </p:nvSpPr>
        <p:spPr>
          <a:xfrm>
            <a:off x="439595" y="1253229"/>
            <a:ext cx="6032810" cy="1039195"/>
          </a:xfrm>
          <a:prstGeom prst="rect">
            <a:avLst/>
          </a:prstGeom>
        </p:spPr>
        <p:txBody>
          <a:bodyPr wrap="square">
            <a:spAutoFit/>
          </a:bodyPr>
          <a:lstStyle/>
          <a:p>
            <a:pPr>
              <a:lnSpc>
                <a:spcPct val="150000"/>
              </a:lnSpc>
            </a:pPr>
            <a:r>
              <a:rPr lang="ja-JP" altLang="en-US" sz="1050" dirty="0">
                <a:solidFill>
                  <a:srgbClr val="000000"/>
                </a:solidFill>
                <a:latin typeface="+mn-ea"/>
              </a:rPr>
              <a:t>　</a:t>
            </a:r>
            <a:r>
              <a:rPr lang="ja-JP" altLang="en-US" sz="1050" dirty="0">
                <a:latin typeface="+mn-ea"/>
              </a:rPr>
              <a:t>高齢化率</a:t>
            </a:r>
            <a:r>
              <a:rPr lang="en-US" altLang="ja-JP" sz="1050" dirty="0">
                <a:latin typeface="+mn-ea"/>
              </a:rPr>
              <a:t>(65</a:t>
            </a:r>
            <a:r>
              <a:rPr lang="ja-JP" altLang="en-US" sz="1050" dirty="0">
                <a:latin typeface="+mn-ea"/>
              </a:rPr>
              <a:t>歳以上</a:t>
            </a:r>
            <a:r>
              <a:rPr lang="en-US" altLang="ja-JP" sz="1050" dirty="0">
                <a:latin typeface="+mn-ea"/>
              </a:rPr>
              <a:t>)</a:t>
            </a:r>
            <a:r>
              <a:rPr lang="ja-JP" altLang="en-US" sz="1050" dirty="0">
                <a:latin typeface="+mn-ea"/>
              </a:rPr>
              <a:t>は</a:t>
            </a:r>
            <a:r>
              <a:rPr lang="en-US" altLang="ja-JP" sz="1050" dirty="0">
                <a:latin typeface="+mn-ea"/>
              </a:rPr>
              <a:t>33.1%</a:t>
            </a:r>
            <a:r>
              <a:rPr lang="ja-JP" altLang="en-US" sz="1050" dirty="0">
                <a:latin typeface="+mn-ea"/>
              </a:rPr>
              <a:t>であり、県平均と同等、同規模市町との比較で低くなっています。　</a:t>
            </a:r>
            <a:endParaRPr lang="en-US" altLang="ja-JP" sz="1050" dirty="0">
              <a:latin typeface="+mn-ea"/>
            </a:endParaRPr>
          </a:p>
          <a:p>
            <a:pPr>
              <a:lnSpc>
                <a:spcPct val="150000"/>
              </a:lnSpc>
            </a:pPr>
            <a:r>
              <a:rPr lang="ja-JP" altLang="en-US" sz="1050" dirty="0">
                <a:latin typeface="+mn-ea"/>
              </a:rPr>
              <a:t>　川棚町国民健康保険被保険者数は</a:t>
            </a:r>
            <a:r>
              <a:rPr lang="en-US" altLang="ja-JP" sz="1050" dirty="0">
                <a:latin typeface="+mn-ea"/>
              </a:rPr>
              <a:t>2,778</a:t>
            </a:r>
            <a:r>
              <a:rPr lang="ja-JP" altLang="en-US" sz="1050" dirty="0">
                <a:latin typeface="+mn-ea"/>
              </a:rPr>
              <a:t>人で、人口に占める国民健康保険加入率は</a:t>
            </a:r>
            <a:r>
              <a:rPr lang="en-US" altLang="ja-JP" sz="1050" dirty="0">
                <a:latin typeface="+mn-ea"/>
              </a:rPr>
              <a:t>20.8%</a:t>
            </a:r>
            <a:r>
              <a:rPr lang="ja-JP" altLang="en-US" sz="1050" dirty="0">
                <a:latin typeface="+mn-ea"/>
              </a:rPr>
              <a:t>となり、県平均・同規模市町との比較で低くなっています。川棚町国民健康保険被保険者平均年齢は</a:t>
            </a:r>
            <a:r>
              <a:rPr lang="en-US" altLang="ja-JP" sz="1050" dirty="0">
                <a:latin typeface="+mn-ea"/>
              </a:rPr>
              <a:t>55.8</a:t>
            </a:r>
            <a:r>
              <a:rPr lang="ja-JP" altLang="en-US" sz="1050" dirty="0">
                <a:latin typeface="+mn-ea"/>
              </a:rPr>
              <a:t>歳となり、県平均より高く、同規模市町との比較で同等となっています。</a:t>
            </a:r>
          </a:p>
        </p:txBody>
      </p:sp>
      <p:cxnSp>
        <p:nvCxnSpPr>
          <p:cNvPr id="6" name="直線コネクタ 5">
            <a:extLst>
              <a:ext uri="{FF2B5EF4-FFF2-40B4-BE49-F238E27FC236}">
                <a16:creationId xmlns:a16="http://schemas.microsoft.com/office/drawing/2014/main" id="{D0683ED4-F8D0-452A-B62D-7B7CEF248614}"/>
              </a:ext>
            </a:extLst>
          </p:cNvPr>
          <p:cNvCxnSpPr>
            <a:cxnSpLocks/>
          </p:cNvCxnSpPr>
          <p:nvPr/>
        </p:nvCxnSpPr>
        <p:spPr>
          <a:xfrm>
            <a:off x="54000" y="83462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表 9">
            <a:extLst>
              <a:ext uri="{FF2B5EF4-FFF2-40B4-BE49-F238E27FC236}">
                <a16:creationId xmlns:a16="http://schemas.microsoft.com/office/drawing/2014/main" id="{8D9F3731-3F39-4720-ABA2-F6F1F67A51C9}"/>
              </a:ext>
            </a:extLst>
          </p:cNvPr>
          <p:cNvGraphicFramePr>
            <a:graphicFrameLocks noGrp="1"/>
          </p:cNvGraphicFramePr>
          <p:nvPr>
            <p:extLst>
              <p:ext uri="{D42A27DB-BD31-4B8C-83A1-F6EECF244321}">
                <p14:modId xmlns:p14="http://schemas.microsoft.com/office/powerpoint/2010/main" val="854063050"/>
              </p:ext>
            </p:extLst>
          </p:nvPr>
        </p:nvGraphicFramePr>
        <p:xfrm>
          <a:off x="468352" y="2687934"/>
          <a:ext cx="5898992" cy="1512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37374">
                  <a:extLst>
                    <a:ext uri="{9D8B030D-6E8A-4147-A177-3AD203B41FA5}">
                      <a16:colId xmlns:a16="http://schemas.microsoft.com/office/drawing/2014/main" val="1283651018"/>
                    </a:ext>
                  </a:extLst>
                </a:gridCol>
                <a:gridCol w="737374">
                  <a:extLst>
                    <a:ext uri="{9D8B030D-6E8A-4147-A177-3AD203B41FA5}">
                      <a16:colId xmlns:a16="http://schemas.microsoft.com/office/drawing/2014/main" val="2445897030"/>
                    </a:ext>
                  </a:extLst>
                </a:gridCol>
                <a:gridCol w="737374">
                  <a:extLst>
                    <a:ext uri="{9D8B030D-6E8A-4147-A177-3AD203B41FA5}">
                      <a16:colId xmlns:a16="http://schemas.microsoft.com/office/drawing/2014/main" val="3808138414"/>
                    </a:ext>
                  </a:extLst>
                </a:gridCol>
                <a:gridCol w="737374">
                  <a:extLst>
                    <a:ext uri="{9D8B030D-6E8A-4147-A177-3AD203B41FA5}">
                      <a16:colId xmlns:a16="http://schemas.microsoft.com/office/drawing/2014/main" val="914501235"/>
                    </a:ext>
                  </a:extLst>
                </a:gridCol>
                <a:gridCol w="737374">
                  <a:extLst>
                    <a:ext uri="{9D8B030D-6E8A-4147-A177-3AD203B41FA5}">
                      <a16:colId xmlns:a16="http://schemas.microsoft.com/office/drawing/2014/main" val="286916287"/>
                    </a:ext>
                  </a:extLst>
                </a:gridCol>
                <a:gridCol w="737374">
                  <a:extLst>
                    <a:ext uri="{9D8B030D-6E8A-4147-A177-3AD203B41FA5}">
                      <a16:colId xmlns:a16="http://schemas.microsoft.com/office/drawing/2014/main" val="3004913746"/>
                    </a:ext>
                  </a:extLst>
                </a:gridCol>
                <a:gridCol w="737374">
                  <a:extLst>
                    <a:ext uri="{9D8B030D-6E8A-4147-A177-3AD203B41FA5}">
                      <a16:colId xmlns:a16="http://schemas.microsoft.com/office/drawing/2014/main" val="4134831578"/>
                    </a:ext>
                  </a:extLst>
                </a:gridCol>
                <a:gridCol w="737374">
                  <a:extLst>
                    <a:ext uri="{9D8B030D-6E8A-4147-A177-3AD203B41FA5}">
                      <a16:colId xmlns:a16="http://schemas.microsoft.com/office/drawing/2014/main" val="3230934520"/>
                    </a:ext>
                  </a:extLst>
                </a:gridCol>
              </a:tblGrid>
              <a:tr h="360000">
                <a:tc>
                  <a:txBody>
                    <a:bodyPr/>
                    <a:lstStyle/>
                    <a:p>
                      <a:endParaRPr kumimoji="1" lang="ja-JP" altLang="en-US" dirty="0">
                        <a:latin typeface="游ゴシック" panose="020B0400000000000000" pitchFamily="50" charset="-128"/>
                        <a:ea typeface="游ゴシック" panose="020B0400000000000000" pitchFamily="50" charset="-128"/>
                      </a:endParaRPr>
                    </a:p>
                  </a:txBody>
                  <a:tcPr/>
                </a:tc>
                <a:tc>
                  <a:txBody>
                    <a:bodyPr/>
                    <a:lstStyle/>
                    <a:p>
                      <a:pPr algn="ctr"/>
                      <a:r>
                        <a:rPr lang="zh-CN" altLang="en-US" sz="700" b="1" i="0" u="none" strike="noStrike" baseline="0" dirty="0">
                          <a:latin typeface="游ゴシック" panose="020B0400000000000000" pitchFamily="50" charset="-128"/>
                          <a:ea typeface="游ゴシック" panose="020B0400000000000000" pitchFamily="50" charset="-128"/>
                        </a:rPr>
                        <a:t>人口総数（人） </a:t>
                      </a:r>
                    </a:p>
                  </a:txBody>
                  <a:tcPr/>
                </a:tc>
                <a:tc>
                  <a:txBody>
                    <a:bodyPr/>
                    <a:lstStyle/>
                    <a:p>
                      <a:pPr algn="ctr"/>
                      <a:r>
                        <a:rPr lang="ja-JP" altLang="en-US" sz="700" b="1" i="0" u="none" strike="noStrike" baseline="0" dirty="0">
                          <a:latin typeface="游ゴシック" panose="020B0400000000000000" pitchFamily="50" charset="-128"/>
                          <a:ea typeface="游ゴシック" panose="020B0400000000000000" pitchFamily="50" charset="-128"/>
                        </a:rPr>
                        <a:t>高齢化率</a:t>
                      </a:r>
                      <a:endParaRPr lang="en-US" altLang="ja-JP" sz="700" b="1" i="0" u="none" strike="noStrike" baseline="0" dirty="0">
                        <a:latin typeface="游ゴシック" panose="020B0400000000000000" pitchFamily="50" charset="-128"/>
                        <a:ea typeface="游ゴシック" panose="020B0400000000000000" pitchFamily="50" charset="-128"/>
                      </a:endParaRPr>
                    </a:p>
                    <a:p>
                      <a:pPr algn="ctr"/>
                      <a:r>
                        <a:rPr lang="ja-JP" altLang="en-US" sz="700" b="1" i="0" u="none" strike="noStrike" baseline="0" dirty="0">
                          <a:latin typeface="游ゴシック" panose="020B0400000000000000" pitchFamily="50" charset="-128"/>
                          <a:ea typeface="游ゴシック" panose="020B0400000000000000" pitchFamily="50" charset="-128"/>
                        </a:rPr>
                        <a:t>（</a:t>
                      </a:r>
                      <a:r>
                        <a:rPr lang="en-US" altLang="ja-JP" sz="700" b="1" i="0" u="none" strike="noStrike" baseline="0" dirty="0">
                          <a:latin typeface="游ゴシック" panose="020B0400000000000000" pitchFamily="50" charset="-128"/>
                          <a:ea typeface="游ゴシック" panose="020B0400000000000000" pitchFamily="50" charset="-128"/>
                        </a:rPr>
                        <a:t>65</a:t>
                      </a:r>
                      <a:r>
                        <a:rPr lang="ja-JP" altLang="en-US" sz="700" b="1" i="0" u="none" strike="noStrike" baseline="0" dirty="0">
                          <a:latin typeface="游ゴシック" panose="020B0400000000000000" pitchFamily="50" charset="-128"/>
                          <a:ea typeface="游ゴシック" panose="020B0400000000000000" pitchFamily="50" charset="-128"/>
                        </a:rPr>
                        <a:t>歳以上） </a:t>
                      </a:r>
                    </a:p>
                  </a:txBody>
                  <a:tcPr/>
                </a:tc>
                <a:tc>
                  <a:txBody>
                    <a:bodyPr/>
                    <a:lstStyle/>
                    <a:p>
                      <a:pPr algn="ctr"/>
                      <a:r>
                        <a:rPr lang="zh-CN" altLang="en-US" sz="700" b="1" i="0" u="none" strike="noStrike" baseline="0" dirty="0">
                          <a:latin typeface="游ゴシック" panose="020B0400000000000000" pitchFamily="50" charset="-128"/>
                          <a:ea typeface="游ゴシック" panose="020B0400000000000000" pitchFamily="50" charset="-128"/>
                        </a:rPr>
                        <a:t>国保被保険者数（人） </a:t>
                      </a:r>
                    </a:p>
                  </a:txBody>
                  <a:tcPr/>
                </a:tc>
                <a:tc>
                  <a:txBody>
                    <a:bodyPr/>
                    <a:lstStyle/>
                    <a:p>
                      <a:pPr algn="ctr"/>
                      <a:r>
                        <a:rPr lang="ja-JP" altLang="en-US" sz="700" b="1" i="0" u="none" strike="noStrike" baseline="0" dirty="0">
                          <a:latin typeface="游ゴシック" panose="020B0400000000000000" pitchFamily="50" charset="-128"/>
                          <a:ea typeface="游ゴシック" panose="020B0400000000000000" pitchFamily="50" charset="-128"/>
                        </a:rPr>
                        <a:t>国保加入率</a:t>
                      </a:r>
                    </a:p>
                  </a:txBody>
                  <a:tcPr/>
                </a:tc>
                <a:tc>
                  <a:txBody>
                    <a:bodyPr/>
                    <a:lstStyle/>
                    <a:p>
                      <a:pPr algn="ctr"/>
                      <a:r>
                        <a:rPr lang="zh-CN" altLang="en-US" sz="700" b="1" i="0" u="none" strike="noStrike" baseline="0" dirty="0">
                          <a:latin typeface="游ゴシック" panose="020B0400000000000000" pitchFamily="50" charset="-128"/>
                          <a:ea typeface="游ゴシック" panose="020B0400000000000000" pitchFamily="50" charset="-128"/>
                        </a:rPr>
                        <a:t>国保被保険者</a:t>
                      </a:r>
                      <a:endParaRPr lang="en-US" altLang="zh-CN" sz="700" b="1" i="0" u="none" strike="noStrike" baseline="0" dirty="0">
                        <a:latin typeface="游ゴシック" panose="020B0400000000000000" pitchFamily="50" charset="-128"/>
                        <a:ea typeface="游ゴシック" panose="020B0400000000000000" pitchFamily="50" charset="-128"/>
                      </a:endParaRPr>
                    </a:p>
                    <a:p>
                      <a:pPr algn="ctr"/>
                      <a:r>
                        <a:rPr lang="zh-CN" altLang="en-US" sz="700" b="1" i="0" u="none" strike="noStrike" baseline="0" dirty="0">
                          <a:latin typeface="游ゴシック" panose="020B0400000000000000" pitchFamily="50" charset="-128"/>
                          <a:ea typeface="游ゴシック" panose="020B0400000000000000" pitchFamily="50" charset="-128"/>
                        </a:rPr>
                        <a:t>平均年齢（歳） </a:t>
                      </a:r>
                    </a:p>
                  </a:txBody>
                  <a:tcPr/>
                </a:tc>
                <a:tc>
                  <a:txBody>
                    <a:bodyPr/>
                    <a:lstStyle/>
                    <a:p>
                      <a:pPr algn="ctr"/>
                      <a:r>
                        <a:rPr kumimoji="1" lang="ja-JP" altLang="en-US" sz="700" b="1" dirty="0">
                          <a:latin typeface="游ゴシック" panose="020B0400000000000000" pitchFamily="50" charset="-128"/>
                          <a:ea typeface="游ゴシック" panose="020B0400000000000000" pitchFamily="50" charset="-128"/>
                        </a:rPr>
                        <a:t>出生率</a:t>
                      </a:r>
                      <a:endParaRPr kumimoji="1" lang="en-US" altLang="ja-JP" sz="700" b="1" dirty="0">
                        <a:latin typeface="游ゴシック" panose="020B0400000000000000" pitchFamily="50" charset="-128"/>
                        <a:ea typeface="游ゴシック" panose="020B0400000000000000"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700" b="1" i="0" u="none" strike="noStrike" baseline="0" dirty="0">
                          <a:latin typeface="游ゴシック" panose="020B0400000000000000" pitchFamily="50" charset="-128"/>
                          <a:ea typeface="游ゴシック" panose="020B0400000000000000" pitchFamily="50" charset="-128"/>
                        </a:rPr>
                        <a:t>（人口千対） </a:t>
                      </a:r>
                    </a:p>
                  </a:txBody>
                  <a:tcPr/>
                </a:tc>
                <a:tc>
                  <a:txBody>
                    <a:bodyPr/>
                    <a:lstStyle/>
                    <a:p>
                      <a:pPr algn="ctr"/>
                      <a:r>
                        <a:rPr kumimoji="1" lang="ja-JP" altLang="en-US" sz="700" b="1" dirty="0">
                          <a:latin typeface="游ゴシック" panose="020B0400000000000000" pitchFamily="50" charset="-128"/>
                          <a:ea typeface="游ゴシック" panose="020B0400000000000000" pitchFamily="50" charset="-128"/>
                        </a:rPr>
                        <a:t>死亡率</a:t>
                      </a:r>
                      <a:endParaRPr kumimoji="1" lang="en-US" altLang="ja-JP" sz="700" b="1" dirty="0">
                        <a:latin typeface="游ゴシック" panose="020B0400000000000000" pitchFamily="50" charset="-128"/>
                        <a:ea typeface="游ゴシック" panose="020B0400000000000000"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700" b="1" i="0" u="none" strike="noStrike" baseline="0" dirty="0">
                          <a:latin typeface="游ゴシック" panose="020B0400000000000000" pitchFamily="50" charset="-128"/>
                          <a:ea typeface="游ゴシック" panose="020B0400000000000000" pitchFamily="50" charset="-128"/>
                        </a:rPr>
                        <a:t>（人口千対） </a:t>
                      </a:r>
                    </a:p>
                  </a:txBody>
                  <a:tcPr/>
                </a:tc>
                <a:extLst>
                  <a:ext uri="{0D108BD9-81ED-4DB2-BD59-A6C34878D82A}">
                    <a16:rowId xmlns:a16="http://schemas.microsoft.com/office/drawing/2014/main" val="2795181119"/>
                  </a:ext>
                </a:extLst>
              </a:tr>
              <a:tr h="288000">
                <a:tc>
                  <a:txBody>
                    <a:bodyPr/>
                    <a:lstStyle/>
                    <a:p>
                      <a:pPr algn="ctr"/>
                      <a:r>
                        <a:rPr kumimoji="1" lang="ja-JP" altLang="en-US" sz="600" b="1" dirty="0">
                          <a:latin typeface="游ゴシック" panose="020B0400000000000000" pitchFamily="50" charset="-128"/>
                          <a:ea typeface="游ゴシック" panose="020B0400000000000000" pitchFamily="50" charset="-128"/>
                        </a:rPr>
                        <a:t>川棚町</a:t>
                      </a:r>
                    </a:p>
                  </a:txBody>
                  <a:tcPr anchor="ctr"/>
                </a:tc>
                <a:tc>
                  <a:txBody>
                    <a:bodyPr/>
                    <a:lstStyle/>
                    <a:p>
                      <a:pPr algn="r"/>
                      <a:r>
                        <a:rPr kumimoji="1" lang="en-US" altLang="ja-JP" sz="600" b="1" dirty="0">
                          <a:latin typeface="+mn-ea"/>
                          <a:ea typeface="+mn-ea"/>
                        </a:rPr>
                        <a:t>13,329</a:t>
                      </a:r>
                      <a:endParaRPr kumimoji="1" lang="ja-JP" altLang="en-US" sz="600" b="1" dirty="0">
                        <a:latin typeface="+mn-ea"/>
                        <a:ea typeface="+mn-ea"/>
                      </a:endParaRPr>
                    </a:p>
                  </a:txBody>
                  <a:tcPr anchor="ctr"/>
                </a:tc>
                <a:tc>
                  <a:txBody>
                    <a:bodyPr/>
                    <a:lstStyle/>
                    <a:p>
                      <a:pPr algn="r"/>
                      <a:r>
                        <a:rPr kumimoji="1" lang="en-US" altLang="ja-JP" sz="600" b="1" dirty="0">
                          <a:latin typeface="+mn-ea"/>
                          <a:ea typeface="+mn-ea"/>
                        </a:rPr>
                        <a:t>33.1</a:t>
                      </a:r>
                      <a:r>
                        <a:rPr kumimoji="1" lang="ja-JP" altLang="en-US" sz="600" b="1" dirty="0">
                          <a:latin typeface="+mn-ea"/>
                          <a:ea typeface="+mn-ea"/>
                        </a:rPr>
                        <a:t>％</a:t>
                      </a:r>
                    </a:p>
                  </a:txBody>
                  <a:tcPr anchor="ctr"/>
                </a:tc>
                <a:tc>
                  <a:txBody>
                    <a:bodyPr/>
                    <a:lstStyle/>
                    <a:p>
                      <a:pPr algn="r"/>
                      <a:r>
                        <a:rPr kumimoji="1" lang="en-US" altLang="ja-JP" sz="600" b="1" dirty="0">
                          <a:latin typeface="+mn-ea"/>
                          <a:ea typeface="+mn-ea"/>
                        </a:rPr>
                        <a:t>2,778</a:t>
                      </a:r>
                      <a:endParaRPr kumimoji="1" lang="ja-JP" altLang="en-US" sz="600" b="1" dirty="0">
                        <a:latin typeface="+mn-ea"/>
                        <a:ea typeface="+mn-ea"/>
                      </a:endParaRPr>
                    </a:p>
                  </a:txBody>
                  <a:tcPr anchor="ctr"/>
                </a:tc>
                <a:tc>
                  <a:txBody>
                    <a:bodyPr/>
                    <a:lstStyle/>
                    <a:p>
                      <a:pPr algn="r"/>
                      <a:r>
                        <a:rPr kumimoji="1" lang="en-US" altLang="ja-JP" sz="600" b="1" dirty="0">
                          <a:latin typeface="+mn-ea"/>
                          <a:ea typeface="+mn-ea"/>
                        </a:rPr>
                        <a:t>20.8</a:t>
                      </a:r>
                      <a:r>
                        <a:rPr kumimoji="1" lang="ja-JP" altLang="en-US" sz="600" b="1" dirty="0">
                          <a:latin typeface="+mn-ea"/>
                          <a:ea typeface="+mn-ea"/>
                        </a:rPr>
                        <a:t>％</a:t>
                      </a:r>
                    </a:p>
                  </a:txBody>
                  <a:tcPr anchor="ctr"/>
                </a:tc>
                <a:tc>
                  <a:txBody>
                    <a:bodyPr/>
                    <a:lstStyle/>
                    <a:p>
                      <a:pPr algn="r"/>
                      <a:r>
                        <a:rPr kumimoji="1" lang="en-US" altLang="ja-JP" sz="600" b="1" dirty="0">
                          <a:latin typeface="+mn-ea"/>
                          <a:ea typeface="+mn-ea"/>
                        </a:rPr>
                        <a:t>55.8</a:t>
                      </a:r>
                      <a:endParaRPr kumimoji="1" lang="ja-JP" altLang="en-US" sz="600" b="1" dirty="0">
                        <a:latin typeface="+mn-ea"/>
                        <a:ea typeface="+mn-ea"/>
                      </a:endParaRPr>
                    </a:p>
                  </a:txBody>
                  <a:tcPr anchor="ctr"/>
                </a:tc>
                <a:tc>
                  <a:txBody>
                    <a:bodyPr/>
                    <a:lstStyle/>
                    <a:p>
                      <a:pPr algn="r"/>
                      <a:r>
                        <a:rPr kumimoji="1" lang="en-US" altLang="ja-JP" sz="600" b="1" dirty="0">
                          <a:latin typeface="+mn-ea"/>
                          <a:ea typeface="+mn-ea"/>
                        </a:rPr>
                        <a:t>7.7</a:t>
                      </a:r>
                      <a:endParaRPr kumimoji="1" lang="ja-JP" altLang="en-US" sz="600" b="1" dirty="0">
                        <a:latin typeface="+mn-ea"/>
                        <a:ea typeface="+mn-ea"/>
                      </a:endParaRPr>
                    </a:p>
                  </a:txBody>
                  <a:tcPr anchor="ctr"/>
                </a:tc>
                <a:tc>
                  <a:txBody>
                    <a:bodyPr/>
                    <a:lstStyle/>
                    <a:p>
                      <a:pPr algn="r"/>
                      <a:r>
                        <a:rPr kumimoji="1" lang="en-US" altLang="ja-JP" sz="600" b="1" dirty="0">
                          <a:latin typeface="+mn-ea"/>
                          <a:ea typeface="+mn-ea"/>
                        </a:rPr>
                        <a:t>12.5</a:t>
                      </a:r>
                      <a:endParaRPr kumimoji="1" lang="ja-JP" altLang="en-US" sz="600" b="1" dirty="0">
                        <a:latin typeface="+mn-ea"/>
                        <a:ea typeface="+mn-ea"/>
                      </a:endParaRPr>
                    </a:p>
                  </a:txBody>
                  <a:tcPr anchor="ctr"/>
                </a:tc>
                <a:extLst>
                  <a:ext uri="{0D108BD9-81ED-4DB2-BD59-A6C34878D82A}">
                    <a16:rowId xmlns:a16="http://schemas.microsoft.com/office/drawing/2014/main" val="3508126563"/>
                  </a:ext>
                </a:extLst>
              </a:tr>
              <a:tr h="288000">
                <a:tc>
                  <a:txBody>
                    <a:bodyPr/>
                    <a:lstStyle/>
                    <a:p>
                      <a:pPr algn="ctr"/>
                      <a:r>
                        <a:rPr kumimoji="1" lang="ja-JP" altLang="en-US" sz="900" b="0" dirty="0">
                          <a:latin typeface="游ゴシック" panose="020B0400000000000000" pitchFamily="50" charset="-128"/>
                          <a:ea typeface="游ゴシック" panose="020B0400000000000000" pitchFamily="50" charset="-128"/>
                        </a:rPr>
                        <a:t>県</a:t>
                      </a:r>
                    </a:p>
                  </a:txBody>
                  <a:tcPr anchor="ctr"/>
                </a:tc>
                <a:tc>
                  <a:txBody>
                    <a:bodyPr/>
                    <a:lstStyle/>
                    <a:p>
                      <a:pPr algn="r"/>
                      <a:r>
                        <a:rPr kumimoji="1" lang="en-US" altLang="ja-JP" sz="600" b="0" dirty="0">
                          <a:latin typeface="+mn-ea"/>
                          <a:ea typeface="+mn-ea"/>
                        </a:rPr>
                        <a:t>1,300,733</a:t>
                      </a:r>
                      <a:endParaRPr kumimoji="1" lang="ja-JP" altLang="en-US" sz="600" b="0" dirty="0">
                        <a:latin typeface="+mn-ea"/>
                        <a:ea typeface="+mn-ea"/>
                      </a:endParaRPr>
                    </a:p>
                  </a:txBody>
                  <a:tcPr anchor="ctr"/>
                </a:tc>
                <a:tc>
                  <a:txBody>
                    <a:bodyPr/>
                    <a:lstStyle/>
                    <a:p>
                      <a:pPr algn="r"/>
                      <a:r>
                        <a:rPr kumimoji="1" lang="en-US" altLang="ja-JP" sz="600" b="0" dirty="0">
                          <a:latin typeface="+mn-ea"/>
                          <a:ea typeface="+mn-ea"/>
                        </a:rPr>
                        <a:t>33.1</a:t>
                      </a:r>
                      <a:r>
                        <a:rPr kumimoji="1" lang="ja-JP" altLang="en-US" sz="600" b="0" dirty="0">
                          <a:latin typeface="+mn-ea"/>
                          <a:ea typeface="+mn-ea"/>
                        </a:rPr>
                        <a:t>％</a:t>
                      </a:r>
                    </a:p>
                  </a:txBody>
                  <a:tcPr anchor="ctr"/>
                </a:tc>
                <a:tc>
                  <a:txBody>
                    <a:bodyPr/>
                    <a:lstStyle/>
                    <a:p>
                      <a:pPr algn="r"/>
                      <a:r>
                        <a:rPr kumimoji="1" lang="en-US" altLang="ja-JP" sz="600" b="0" dirty="0">
                          <a:latin typeface="+mn-ea"/>
                          <a:ea typeface="+mn-ea"/>
                        </a:rPr>
                        <a:t>295,086</a:t>
                      </a:r>
                      <a:endParaRPr kumimoji="1" lang="ja-JP" altLang="en-US" sz="600" b="0" dirty="0">
                        <a:latin typeface="+mn-ea"/>
                        <a:ea typeface="+mn-ea"/>
                      </a:endParaRPr>
                    </a:p>
                  </a:txBody>
                  <a:tcPr anchor="ctr"/>
                </a:tc>
                <a:tc>
                  <a:txBody>
                    <a:bodyPr/>
                    <a:lstStyle/>
                    <a:p>
                      <a:pPr algn="r"/>
                      <a:r>
                        <a:rPr kumimoji="1" lang="en-US" altLang="ja-JP" sz="600" b="0" dirty="0">
                          <a:latin typeface="+mn-ea"/>
                          <a:ea typeface="+mn-ea"/>
                        </a:rPr>
                        <a:t>22.7</a:t>
                      </a:r>
                      <a:r>
                        <a:rPr kumimoji="1" lang="ja-JP" altLang="en-US" sz="600" b="0" dirty="0">
                          <a:latin typeface="+mn-ea"/>
                          <a:ea typeface="+mn-ea"/>
                        </a:rPr>
                        <a:t>％</a:t>
                      </a:r>
                    </a:p>
                  </a:txBody>
                  <a:tcPr anchor="ctr"/>
                </a:tc>
                <a:tc>
                  <a:txBody>
                    <a:bodyPr/>
                    <a:lstStyle/>
                    <a:p>
                      <a:pPr algn="r"/>
                      <a:r>
                        <a:rPr kumimoji="1" lang="en-US" altLang="ja-JP" sz="600" b="0" dirty="0">
                          <a:latin typeface="+mn-ea"/>
                          <a:ea typeface="+mn-ea"/>
                        </a:rPr>
                        <a:t>55.0</a:t>
                      </a:r>
                      <a:endParaRPr kumimoji="1" lang="ja-JP" altLang="en-US" sz="600" b="0" dirty="0">
                        <a:latin typeface="+mn-ea"/>
                        <a:ea typeface="+mn-ea"/>
                      </a:endParaRPr>
                    </a:p>
                  </a:txBody>
                  <a:tcPr anchor="ctr"/>
                </a:tc>
                <a:tc>
                  <a:txBody>
                    <a:bodyPr/>
                    <a:lstStyle/>
                    <a:p>
                      <a:pPr algn="r"/>
                      <a:r>
                        <a:rPr kumimoji="1" lang="en-US" altLang="ja-JP" sz="600" b="0" dirty="0">
                          <a:latin typeface="+mn-ea"/>
                          <a:ea typeface="+mn-ea"/>
                        </a:rPr>
                        <a:t>7.1</a:t>
                      </a:r>
                      <a:endParaRPr kumimoji="1" lang="ja-JP" altLang="en-US" sz="600" b="0" dirty="0">
                        <a:latin typeface="+mn-ea"/>
                        <a:ea typeface="+mn-ea"/>
                      </a:endParaRPr>
                    </a:p>
                  </a:txBody>
                  <a:tcPr anchor="ctr"/>
                </a:tc>
                <a:tc>
                  <a:txBody>
                    <a:bodyPr/>
                    <a:lstStyle/>
                    <a:p>
                      <a:pPr algn="r"/>
                      <a:r>
                        <a:rPr kumimoji="1" lang="en-US" altLang="ja-JP" sz="600" b="0" dirty="0">
                          <a:latin typeface="+mn-ea"/>
                          <a:ea typeface="+mn-ea"/>
                        </a:rPr>
                        <a:t>13.6</a:t>
                      </a:r>
                      <a:endParaRPr kumimoji="1" lang="ja-JP" altLang="en-US" sz="600" b="0" dirty="0">
                        <a:latin typeface="+mn-ea"/>
                        <a:ea typeface="+mn-ea"/>
                      </a:endParaRPr>
                    </a:p>
                  </a:txBody>
                  <a:tcPr anchor="ctr"/>
                </a:tc>
                <a:extLst>
                  <a:ext uri="{0D108BD9-81ED-4DB2-BD59-A6C34878D82A}">
                    <a16:rowId xmlns:a16="http://schemas.microsoft.com/office/drawing/2014/main" val="503952856"/>
                  </a:ext>
                </a:extLst>
              </a:tr>
              <a:tr h="288000">
                <a:tc>
                  <a:txBody>
                    <a:bodyPr/>
                    <a:lstStyle/>
                    <a:p>
                      <a:pPr algn="ctr"/>
                      <a:r>
                        <a:rPr kumimoji="1" lang="ja-JP" altLang="en-US" sz="900" b="0" dirty="0">
                          <a:latin typeface="游ゴシック" panose="020B0400000000000000" pitchFamily="50" charset="-128"/>
                          <a:ea typeface="游ゴシック" panose="020B0400000000000000" pitchFamily="50" charset="-128"/>
                        </a:rPr>
                        <a:t>同規模</a:t>
                      </a:r>
                    </a:p>
                  </a:txBody>
                  <a:tcPr anchor="ctr"/>
                </a:tc>
                <a:tc>
                  <a:txBody>
                    <a:bodyPr/>
                    <a:lstStyle/>
                    <a:p>
                      <a:pPr algn="r"/>
                      <a:r>
                        <a:rPr kumimoji="1" lang="en-US" altLang="ja-JP" sz="600" b="0" dirty="0">
                          <a:latin typeface="+mn-ea"/>
                          <a:ea typeface="+mn-ea"/>
                        </a:rPr>
                        <a:t>11,448</a:t>
                      </a:r>
                      <a:endParaRPr kumimoji="1" lang="ja-JP" altLang="en-US" sz="600" b="0" dirty="0">
                        <a:latin typeface="+mn-ea"/>
                        <a:ea typeface="+mn-ea"/>
                      </a:endParaRPr>
                    </a:p>
                  </a:txBody>
                  <a:tcPr anchor="ctr"/>
                </a:tc>
                <a:tc>
                  <a:txBody>
                    <a:bodyPr/>
                    <a:lstStyle/>
                    <a:p>
                      <a:pPr algn="r"/>
                      <a:r>
                        <a:rPr kumimoji="1" lang="en-US" altLang="ja-JP" sz="600" b="0" dirty="0">
                          <a:latin typeface="+mn-ea"/>
                          <a:ea typeface="+mn-ea"/>
                        </a:rPr>
                        <a:t>36.9</a:t>
                      </a:r>
                      <a:r>
                        <a:rPr kumimoji="1" lang="ja-JP" altLang="en-US" sz="600" b="0" dirty="0">
                          <a:latin typeface="+mn-ea"/>
                          <a:ea typeface="+mn-ea"/>
                        </a:rPr>
                        <a:t>％</a:t>
                      </a:r>
                    </a:p>
                  </a:txBody>
                  <a:tcPr anchor="ctr"/>
                </a:tc>
                <a:tc>
                  <a:txBody>
                    <a:bodyPr/>
                    <a:lstStyle/>
                    <a:p>
                      <a:pPr algn="r"/>
                      <a:r>
                        <a:rPr kumimoji="1" lang="en-US" altLang="ja-JP" sz="600" b="0" dirty="0">
                          <a:latin typeface="+mn-ea"/>
                          <a:ea typeface="+mn-ea"/>
                        </a:rPr>
                        <a:t>2,897</a:t>
                      </a:r>
                      <a:endParaRPr kumimoji="1" lang="ja-JP" altLang="en-US" sz="600" b="0" dirty="0">
                        <a:latin typeface="+mn-ea"/>
                        <a:ea typeface="+mn-ea"/>
                      </a:endParaRPr>
                    </a:p>
                  </a:txBody>
                  <a:tcPr anchor="ctr"/>
                </a:tc>
                <a:tc>
                  <a:txBody>
                    <a:bodyPr/>
                    <a:lstStyle/>
                    <a:p>
                      <a:pPr algn="r"/>
                      <a:r>
                        <a:rPr kumimoji="1" lang="en-US" altLang="ja-JP" sz="600" b="0" dirty="0">
                          <a:latin typeface="+mn-ea"/>
                          <a:ea typeface="+mn-ea"/>
                        </a:rPr>
                        <a:t>24.3</a:t>
                      </a:r>
                      <a:r>
                        <a:rPr kumimoji="1" lang="ja-JP" altLang="en-US" sz="600" b="0" dirty="0">
                          <a:latin typeface="+mn-ea"/>
                          <a:ea typeface="+mn-ea"/>
                        </a:rPr>
                        <a:t>％</a:t>
                      </a:r>
                    </a:p>
                  </a:txBody>
                  <a:tcPr anchor="ctr"/>
                </a:tc>
                <a:tc>
                  <a:txBody>
                    <a:bodyPr/>
                    <a:lstStyle/>
                    <a:p>
                      <a:pPr algn="r"/>
                      <a:r>
                        <a:rPr kumimoji="1" lang="en-US" altLang="ja-JP" sz="600" b="0" dirty="0">
                          <a:latin typeface="+mn-ea"/>
                          <a:ea typeface="+mn-ea"/>
                        </a:rPr>
                        <a:t>55.8</a:t>
                      </a:r>
                      <a:endParaRPr kumimoji="1" lang="ja-JP" altLang="en-US" sz="600" b="0" dirty="0">
                        <a:latin typeface="+mn-ea"/>
                        <a:ea typeface="+mn-ea"/>
                      </a:endParaRPr>
                    </a:p>
                  </a:txBody>
                  <a:tcPr anchor="ctr"/>
                </a:tc>
                <a:tc>
                  <a:txBody>
                    <a:bodyPr/>
                    <a:lstStyle/>
                    <a:p>
                      <a:pPr algn="r"/>
                      <a:r>
                        <a:rPr kumimoji="1" lang="en-US" altLang="ja-JP" sz="600" b="0" dirty="0">
                          <a:latin typeface="+mn-ea"/>
                          <a:ea typeface="+mn-ea"/>
                        </a:rPr>
                        <a:t>5.3</a:t>
                      </a:r>
                      <a:endParaRPr kumimoji="1" lang="ja-JP" altLang="en-US" sz="600" b="0" dirty="0">
                        <a:latin typeface="+mn-ea"/>
                        <a:ea typeface="+mn-ea"/>
                      </a:endParaRPr>
                    </a:p>
                  </a:txBody>
                  <a:tcPr anchor="ctr"/>
                </a:tc>
                <a:tc>
                  <a:txBody>
                    <a:bodyPr/>
                    <a:lstStyle/>
                    <a:p>
                      <a:pPr algn="r"/>
                      <a:r>
                        <a:rPr kumimoji="1" lang="en-US" altLang="ja-JP" sz="600" b="0" dirty="0">
                          <a:latin typeface="+mn-ea"/>
                          <a:ea typeface="+mn-ea"/>
                        </a:rPr>
                        <a:t>15.7</a:t>
                      </a:r>
                      <a:endParaRPr kumimoji="1" lang="ja-JP" altLang="en-US" sz="600" b="0" dirty="0">
                        <a:latin typeface="+mn-ea"/>
                        <a:ea typeface="+mn-ea"/>
                      </a:endParaRPr>
                    </a:p>
                  </a:txBody>
                  <a:tcPr anchor="ctr"/>
                </a:tc>
                <a:extLst>
                  <a:ext uri="{0D108BD9-81ED-4DB2-BD59-A6C34878D82A}">
                    <a16:rowId xmlns:a16="http://schemas.microsoft.com/office/drawing/2014/main" val="4085345793"/>
                  </a:ext>
                </a:extLst>
              </a:tr>
              <a:tr h="288000">
                <a:tc>
                  <a:txBody>
                    <a:bodyPr/>
                    <a:lstStyle/>
                    <a:p>
                      <a:pPr algn="ctr"/>
                      <a:r>
                        <a:rPr kumimoji="1" lang="ja-JP" altLang="en-US" sz="900" b="0" dirty="0">
                          <a:latin typeface="游ゴシック" panose="020B0400000000000000" pitchFamily="50" charset="-128"/>
                          <a:ea typeface="游ゴシック" panose="020B0400000000000000" pitchFamily="50" charset="-128"/>
                        </a:rPr>
                        <a:t>国</a:t>
                      </a:r>
                    </a:p>
                  </a:txBody>
                  <a:tcPr anchor="ctr"/>
                </a:tc>
                <a:tc>
                  <a:txBody>
                    <a:bodyPr/>
                    <a:lstStyle/>
                    <a:p>
                      <a:pPr algn="r"/>
                      <a:r>
                        <a:rPr kumimoji="1" lang="en-US" altLang="ja-JP" sz="600" b="0" dirty="0">
                          <a:latin typeface="+mn-ea"/>
                          <a:ea typeface="+mn-ea"/>
                        </a:rPr>
                        <a:t>123,214,261</a:t>
                      </a:r>
                      <a:endParaRPr kumimoji="1" lang="ja-JP" altLang="en-US" sz="600" b="0" dirty="0">
                        <a:latin typeface="+mn-ea"/>
                        <a:ea typeface="+mn-ea"/>
                      </a:endParaRPr>
                    </a:p>
                  </a:txBody>
                  <a:tcPr anchor="ctr"/>
                </a:tc>
                <a:tc>
                  <a:txBody>
                    <a:bodyPr/>
                    <a:lstStyle/>
                    <a:p>
                      <a:pPr algn="r"/>
                      <a:r>
                        <a:rPr kumimoji="1" lang="en-US" altLang="ja-JP" sz="600" b="0" dirty="0">
                          <a:latin typeface="+mn-ea"/>
                          <a:ea typeface="+mn-ea"/>
                        </a:rPr>
                        <a:t>28.7</a:t>
                      </a:r>
                      <a:r>
                        <a:rPr kumimoji="1" lang="ja-JP" altLang="en-US" sz="600" b="0" dirty="0">
                          <a:latin typeface="+mn-ea"/>
                          <a:ea typeface="+mn-ea"/>
                        </a:rPr>
                        <a:t>％</a:t>
                      </a:r>
                    </a:p>
                  </a:txBody>
                  <a:tcPr anchor="ctr"/>
                </a:tc>
                <a:tc>
                  <a:txBody>
                    <a:bodyPr/>
                    <a:lstStyle/>
                    <a:p>
                      <a:pPr algn="r"/>
                      <a:r>
                        <a:rPr kumimoji="1" lang="en-US" altLang="ja-JP" sz="600" b="0" dirty="0">
                          <a:latin typeface="+mn-ea"/>
                          <a:ea typeface="+mn-ea"/>
                        </a:rPr>
                        <a:t>24,660,550</a:t>
                      </a:r>
                      <a:endParaRPr kumimoji="1" lang="ja-JP" altLang="en-US" sz="600" b="0" dirty="0">
                        <a:latin typeface="+mn-ea"/>
                        <a:ea typeface="+mn-ea"/>
                      </a:endParaRPr>
                    </a:p>
                  </a:txBody>
                  <a:tcPr anchor="ctr"/>
                </a:tc>
                <a:tc>
                  <a:txBody>
                    <a:bodyPr/>
                    <a:lstStyle/>
                    <a:p>
                      <a:pPr algn="r"/>
                      <a:r>
                        <a:rPr kumimoji="1" lang="en-US" altLang="ja-JP" sz="600" b="0" dirty="0">
                          <a:latin typeface="+mn-ea"/>
                          <a:ea typeface="+mn-ea"/>
                        </a:rPr>
                        <a:t>20.0</a:t>
                      </a:r>
                      <a:r>
                        <a:rPr kumimoji="1" lang="ja-JP" altLang="en-US" sz="600" b="0" dirty="0">
                          <a:latin typeface="+mn-ea"/>
                          <a:ea typeface="+mn-ea"/>
                        </a:rPr>
                        <a:t>％</a:t>
                      </a:r>
                    </a:p>
                  </a:txBody>
                  <a:tcPr anchor="ctr"/>
                </a:tc>
                <a:tc>
                  <a:txBody>
                    <a:bodyPr/>
                    <a:lstStyle/>
                    <a:p>
                      <a:pPr algn="r"/>
                      <a:r>
                        <a:rPr kumimoji="1" lang="en-US" altLang="ja-JP" sz="600" b="0" dirty="0">
                          <a:latin typeface="+mn-ea"/>
                          <a:ea typeface="+mn-ea"/>
                        </a:rPr>
                        <a:t>53.4</a:t>
                      </a:r>
                      <a:endParaRPr kumimoji="1" lang="ja-JP" altLang="en-US" sz="600" b="0" dirty="0">
                        <a:latin typeface="+mn-ea"/>
                        <a:ea typeface="+mn-ea"/>
                      </a:endParaRPr>
                    </a:p>
                  </a:txBody>
                  <a:tcPr anchor="ctr"/>
                </a:tc>
                <a:tc>
                  <a:txBody>
                    <a:bodyPr/>
                    <a:lstStyle/>
                    <a:p>
                      <a:pPr algn="r"/>
                      <a:r>
                        <a:rPr kumimoji="1" lang="en-US" altLang="ja-JP" sz="600" b="0" dirty="0">
                          <a:latin typeface="+mn-ea"/>
                          <a:ea typeface="+mn-ea"/>
                        </a:rPr>
                        <a:t>6.8</a:t>
                      </a:r>
                      <a:endParaRPr kumimoji="1" lang="ja-JP" altLang="en-US" sz="600" b="0" dirty="0">
                        <a:latin typeface="+mn-ea"/>
                        <a:ea typeface="+mn-ea"/>
                      </a:endParaRPr>
                    </a:p>
                  </a:txBody>
                  <a:tcPr anchor="ctr"/>
                </a:tc>
                <a:tc>
                  <a:txBody>
                    <a:bodyPr/>
                    <a:lstStyle/>
                    <a:p>
                      <a:pPr algn="r"/>
                      <a:r>
                        <a:rPr kumimoji="1" lang="en-US" altLang="ja-JP" sz="600" b="0" dirty="0">
                          <a:latin typeface="+mn-ea"/>
                          <a:ea typeface="+mn-ea"/>
                        </a:rPr>
                        <a:t>11.1</a:t>
                      </a:r>
                      <a:endParaRPr kumimoji="1" lang="ja-JP" altLang="en-US" sz="600" b="0" dirty="0">
                        <a:latin typeface="+mn-ea"/>
                        <a:ea typeface="+mn-ea"/>
                      </a:endParaRPr>
                    </a:p>
                  </a:txBody>
                  <a:tcPr anchor="ctr"/>
                </a:tc>
                <a:extLst>
                  <a:ext uri="{0D108BD9-81ED-4DB2-BD59-A6C34878D82A}">
                    <a16:rowId xmlns:a16="http://schemas.microsoft.com/office/drawing/2014/main" val="2020613547"/>
                  </a:ext>
                </a:extLst>
              </a:tr>
            </a:tbl>
          </a:graphicData>
        </a:graphic>
      </p:graphicFrame>
      <p:sp>
        <p:nvSpPr>
          <p:cNvPr id="11" name="正方形/長方形 10">
            <a:extLst>
              <a:ext uri="{FF2B5EF4-FFF2-40B4-BE49-F238E27FC236}">
                <a16:creationId xmlns:a16="http://schemas.microsoft.com/office/drawing/2014/main" id="{077EAD2E-5753-41DC-9D4F-263772759B4B}"/>
              </a:ext>
            </a:extLst>
          </p:cNvPr>
          <p:cNvSpPr/>
          <p:nvPr/>
        </p:nvSpPr>
        <p:spPr>
          <a:xfrm>
            <a:off x="2584927" y="2418988"/>
            <a:ext cx="1665841" cy="246221"/>
          </a:xfrm>
          <a:prstGeom prst="rect">
            <a:avLst/>
          </a:prstGeom>
        </p:spPr>
        <p:txBody>
          <a:bodyPr wrap="none">
            <a:spAutoFit/>
          </a:bodyPr>
          <a:lstStyle/>
          <a:p>
            <a:r>
              <a:rPr lang="ja-JP" altLang="en-US" sz="1000" b="1" dirty="0">
                <a:solidFill>
                  <a:srgbClr val="000000"/>
                </a:solidFill>
                <a:latin typeface="+mn-ea"/>
              </a:rPr>
              <a:t>令和</a:t>
            </a:r>
            <a:r>
              <a:rPr lang="en-US" altLang="ja-JP" sz="1000" b="1" dirty="0">
                <a:solidFill>
                  <a:srgbClr val="000000"/>
                </a:solidFill>
                <a:latin typeface="+mn-ea"/>
              </a:rPr>
              <a:t>4</a:t>
            </a:r>
            <a:r>
              <a:rPr lang="ja-JP" altLang="en-US" sz="1000" b="1" dirty="0">
                <a:solidFill>
                  <a:srgbClr val="000000"/>
                </a:solidFill>
                <a:latin typeface="+mn-ea"/>
              </a:rPr>
              <a:t>年度　人口構成概要</a:t>
            </a:r>
            <a:endParaRPr lang="ja-JP" altLang="en-US" sz="1000" b="1" dirty="0">
              <a:latin typeface="+mn-ea"/>
            </a:endParaRPr>
          </a:p>
        </p:txBody>
      </p:sp>
      <p:sp>
        <p:nvSpPr>
          <p:cNvPr id="13" name="正方形/長方形 12">
            <a:extLst>
              <a:ext uri="{FF2B5EF4-FFF2-40B4-BE49-F238E27FC236}">
                <a16:creationId xmlns:a16="http://schemas.microsoft.com/office/drawing/2014/main" id="{DF4C7D7A-2702-466A-B648-AA6FBF18679D}"/>
              </a:ext>
            </a:extLst>
          </p:cNvPr>
          <p:cNvSpPr/>
          <p:nvPr/>
        </p:nvSpPr>
        <p:spPr>
          <a:xfrm>
            <a:off x="94178" y="4830527"/>
            <a:ext cx="1877437" cy="276999"/>
          </a:xfrm>
          <a:prstGeom prst="rect">
            <a:avLst/>
          </a:prstGeom>
        </p:spPr>
        <p:txBody>
          <a:bodyPr wrap="none">
            <a:spAutoFit/>
          </a:bodyPr>
          <a:lstStyle/>
          <a:p>
            <a:r>
              <a:rPr lang="ja-JP" altLang="en-US" sz="1200" b="1" dirty="0">
                <a:solidFill>
                  <a:srgbClr val="000000"/>
                </a:solidFill>
                <a:latin typeface="游ゴシック" panose="020B0400000000000000" pitchFamily="50" charset="-128"/>
                <a:ea typeface="游ゴシック" panose="020B0400000000000000" pitchFamily="50" charset="-128"/>
              </a:rPr>
              <a:t>（</a:t>
            </a:r>
            <a:r>
              <a:rPr lang="ja-JP" altLang="en-US" sz="1200" b="1" dirty="0"/>
              <a:t>被保険者数構成割合</a:t>
            </a:r>
            <a:r>
              <a:rPr lang="ja-JP" altLang="en-US" sz="1200" b="1" dirty="0">
                <a:solidFill>
                  <a:srgbClr val="000000"/>
                </a:solidFill>
                <a:latin typeface="游ゴシック" panose="020B0400000000000000" pitchFamily="50" charset="-128"/>
                <a:ea typeface="游ゴシック" panose="020B0400000000000000" pitchFamily="50" charset="-128"/>
              </a:rPr>
              <a:t>）</a:t>
            </a:r>
            <a:endParaRPr lang="ja-JP" altLang="en-US" sz="1200" b="1" dirty="0">
              <a:latin typeface="游ゴシック" panose="020B0400000000000000" pitchFamily="50" charset="-128"/>
              <a:ea typeface="游ゴシック" panose="020B0400000000000000" pitchFamily="50" charset="-128"/>
            </a:endParaRPr>
          </a:p>
        </p:txBody>
      </p:sp>
      <p:sp>
        <p:nvSpPr>
          <p:cNvPr id="14" name="正方形/長方形 13">
            <a:extLst>
              <a:ext uri="{FF2B5EF4-FFF2-40B4-BE49-F238E27FC236}">
                <a16:creationId xmlns:a16="http://schemas.microsoft.com/office/drawing/2014/main" id="{A7A4926E-0D5B-429A-A537-D8464A370F17}"/>
              </a:ext>
            </a:extLst>
          </p:cNvPr>
          <p:cNvSpPr/>
          <p:nvPr/>
        </p:nvSpPr>
        <p:spPr>
          <a:xfrm>
            <a:off x="480696" y="5107526"/>
            <a:ext cx="5898994" cy="796821"/>
          </a:xfrm>
          <a:prstGeom prst="rect">
            <a:avLst/>
          </a:prstGeom>
        </p:spPr>
        <p:txBody>
          <a:bodyPr wrap="square">
            <a:spAutoFit/>
          </a:bodyPr>
          <a:lstStyle/>
          <a:p>
            <a:pPr>
              <a:lnSpc>
                <a:spcPct val="150000"/>
              </a:lnSpc>
            </a:pPr>
            <a:r>
              <a:rPr lang="ja-JP" altLang="en-US" sz="1050" dirty="0">
                <a:solidFill>
                  <a:srgbClr val="000000"/>
                </a:solidFill>
                <a:latin typeface="游ゴシック" panose="020B0400000000000000" pitchFamily="50" charset="-128"/>
                <a:ea typeface="游ゴシック" panose="020B0400000000000000" pitchFamily="50" charset="-128"/>
              </a:rPr>
              <a:t>　</a:t>
            </a:r>
            <a:r>
              <a:rPr lang="ja-JP" altLang="en-US" sz="1050" dirty="0">
                <a:solidFill>
                  <a:srgbClr val="000000"/>
                </a:solidFill>
                <a:latin typeface="+mn-ea"/>
              </a:rPr>
              <a:t>国民健康保険被保険者の年齢別構成をみると</a:t>
            </a:r>
            <a:r>
              <a:rPr lang="en-US" altLang="ja-JP" sz="1050" dirty="0">
                <a:solidFill>
                  <a:srgbClr val="000000"/>
                </a:solidFill>
                <a:latin typeface="+mn-ea"/>
              </a:rPr>
              <a:t>65</a:t>
            </a:r>
            <a:r>
              <a:rPr lang="ja-JP" altLang="en-US" sz="1050" dirty="0">
                <a:solidFill>
                  <a:srgbClr val="000000"/>
                </a:solidFill>
                <a:latin typeface="+mn-ea"/>
              </a:rPr>
              <a:t>～</a:t>
            </a:r>
            <a:r>
              <a:rPr lang="en-US" altLang="ja-JP" sz="1050" dirty="0">
                <a:solidFill>
                  <a:srgbClr val="000000"/>
                </a:solidFill>
                <a:latin typeface="+mn-ea"/>
              </a:rPr>
              <a:t>69</a:t>
            </a:r>
            <a:r>
              <a:rPr lang="ja-JP" altLang="en-US" sz="1050" dirty="0">
                <a:solidFill>
                  <a:srgbClr val="000000"/>
                </a:solidFill>
                <a:latin typeface="+mn-ea"/>
              </a:rPr>
              <a:t>歳が</a:t>
            </a:r>
            <a:r>
              <a:rPr lang="en-US" altLang="ja-JP" sz="1050" dirty="0">
                <a:solidFill>
                  <a:srgbClr val="000000"/>
                </a:solidFill>
                <a:latin typeface="+mn-ea"/>
              </a:rPr>
              <a:t>20.0</a:t>
            </a:r>
            <a:r>
              <a:rPr lang="ja-JP" altLang="en-US" sz="1050" dirty="0">
                <a:solidFill>
                  <a:srgbClr val="000000"/>
                </a:solidFill>
                <a:latin typeface="+mn-ea"/>
              </a:rPr>
              <a:t>％、</a:t>
            </a:r>
            <a:r>
              <a:rPr lang="en-US" altLang="ja-JP" sz="1050" dirty="0">
                <a:solidFill>
                  <a:srgbClr val="000000"/>
                </a:solidFill>
                <a:latin typeface="+mn-ea"/>
              </a:rPr>
              <a:t>70</a:t>
            </a:r>
            <a:r>
              <a:rPr lang="ja-JP" altLang="en-US" sz="1050" dirty="0">
                <a:solidFill>
                  <a:srgbClr val="000000"/>
                </a:solidFill>
                <a:latin typeface="+mn-ea"/>
              </a:rPr>
              <a:t>～</a:t>
            </a:r>
            <a:r>
              <a:rPr lang="en-US" altLang="ja-JP" sz="1050" dirty="0">
                <a:solidFill>
                  <a:srgbClr val="000000"/>
                </a:solidFill>
                <a:latin typeface="+mn-ea"/>
              </a:rPr>
              <a:t>74</a:t>
            </a:r>
            <a:r>
              <a:rPr lang="ja-JP" altLang="en-US" sz="1050" dirty="0">
                <a:solidFill>
                  <a:srgbClr val="000000"/>
                </a:solidFill>
                <a:latin typeface="+mn-ea"/>
              </a:rPr>
              <a:t>歳が</a:t>
            </a:r>
            <a:r>
              <a:rPr lang="en-US" altLang="ja-JP" sz="1050" dirty="0">
                <a:solidFill>
                  <a:srgbClr val="000000"/>
                </a:solidFill>
                <a:latin typeface="+mn-ea"/>
              </a:rPr>
              <a:t>32.6</a:t>
            </a:r>
            <a:r>
              <a:rPr lang="ja-JP" altLang="en-US" sz="1050" dirty="0">
                <a:solidFill>
                  <a:srgbClr val="000000"/>
                </a:solidFill>
                <a:latin typeface="+mn-ea"/>
              </a:rPr>
              <a:t>％を占め構成比が高くなっています。年齢別の男女の人数を比較すると、</a:t>
            </a:r>
            <a:r>
              <a:rPr lang="en-US" altLang="ja-JP" sz="1050" dirty="0">
                <a:solidFill>
                  <a:srgbClr val="000000"/>
                </a:solidFill>
                <a:latin typeface="+mn-ea"/>
              </a:rPr>
              <a:t>59</a:t>
            </a:r>
            <a:r>
              <a:rPr lang="ja-JP" altLang="en-US" sz="1050" dirty="0">
                <a:solidFill>
                  <a:srgbClr val="000000"/>
                </a:solidFill>
                <a:latin typeface="+mn-ea"/>
              </a:rPr>
              <a:t>歳までは男性の方が多く、</a:t>
            </a:r>
            <a:r>
              <a:rPr lang="en-US" altLang="ja-JP" sz="1050" dirty="0">
                <a:solidFill>
                  <a:srgbClr val="000000"/>
                </a:solidFill>
                <a:latin typeface="+mn-ea"/>
              </a:rPr>
              <a:t>60</a:t>
            </a:r>
            <a:r>
              <a:rPr lang="ja-JP" altLang="en-US" sz="1050" dirty="0">
                <a:solidFill>
                  <a:srgbClr val="000000"/>
                </a:solidFill>
                <a:latin typeface="+mn-ea"/>
              </a:rPr>
              <a:t>歳以上は女性の方が多くなり、全体での人数に大きな差はみられません。</a:t>
            </a:r>
            <a:endParaRPr lang="ja-JP" altLang="en-US" sz="1050" dirty="0">
              <a:latin typeface="+mn-ea"/>
            </a:endParaRPr>
          </a:p>
        </p:txBody>
      </p:sp>
      <p:graphicFrame>
        <p:nvGraphicFramePr>
          <p:cNvPr id="15" name="グラフ 14">
            <a:extLst>
              <a:ext uri="{FF2B5EF4-FFF2-40B4-BE49-F238E27FC236}">
                <a16:creationId xmlns:a16="http://schemas.microsoft.com/office/drawing/2014/main" id="{C5CC83C7-E4E5-485E-979D-05FD4F4ADEAE}"/>
              </a:ext>
            </a:extLst>
          </p:cNvPr>
          <p:cNvGraphicFramePr>
            <a:graphicFrameLocks/>
          </p:cNvGraphicFramePr>
          <p:nvPr>
            <p:extLst>
              <p:ext uri="{D42A27DB-BD31-4B8C-83A1-F6EECF244321}">
                <p14:modId xmlns:p14="http://schemas.microsoft.com/office/powerpoint/2010/main" val="2086956821"/>
              </p:ext>
            </p:extLst>
          </p:nvPr>
        </p:nvGraphicFramePr>
        <p:xfrm>
          <a:off x="162776" y="6069481"/>
          <a:ext cx="6204568" cy="23339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表 15">
            <a:extLst>
              <a:ext uri="{FF2B5EF4-FFF2-40B4-BE49-F238E27FC236}">
                <a16:creationId xmlns:a16="http://schemas.microsoft.com/office/drawing/2014/main" id="{B6135BF3-06D6-4C1F-9EC0-14E278B95409}"/>
              </a:ext>
            </a:extLst>
          </p:cNvPr>
          <p:cNvGraphicFramePr>
            <a:graphicFrameLocks noGrp="1"/>
          </p:cNvGraphicFramePr>
          <p:nvPr>
            <p:extLst>
              <p:ext uri="{D42A27DB-BD31-4B8C-83A1-F6EECF244321}">
                <p14:modId xmlns:p14="http://schemas.microsoft.com/office/powerpoint/2010/main" val="2370251010"/>
              </p:ext>
            </p:extLst>
          </p:nvPr>
        </p:nvGraphicFramePr>
        <p:xfrm>
          <a:off x="4933803" y="6159234"/>
          <a:ext cx="495300" cy="21544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95300">
                  <a:extLst>
                    <a:ext uri="{9D8B030D-6E8A-4147-A177-3AD203B41FA5}">
                      <a16:colId xmlns:a16="http://schemas.microsoft.com/office/drawing/2014/main" val="2773817714"/>
                    </a:ext>
                  </a:extLst>
                </a:gridCol>
              </a:tblGrid>
              <a:tr h="143628">
                <a:tc>
                  <a:txBody>
                    <a:bodyPr/>
                    <a:lstStyle/>
                    <a:p>
                      <a:pPr algn="ctr" fontAlgn="b"/>
                      <a:r>
                        <a:rPr lang="en-US" altLang="ja-JP" sz="700" b="0" i="0" u="none" strike="noStrike" dirty="0">
                          <a:solidFill>
                            <a:srgbClr val="000000"/>
                          </a:solidFill>
                          <a:effectLst/>
                          <a:latin typeface="Yu Gothic" panose="020B0400000000000000" pitchFamily="50" charset="-128"/>
                          <a:ea typeface="Yu Gothic" panose="020B0400000000000000" pitchFamily="50" charset="-128"/>
                        </a:rPr>
                        <a:t>32.6%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452899"/>
                  </a:ext>
                </a:extLst>
              </a:tr>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20.0%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0581848"/>
                  </a:ext>
                </a:extLst>
              </a:tr>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8.2%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243850"/>
                  </a:ext>
                </a:extLst>
              </a:tr>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5.1%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2553076"/>
                  </a:ext>
                </a:extLst>
              </a:tr>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4.8%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299492"/>
                  </a:ext>
                </a:extLst>
              </a:tr>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7636854"/>
                  </a:ext>
                </a:extLst>
              </a:tr>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4.1%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8155327"/>
                  </a:ext>
                </a:extLst>
              </a:tr>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3.8%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6617393"/>
                  </a:ext>
                </a:extLst>
              </a:tr>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2.4%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7337393"/>
                  </a:ext>
                </a:extLst>
              </a:tr>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2.1%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4859699"/>
                  </a:ext>
                </a:extLst>
              </a:tr>
              <a:tr h="143628">
                <a:tc>
                  <a:txBody>
                    <a:bodyPr/>
                    <a:lstStyle/>
                    <a:p>
                      <a:pPr algn="ctr" fontAlgn="b"/>
                      <a:r>
                        <a:rPr lang="en-US" altLang="ja-JP" sz="700" b="0" i="0" u="none" strike="noStrike" dirty="0">
                          <a:solidFill>
                            <a:srgbClr val="000000"/>
                          </a:solidFill>
                          <a:effectLst/>
                          <a:latin typeface="Yu Gothic" panose="020B0400000000000000" pitchFamily="50" charset="-128"/>
                          <a:ea typeface="Yu Gothic" panose="020B0400000000000000" pitchFamily="50" charset="-128"/>
                        </a:rPr>
                        <a:t>2.2%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2080640"/>
                  </a:ext>
                </a:extLst>
              </a:tr>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2.7%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583126"/>
                  </a:ext>
                </a:extLst>
              </a:tr>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2.6%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8560339"/>
                  </a:ext>
                </a:extLst>
              </a:tr>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2.3%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507130"/>
                  </a:ext>
                </a:extLst>
              </a:tr>
              <a:tr h="143628">
                <a:tc>
                  <a:txBody>
                    <a:bodyPr/>
                    <a:lstStyle/>
                    <a:p>
                      <a:pPr algn="ctr" fontAlgn="b"/>
                      <a:r>
                        <a:rPr lang="en-US" altLang="ja-JP" sz="700" b="0" i="0" u="none" strike="noStrike" dirty="0">
                          <a:solidFill>
                            <a:srgbClr val="000000"/>
                          </a:solidFill>
                          <a:effectLst/>
                          <a:latin typeface="Yu Gothic" panose="020B0400000000000000" pitchFamily="50" charset="-128"/>
                          <a:ea typeface="Yu Gothic" panose="020B0400000000000000" pitchFamily="50" charset="-128"/>
                        </a:rPr>
                        <a:t>1.7%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3713498"/>
                  </a:ext>
                </a:extLst>
              </a:tr>
            </a:tbl>
          </a:graphicData>
        </a:graphic>
      </p:graphicFrame>
      <p:sp>
        <p:nvSpPr>
          <p:cNvPr id="17" name="正方形/長方形 16">
            <a:extLst>
              <a:ext uri="{FF2B5EF4-FFF2-40B4-BE49-F238E27FC236}">
                <a16:creationId xmlns:a16="http://schemas.microsoft.com/office/drawing/2014/main" id="{265DA1B7-B03A-4ACC-9BB3-A1573FD2E5EF}"/>
              </a:ext>
            </a:extLst>
          </p:cNvPr>
          <p:cNvSpPr/>
          <p:nvPr/>
        </p:nvSpPr>
        <p:spPr>
          <a:xfrm>
            <a:off x="2365655" y="6013005"/>
            <a:ext cx="583640" cy="184666"/>
          </a:xfrm>
          <a:prstGeom prst="rect">
            <a:avLst/>
          </a:prstGeom>
        </p:spPr>
        <p:txBody>
          <a:bodyPr wrap="square">
            <a:spAutoFit/>
          </a:bodyPr>
          <a:lstStyle/>
          <a:p>
            <a:r>
              <a:rPr lang="ja-JP" altLang="en-US" sz="600" dirty="0">
                <a:latin typeface="+mn-ea"/>
              </a:rPr>
              <a:t>年齢</a:t>
            </a:r>
            <a:r>
              <a:rPr lang="en-US" altLang="ja-JP" sz="600" dirty="0">
                <a:latin typeface="+mn-ea"/>
              </a:rPr>
              <a:t>(</a:t>
            </a:r>
            <a:r>
              <a:rPr lang="ja-JP" altLang="en-US" sz="600" dirty="0">
                <a:latin typeface="+mn-ea"/>
              </a:rPr>
              <a:t>歳</a:t>
            </a:r>
            <a:r>
              <a:rPr lang="en-US" altLang="ja-JP" sz="600" dirty="0">
                <a:latin typeface="+mn-ea"/>
              </a:rPr>
              <a:t>)</a:t>
            </a:r>
            <a:endParaRPr lang="ja-JP" altLang="en-US" sz="600" dirty="0">
              <a:latin typeface="+mn-ea"/>
            </a:endParaRPr>
          </a:p>
        </p:txBody>
      </p:sp>
      <p:sp>
        <p:nvSpPr>
          <p:cNvPr id="21" name="正方形/長方形 20">
            <a:extLst>
              <a:ext uri="{FF2B5EF4-FFF2-40B4-BE49-F238E27FC236}">
                <a16:creationId xmlns:a16="http://schemas.microsoft.com/office/drawing/2014/main" id="{FB08ADD6-B7A4-4DEF-B044-2CDC1314F2E6}"/>
              </a:ext>
            </a:extLst>
          </p:cNvPr>
          <p:cNvSpPr/>
          <p:nvPr/>
        </p:nvSpPr>
        <p:spPr>
          <a:xfrm>
            <a:off x="4954468" y="5994100"/>
            <a:ext cx="453970" cy="200055"/>
          </a:xfrm>
          <a:prstGeom prst="rect">
            <a:avLst/>
          </a:prstGeom>
        </p:spPr>
        <p:txBody>
          <a:bodyPr wrap="none">
            <a:spAutoFit/>
          </a:bodyPr>
          <a:lstStyle/>
          <a:p>
            <a:r>
              <a:rPr lang="ja-JP" altLang="en-US" sz="700" dirty="0">
                <a:latin typeface="+mn-ea"/>
              </a:rPr>
              <a:t>構成比</a:t>
            </a:r>
          </a:p>
        </p:txBody>
      </p:sp>
      <p:sp>
        <p:nvSpPr>
          <p:cNvPr id="22" name="正方形/長方形 21">
            <a:extLst>
              <a:ext uri="{FF2B5EF4-FFF2-40B4-BE49-F238E27FC236}">
                <a16:creationId xmlns:a16="http://schemas.microsoft.com/office/drawing/2014/main" id="{E8C3FC53-721B-4511-A936-F8C914C44C1A}"/>
              </a:ext>
            </a:extLst>
          </p:cNvPr>
          <p:cNvSpPr/>
          <p:nvPr/>
        </p:nvSpPr>
        <p:spPr>
          <a:xfrm>
            <a:off x="980908" y="7196328"/>
            <a:ext cx="734496" cy="461665"/>
          </a:xfrm>
          <a:prstGeom prst="rect">
            <a:avLst/>
          </a:prstGeom>
        </p:spPr>
        <p:txBody>
          <a:bodyPr wrap="none">
            <a:spAutoFit/>
          </a:bodyPr>
          <a:lstStyle/>
          <a:p>
            <a:pPr algn="ctr"/>
            <a:r>
              <a:rPr lang="ja-JP" altLang="en-US" sz="1200" b="1" dirty="0">
                <a:latin typeface="+mn-ea"/>
              </a:rPr>
              <a:t>男性計</a:t>
            </a:r>
            <a:endParaRPr lang="en-US" altLang="ja-JP" sz="1200" b="1" dirty="0">
              <a:latin typeface="+mn-ea"/>
            </a:endParaRPr>
          </a:p>
          <a:p>
            <a:pPr algn="ctr"/>
            <a:r>
              <a:rPr lang="en-US" altLang="ja-JP" sz="1200" b="1" dirty="0">
                <a:latin typeface="+mn-ea"/>
              </a:rPr>
              <a:t>1,378</a:t>
            </a:r>
            <a:r>
              <a:rPr lang="ja-JP" altLang="en-US" sz="1200" b="1" dirty="0">
                <a:latin typeface="+mn-ea"/>
              </a:rPr>
              <a:t>人</a:t>
            </a:r>
          </a:p>
        </p:txBody>
      </p:sp>
      <p:sp>
        <p:nvSpPr>
          <p:cNvPr id="23" name="正方形/長方形 22">
            <a:extLst>
              <a:ext uri="{FF2B5EF4-FFF2-40B4-BE49-F238E27FC236}">
                <a16:creationId xmlns:a16="http://schemas.microsoft.com/office/drawing/2014/main" id="{526CF61C-D4A1-47AA-AF63-CFE78B515953}"/>
              </a:ext>
            </a:extLst>
          </p:cNvPr>
          <p:cNvSpPr/>
          <p:nvPr/>
        </p:nvSpPr>
        <p:spPr>
          <a:xfrm>
            <a:off x="3697005" y="7196327"/>
            <a:ext cx="691215" cy="461665"/>
          </a:xfrm>
          <a:prstGeom prst="rect">
            <a:avLst/>
          </a:prstGeom>
        </p:spPr>
        <p:txBody>
          <a:bodyPr wrap="none">
            <a:spAutoFit/>
          </a:bodyPr>
          <a:lstStyle/>
          <a:p>
            <a:pPr algn="ctr"/>
            <a:r>
              <a:rPr lang="ja-JP" altLang="en-US" sz="1200" b="1" dirty="0">
                <a:latin typeface="+mn-ea"/>
              </a:rPr>
              <a:t>女性計</a:t>
            </a:r>
            <a:endParaRPr lang="en-US" altLang="ja-JP" sz="1200" b="1" dirty="0">
              <a:latin typeface="+mn-ea"/>
            </a:endParaRPr>
          </a:p>
          <a:p>
            <a:pPr algn="ctr"/>
            <a:r>
              <a:rPr lang="en-US" altLang="ja-JP" sz="1200" b="1" dirty="0">
                <a:latin typeface="+mn-ea"/>
              </a:rPr>
              <a:t>1400</a:t>
            </a:r>
            <a:r>
              <a:rPr lang="ja-JP" altLang="en-US" sz="1200" b="1" dirty="0">
                <a:latin typeface="+mn-ea"/>
              </a:rPr>
              <a:t>人</a:t>
            </a:r>
          </a:p>
        </p:txBody>
      </p:sp>
      <p:graphicFrame>
        <p:nvGraphicFramePr>
          <p:cNvPr id="24" name="表 23">
            <a:extLst>
              <a:ext uri="{FF2B5EF4-FFF2-40B4-BE49-F238E27FC236}">
                <a16:creationId xmlns:a16="http://schemas.microsoft.com/office/drawing/2014/main" id="{1236E019-0648-4595-868C-5988B7CD9D2E}"/>
              </a:ext>
            </a:extLst>
          </p:cNvPr>
          <p:cNvGraphicFramePr>
            <a:graphicFrameLocks noGrp="1"/>
          </p:cNvGraphicFramePr>
          <p:nvPr>
            <p:extLst>
              <p:ext uri="{D42A27DB-BD31-4B8C-83A1-F6EECF244321}">
                <p14:modId xmlns:p14="http://schemas.microsoft.com/office/powerpoint/2010/main" val="2853354456"/>
              </p:ext>
            </p:extLst>
          </p:nvPr>
        </p:nvGraphicFramePr>
        <p:xfrm>
          <a:off x="2319264" y="6159234"/>
          <a:ext cx="495300" cy="21544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95300">
                  <a:extLst>
                    <a:ext uri="{9D8B030D-6E8A-4147-A177-3AD203B41FA5}">
                      <a16:colId xmlns:a16="http://schemas.microsoft.com/office/drawing/2014/main" val="2773817714"/>
                    </a:ext>
                  </a:extLst>
                </a:gridCol>
              </a:tblGrid>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70</a:t>
                      </a:r>
                      <a:r>
                        <a:rPr lang="ja-JP" altLang="en-US" sz="700" b="0" i="0" u="none" strike="noStrike">
                          <a:solidFill>
                            <a:srgbClr val="000000"/>
                          </a:solidFill>
                          <a:effectLst/>
                          <a:latin typeface="Yu Gothic" panose="020B0400000000000000" pitchFamily="50" charset="-128"/>
                          <a:ea typeface="Yu Gothic" panose="020B0400000000000000" pitchFamily="50" charset="-128"/>
                        </a:rPr>
                        <a:t>～</a:t>
                      </a:r>
                      <a:r>
                        <a:rPr lang="en-US" altLang="ja-JP" sz="700" b="0" i="0" u="none" strike="noStrike">
                          <a:solidFill>
                            <a:srgbClr val="000000"/>
                          </a:solidFill>
                          <a:effectLst/>
                          <a:latin typeface="Yu Gothic" panose="020B0400000000000000" pitchFamily="50" charset="-128"/>
                          <a:ea typeface="Yu Gothic" panose="020B0400000000000000" pitchFamily="50" charset="-128"/>
                        </a:rPr>
                        <a:t>74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452899"/>
                  </a:ext>
                </a:extLst>
              </a:tr>
              <a:tr h="143628">
                <a:tc>
                  <a:txBody>
                    <a:bodyPr/>
                    <a:lstStyle/>
                    <a:p>
                      <a:pPr algn="ctr" fontAlgn="b"/>
                      <a:r>
                        <a:rPr lang="en-US" altLang="ja-JP" sz="700" b="0" i="0" u="none" strike="noStrike" dirty="0">
                          <a:solidFill>
                            <a:srgbClr val="000000"/>
                          </a:solidFill>
                          <a:effectLst/>
                          <a:latin typeface="Yu Gothic" panose="020B0400000000000000" pitchFamily="50" charset="-128"/>
                          <a:ea typeface="Yu Gothic" panose="020B0400000000000000" pitchFamily="50" charset="-128"/>
                        </a:rPr>
                        <a:t>65</a:t>
                      </a:r>
                      <a:r>
                        <a:rPr lang="ja-JP" altLang="en-US" sz="700" b="0" i="0" u="none" strike="noStrike" dirty="0">
                          <a:solidFill>
                            <a:srgbClr val="000000"/>
                          </a:solidFill>
                          <a:effectLst/>
                          <a:latin typeface="Yu Gothic" panose="020B0400000000000000" pitchFamily="50" charset="-128"/>
                          <a:ea typeface="Yu Gothic" panose="020B0400000000000000" pitchFamily="50" charset="-128"/>
                        </a:rPr>
                        <a:t>～</a:t>
                      </a:r>
                      <a:r>
                        <a:rPr lang="en-US" altLang="ja-JP" sz="700" b="0" i="0" u="none" strike="noStrike" dirty="0">
                          <a:solidFill>
                            <a:srgbClr val="000000"/>
                          </a:solidFill>
                          <a:effectLst/>
                          <a:latin typeface="Yu Gothic" panose="020B0400000000000000" pitchFamily="50" charset="-128"/>
                          <a:ea typeface="Yu Gothic" panose="020B0400000000000000" pitchFamily="50" charset="-128"/>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0581848"/>
                  </a:ext>
                </a:extLst>
              </a:tr>
              <a:tr h="143628">
                <a:tc>
                  <a:txBody>
                    <a:bodyPr/>
                    <a:lstStyle/>
                    <a:p>
                      <a:pPr algn="ctr" fontAlgn="b"/>
                      <a:r>
                        <a:rPr lang="en-US" altLang="ja-JP" sz="700" b="0" i="0" u="none" strike="noStrike" dirty="0">
                          <a:solidFill>
                            <a:srgbClr val="000000"/>
                          </a:solidFill>
                          <a:effectLst/>
                          <a:latin typeface="Yu Gothic" panose="020B0400000000000000" pitchFamily="50" charset="-128"/>
                          <a:ea typeface="Yu Gothic" panose="020B0400000000000000" pitchFamily="50" charset="-128"/>
                        </a:rPr>
                        <a:t>60</a:t>
                      </a:r>
                      <a:r>
                        <a:rPr lang="ja-JP" altLang="en-US" sz="700" b="0" i="0" u="none" strike="noStrike" dirty="0">
                          <a:solidFill>
                            <a:srgbClr val="000000"/>
                          </a:solidFill>
                          <a:effectLst/>
                          <a:latin typeface="Yu Gothic" panose="020B0400000000000000" pitchFamily="50" charset="-128"/>
                          <a:ea typeface="Yu Gothic" panose="020B0400000000000000" pitchFamily="50" charset="-128"/>
                        </a:rPr>
                        <a:t>～</a:t>
                      </a:r>
                      <a:r>
                        <a:rPr lang="en-US" altLang="ja-JP" sz="700" b="0" i="0" u="none" strike="noStrike" dirty="0">
                          <a:solidFill>
                            <a:srgbClr val="000000"/>
                          </a:solidFill>
                          <a:effectLst/>
                          <a:latin typeface="Yu Gothic" panose="020B0400000000000000" pitchFamily="50" charset="-128"/>
                          <a:ea typeface="Yu Gothic" panose="020B0400000000000000" pitchFamily="50" charset="-128"/>
                        </a:rPr>
                        <a:t>64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243850"/>
                  </a:ext>
                </a:extLst>
              </a:tr>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55</a:t>
                      </a:r>
                      <a:r>
                        <a:rPr lang="ja-JP" altLang="en-US" sz="700" b="0" i="0" u="none" strike="noStrike">
                          <a:solidFill>
                            <a:srgbClr val="000000"/>
                          </a:solidFill>
                          <a:effectLst/>
                          <a:latin typeface="Yu Gothic" panose="020B0400000000000000" pitchFamily="50" charset="-128"/>
                          <a:ea typeface="Yu Gothic" panose="020B0400000000000000" pitchFamily="50" charset="-128"/>
                        </a:rPr>
                        <a:t>～</a:t>
                      </a:r>
                      <a:r>
                        <a:rPr lang="en-US" altLang="ja-JP" sz="700" b="0" i="0" u="none" strike="noStrike">
                          <a:solidFill>
                            <a:srgbClr val="000000"/>
                          </a:solidFill>
                          <a:effectLst/>
                          <a:latin typeface="Yu Gothic" panose="020B0400000000000000" pitchFamily="50" charset="-128"/>
                          <a:ea typeface="Yu Gothic" panose="020B0400000000000000" pitchFamily="50" charset="-128"/>
                        </a:rPr>
                        <a:t>59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2553076"/>
                  </a:ext>
                </a:extLst>
              </a:tr>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50</a:t>
                      </a:r>
                      <a:r>
                        <a:rPr lang="ja-JP" altLang="en-US" sz="700" b="0" i="0" u="none" strike="noStrike">
                          <a:solidFill>
                            <a:srgbClr val="000000"/>
                          </a:solidFill>
                          <a:effectLst/>
                          <a:latin typeface="Yu Gothic" panose="020B0400000000000000" pitchFamily="50" charset="-128"/>
                          <a:ea typeface="Yu Gothic" panose="020B0400000000000000" pitchFamily="50" charset="-128"/>
                        </a:rPr>
                        <a:t>～</a:t>
                      </a:r>
                      <a:r>
                        <a:rPr lang="en-US" altLang="ja-JP" sz="700" b="0" i="0" u="none" strike="noStrike">
                          <a:solidFill>
                            <a:srgbClr val="000000"/>
                          </a:solidFill>
                          <a:effectLst/>
                          <a:latin typeface="Yu Gothic" panose="020B0400000000000000" pitchFamily="50" charset="-128"/>
                          <a:ea typeface="Yu Gothic" panose="020B0400000000000000" pitchFamily="50" charset="-128"/>
                        </a:rPr>
                        <a:t>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299492"/>
                  </a:ext>
                </a:extLst>
              </a:tr>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45</a:t>
                      </a:r>
                      <a:r>
                        <a:rPr lang="ja-JP" altLang="en-US" sz="700" b="0" i="0" u="none" strike="noStrike">
                          <a:solidFill>
                            <a:srgbClr val="000000"/>
                          </a:solidFill>
                          <a:effectLst/>
                          <a:latin typeface="Yu Gothic" panose="020B0400000000000000" pitchFamily="50" charset="-128"/>
                          <a:ea typeface="Yu Gothic" panose="020B0400000000000000" pitchFamily="50" charset="-128"/>
                        </a:rPr>
                        <a:t>～</a:t>
                      </a:r>
                      <a:r>
                        <a:rPr lang="en-US" altLang="ja-JP" sz="700" b="0" i="0" u="none" strike="noStrike">
                          <a:solidFill>
                            <a:srgbClr val="000000"/>
                          </a:solidFill>
                          <a:effectLst/>
                          <a:latin typeface="Yu Gothic" panose="020B0400000000000000" pitchFamily="50" charset="-128"/>
                          <a:ea typeface="Yu Gothic" panose="020B0400000000000000" pitchFamily="50" charset="-128"/>
                        </a:rPr>
                        <a:t>49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7636854"/>
                  </a:ext>
                </a:extLst>
              </a:tr>
              <a:tr h="143628">
                <a:tc>
                  <a:txBody>
                    <a:bodyPr/>
                    <a:lstStyle/>
                    <a:p>
                      <a:pPr algn="ctr" fontAlgn="b"/>
                      <a:r>
                        <a:rPr lang="en-US" altLang="ja-JP" sz="700" b="0" i="0" u="none" strike="noStrike" dirty="0">
                          <a:solidFill>
                            <a:srgbClr val="000000"/>
                          </a:solidFill>
                          <a:effectLst/>
                          <a:latin typeface="Yu Gothic" panose="020B0400000000000000" pitchFamily="50" charset="-128"/>
                          <a:ea typeface="Yu Gothic" panose="020B0400000000000000" pitchFamily="50" charset="-128"/>
                        </a:rPr>
                        <a:t>40</a:t>
                      </a:r>
                      <a:r>
                        <a:rPr lang="ja-JP" altLang="en-US" sz="700" b="0" i="0" u="none" strike="noStrike" dirty="0">
                          <a:solidFill>
                            <a:srgbClr val="000000"/>
                          </a:solidFill>
                          <a:effectLst/>
                          <a:latin typeface="Yu Gothic" panose="020B0400000000000000" pitchFamily="50" charset="-128"/>
                          <a:ea typeface="Yu Gothic" panose="020B0400000000000000" pitchFamily="50" charset="-128"/>
                        </a:rPr>
                        <a:t>～</a:t>
                      </a:r>
                      <a:r>
                        <a:rPr lang="en-US" altLang="ja-JP" sz="700" b="0" i="0" u="none" strike="noStrike" dirty="0">
                          <a:solidFill>
                            <a:srgbClr val="000000"/>
                          </a:solidFill>
                          <a:effectLst/>
                          <a:latin typeface="Yu Gothic" panose="020B0400000000000000" pitchFamily="50" charset="-128"/>
                          <a:ea typeface="Yu Gothic" panose="020B0400000000000000" pitchFamily="50" charset="-128"/>
                        </a:rPr>
                        <a:t>44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8155327"/>
                  </a:ext>
                </a:extLst>
              </a:tr>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35</a:t>
                      </a:r>
                      <a:r>
                        <a:rPr lang="ja-JP" altLang="en-US" sz="700" b="0" i="0" u="none" strike="noStrike">
                          <a:solidFill>
                            <a:srgbClr val="000000"/>
                          </a:solidFill>
                          <a:effectLst/>
                          <a:latin typeface="Yu Gothic" panose="020B0400000000000000" pitchFamily="50" charset="-128"/>
                          <a:ea typeface="Yu Gothic" panose="020B0400000000000000" pitchFamily="50" charset="-128"/>
                        </a:rPr>
                        <a:t>～</a:t>
                      </a:r>
                      <a:r>
                        <a:rPr lang="en-US" altLang="ja-JP" sz="700" b="0" i="0" u="none" strike="noStrike">
                          <a:solidFill>
                            <a:srgbClr val="000000"/>
                          </a:solidFill>
                          <a:effectLst/>
                          <a:latin typeface="Yu Gothic" panose="020B0400000000000000" pitchFamily="50" charset="-128"/>
                          <a:ea typeface="Yu Gothic" panose="020B0400000000000000" pitchFamily="50" charset="-128"/>
                        </a:rPr>
                        <a:t>39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6617393"/>
                  </a:ext>
                </a:extLst>
              </a:tr>
              <a:tr h="143628">
                <a:tc>
                  <a:txBody>
                    <a:bodyPr/>
                    <a:lstStyle/>
                    <a:p>
                      <a:pPr algn="ctr" fontAlgn="b"/>
                      <a:r>
                        <a:rPr lang="en-US" altLang="ja-JP" sz="700" b="0" i="0" u="none" strike="noStrike" dirty="0">
                          <a:solidFill>
                            <a:srgbClr val="000000"/>
                          </a:solidFill>
                          <a:effectLst/>
                          <a:latin typeface="Yu Gothic" panose="020B0400000000000000" pitchFamily="50" charset="-128"/>
                          <a:ea typeface="Yu Gothic" panose="020B0400000000000000" pitchFamily="50" charset="-128"/>
                        </a:rPr>
                        <a:t>30</a:t>
                      </a:r>
                      <a:r>
                        <a:rPr lang="ja-JP" altLang="en-US" sz="700" b="0" i="0" u="none" strike="noStrike" dirty="0">
                          <a:solidFill>
                            <a:srgbClr val="000000"/>
                          </a:solidFill>
                          <a:effectLst/>
                          <a:latin typeface="Yu Gothic" panose="020B0400000000000000" pitchFamily="50" charset="-128"/>
                          <a:ea typeface="Yu Gothic" panose="020B0400000000000000" pitchFamily="50" charset="-128"/>
                        </a:rPr>
                        <a:t>～</a:t>
                      </a:r>
                      <a:r>
                        <a:rPr lang="en-US" altLang="ja-JP" sz="700" b="0" i="0" u="none" strike="noStrike" dirty="0">
                          <a:solidFill>
                            <a:srgbClr val="000000"/>
                          </a:solidFill>
                          <a:effectLst/>
                          <a:latin typeface="Yu Gothic" panose="020B0400000000000000" pitchFamily="50" charset="-128"/>
                          <a:ea typeface="Yu Gothic" panose="020B0400000000000000" pitchFamily="50" charset="-128"/>
                        </a:rPr>
                        <a:t>34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7337393"/>
                  </a:ext>
                </a:extLst>
              </a:tr>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25</a:t>
                      </a:r>
                      <a:r>
                        <a:rPr lang="ja-JP" altLang="en-US" sz="700" b="0" i="0" u="none" strike="noStrike">
                          <a:solidFill>
                            <a:srgbClr val="000000"/>
                          </a:solidFill>
                          <a:effectLst/>
                          <a:latin typeface="Yu Gothic" panose="020B0400000000000000" pitchFamily="50" charset="-128"/>
                          <a:ea typeface="Yu Gothic" panose="020B0400000000000000" pitchFamily="50" charset="-128"/>
                        </a:rPr>
                        <a:t>～</a:t>
                      </a:r>
                      <a:r>
                        <a:rPr lang="en-US" altLang="ja-JP" sz="700" b="0" i="0" u="none" strike="noStrike">
                          <a:solidFill>
                            <a:srgbClr val="000000"/>
                          </a:solidFill>
                          <a:effectLst/>
                          <a:latin typeface="Yu Gothic" panose="020B0400000000000000" pitchFamily="50" charset="-128"/>
                          <a:ea typeface="Yu Gothic" panose="020B0400000000000000" pitchFamily="50" charset="-128"/>
                        </a:rPr>
                        <a:t>29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4859699"/>
                  </a:ext>
                </a:extLst>
              </a:tr>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20</a:t>
                      </a:r>
                      <a:r>
                        <a:rPr lang="ja-JP" altLang="en-US" sz="700" b="0" i="0" u="none" strike="noStrike">
                          <a:solidFill>
                            <a:srgbClr val="000000"/>
                          </a:solidFill>
                          <a:effectLst/>
                          <a:latin typeface="Yu Gothic" panose="020B0400000000000000" pitchFamily="50" charset="-128"/>
                          <a:ea typeface="Yu Gothic" panose="020B0400000000000000" pitchFamily="50" charset="-128"/>
                        </a:rPr>
                        <a:t>～</a:t>
                      </a:r>
                      <a:r>
                        <a:rPr lang="en-US" altLang="ja-JP" sz="700" b="0" i="0" u="none" strike="noStrike">
                          <a:solidFill>
                            <a:srgbClr val="000000"/>
                          </a:solidFill>
                          <a:effectLst/>
                          <a:latin typeface="Yu Gothic" panose="020B0400000000000000" pitchFamily="50" charset="-128"/>
                          <a:ea typeface="Yu Gothic" panose="020B0400000000000000" pitchFamily="50" charset="-128"/>
                        </a:rPr>
                        <a:t>24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2080640"/>
                  </a:ext>
                </a:extLst>
              </a:tr>
              <a:tr h="143628">
                <a:tc>
                  <a:txBody>
                    <a:bodyPr/>
                    <a:lstStyle/>
                    <a:p>
                      <a:pPr algn="ctr" fontAlgn="b"/>
                      <a:r>
                        <a:rPr lang="en-US" altLang="ja-JP" sz="700" b="0" i="0" u="none" strike="noStrike" dirty="0">
                          <a:solidFill>
                            <a:srgbClr val="000000"/>
                          </a:solidFill>
                          <a:effectLst/>
                          <a:latin typeface="Yu Gothic" panose="020B0400000000000000" pitchFamily="50" charset="-128"/>
                          <a:ea typeface="Yu Gothic" panose="020B0400000000000000" pitchFamily="50" charset="-128"/>
                        </a:rPr>
                        <a:t>15</a:t>
                      </a:r>
                      <a:r>
                        <a:rPr lang="ja-JP" altLang="en-US" sz="700" b="0" i="0" u="none" strike="noStrike" dirty="0">
                          <a:solidFill>
                            <a:srgbClr val="000000"/>
                          </a:solidFill>
                          <a:effectLst/>
                          <a:latin typeface="Yu Gothic" panose="020B0400000000000000" pitchFamily="50" charset="-128"/>
                          <a:ea typeface="Yu Gothic" panose="020B0400000000000000" pitchFamily="50" charset="-128"/>
                        </a:rPr>
                        <a:t>～</a:t>
                      </a:r>
                      <a:r>
                        <a:rPr lang="en-US" altLang="ja-JP" sz="700" b="0" i="0" u="none" strike="noStrike" dirty="0">
                          <a:solidFill>
                            <a:srgbClr val="000000"/>
                          </a:solidFill>
                          <a:effectLst/>
                          <a:latin typeface="Yu Gothic" panose="020B0400000000000000" pitchFamily="50" charset="-128"/>
                          <a:ea typeface="Yu Gothic" panose="020B0400000000000000" pitchFamily="50" charset="-128"/>
                        </a:rPr>
                        <a:t>19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583126"/>
                  </a:ext>
                </a:extLst>
              </a:tr>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10</a:t>
                      </a:r>
                      <a:r>
                        <a:rPr lang="ja-JP" altLang="en-US" sz="700" b="0" i="0" u="none" strike="noStrike">
                          <a:solidFill>
                            <a:srgbClr val="000000"/>
                          </a:solidFill>
                          <a:effectLst/>
                          <a:latin typeface="Yu Gothic" panose="020B0400000000000000" pitchFamily="50" charset="-128"/>
                          <a:ea typeface="Yu Gothic" panose="020B0400000000000000" pitchFamily="50" charset="-128"/>
                        </a:rPr>
                        <a:t>～</a:t>
                      </a:r>
                      <a:r>
                        <a:rPr lang="en-US" altLang="ja-JP" sz="700" b="0" i="0" u="none" strike="noStrike">
                          <a:solidFill>
                            <a:srgbClr val="000000"/>
                          </a:solidFill>
                          <a:effectLst/>
                          <a:latin typeface="Yu Gothic" panose="020B0400000000000000" pitchFamily="50" charset="-128"/>
                          <a:ea typeface="Yu Gothic" panose="020B0400000000000000" pitchFamily="50" charset="-128"/>
                        </a:rPr>
                        <a:t>14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8560339"/>
                  </a:ext>
                </a:extLst>
              </a:tr>
              <a:tr h="143628">
                <a:tc>
                  <a:txBody>
                    <a:bodyPr/>
                    <a:lstStyle/>
                    <a:p>
                      <a:pPr algn="ctr" fontAlgn="b"/>
                      <a:r>
                        <a:rPr lang="en-US" altLang="ja-JP" sz="700" b="0" i="0" u="none" strike="noStrike">
                          <a:solidFill>
                            <a:srgbClr val="000000"/>
                          </a:solidFill>
                          <a:effectLst/>
                          <a:latin typeface="Yu Gothic" panose="020B0400000000000000" pitchFamily="50" charset="-128"/>
                          <a:ea typeface="Yu Gothic" panose="020B0400000000000000" pitchFamily="50" charset="-128"/>
                        </a:rPr>
                        <a:t>5</a:t>
                      </a:r>
                      <a:r>
                        <a:rPr lang="ja-JP" altLang="en-US" sz="700" b="0" i="0" u="none" strike="noStrike">
                          <a:solidFill>
                            <a:srgbClr val="000000"/>
                          </a:solidFill>
                          <a:effectLst/>
                          <a:latin typeface="Yu Gothic" panose="020B0400000000000000" pitchFamily="50" charset="-128"/>
                          <a:ea typeface="Yu Gothic" panose="020B0400000000000000" pitchFamily="50" charset="-128"/>
                        </a:rPr>
                        <a:t>～</a:t>
                      </a:r>
                      <a:r>
                        <a:rPr lang="en-US" altLang="ja-JP" sz="700" b="0" i="0" u="none" strike="noStrike">
                          <a:solidFill>
                            <a:srgbClr val="000000"/>
                          </a:solidFill>
                          <a:effectLst/>
                          <a:latin typeface="Yu Gothic" panose="020B0400000000000000" pitchFamily="50" charset="-128"/>
                          <a:ea typeface="Yu Gothic" panose="020B0400000000000000" pitchFamily="50" charset="-128"/>
                        </a:rPr>
                        <a:t>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507130"/>
                  </a:ext>
                </a:extLst>
              </a:tr>
              <a:tr h="143628">
                <a:tc>
                  <a:txBody>
                    <a:bodyPr/>
                    <a:lstStyle/>
                    <a:p>
                      <a:pPr algn="ctr" fontAlgn="b"/>
                      <a:r>
                        <a:rPr lang="en-US" altLang="ja-JP" sz="700" b="0" i="0" u="none" strike="noStrike" dirty="0">
                          <a:solidFill>
                            <a:srgbClr val="000000"/>
                          </a:solidFill>
                          <a:effectLst/>
                          <a:latin typeface="Yu Gothic" panose="020B0400000000000000" pitchFamily="50" charset="-128"/>
                          <a:ea typeface="Yu Gothic" panose="020B0400000000000000" pitchFamily="50" charset="-128"/>
                        </a:rPr>
                        <a:t>0</a:t>
                      </a:r>
                      <a:r>
                        <a:rPr lang="ja-JP" altLang="en-US" sz="700" b="0" i="0" u="none" strike="noStrike" dirty="0">
                          <a:solidFill>
                            <a:srgbClr val="000000"/>
                          </a:solidFill>
                          <a:effectLst/>
                          <a:latin typeface="Yu Gothic" panose="020B0400000000000000" pitchFamily="50" charset="-128"/>
                          <a:ea typeface="Yu Gothic" panose="020B0400000000000000" pitchFamily="50" charset="-128"/>
                        </a:rPr>
                        <a:t>～</a:t>
                      </a:r>
                      <a:r>
                        <a:rPr lang="en-US" altLang="ja-JP" sz="700" b="0" i="0" u="none" strike="noStrike" dirty="0">
                          <a:solidFill>
                            <a:srgbClr val="000000"/>
                          </a:solidFill>
                          <a:effectLst/>
                          <a:latin typeface="Yu Gothic" panose="020B0400000000000000" pitchFamily="50" charset="-128"/>
                          <a:ea typeface="Yu Gothic" panose="020B0400000000000000" pitchFamily="50" charset="-128"/>
                        </a:rPr>
                        <a:t>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3713498"/>
                  </a:ext>
                </a:extLst>
              </a:tr>
            </a:tbl>
          </a:graphicData>
        </a:graphic>
      </p:graphicFrame>
      <p:sp>
        <p:nvSpPr>
          <p:cNvPr id="25" name="右中かっこ 24">
            <a:extLst>
              <a:ext uri="{FF2B5EF4-FFF2-40B4-BE49-F238E27FC236}">
                <a16:creationId xmlns:a16="http://schemas.microsoft.com/office/drawing/2014/main" id="{6D5F281B-2C9E-4D9F-BFAC-DC4F737A02D7}"/>
              </a:ext>
            </a:extLst>
          </p:cNvPr>
          <p:cNvSpPr/>
          <p:nvPr/>
        </p:nvSpPr>
        <p:spPr>
          <a:xfrm>
            <a:off x="5503190" y="6205087"/>
            <a:ext cx="207609" cy="921226"/>
          </a:xfrm>
          <a:prstGeom prst="rightBrace">
            <a:avLst>
              <a:gd name="adj1" fmla="val 61111"/>
              <a:gd name="adj2" fmla="val 4757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D383930D-CABB-4905-AC40-29845364BB69}"/>
              </a:ext>
            </a:extLst>
          </p:cNvPr>
          <p:cNvSpPr/>
          <p:nvPr/>
        </p:nvSpPr>
        <p:spPr>
          <a:xfrm>
            <a:off x="5633842" y="6430291"/>
            <a:ext cx="771365" cy="230832"/>
          </a:xfrm>
          <a:prstGeom prst="rect">
            <a:avLst/>
          </a:prstGeom>
        </p:spPr>
        <p:txBody>
          <a:bodyPr wrap="none">
            <a:spAutoFit/>
          </a:bodyPr>
          <a:lstStyle/>
          <a:p>
            <a:r>
              <a:rPr lang="en-US" altLang="ja-JP" sz="900" b="1" dirty="0">
                <a:latin typeface="+mn-ea"/>
              </a:rPr>
              <a:t>40</a:t>
            </a:r>
            <a:r>
              <a:rPr lang="ja-JP" altLang="en-US" sz="900" b="1" dirty="0">
                <a:latin typeface="+mn-ea"/>
              </a:rPr>
              <a:t>～</a:t>
            </a:r>
            <a:r>
              <a:rPr lang="en-US" altLang="ja-JP" sz="900" b="1" dirty="0">
                <a:latin typeface="+mn-ea"/>
              </a:rPr>
              <a:t>74(</a:t>
            </a:r>
            <a:r>
              <a:rPr lang="ja-JP" altLang="en-US" sz="900" b="1" dirty="0">
                <a:latin typeface="+mn-ea"/>
              </a:rPr>
              <a:t>歳</a:t>
            </a:r>
            <a:r>
              <a:rPr lang="en-US" altLang="ja-JP" sz="900" b="1" dirty="0">
                <a:latin typeface="+mn-ea"/>
              </a:rPr>
              <a:t>)</a:t>
            </a:r>
            <a:endParaRPr lang="ja-JP" altLang="en-US" sz="900" b="1" dirty="0">
              <a:latin typeface="+mn-ea"/>
            </a:endParaRPr>
          </a:p>
        </p:txBody>
      </p:sp>
      <p:sp>
        <p:nvSpPr>
          <p:cNvPr id="27" name="正方形/長方形 26">
            <a:extLst>
              <a:ext uri="{FF2B5EF4-FFF2-40B4-BE49-F238E27FC236}">
                <a16:creationId xmlns:a16="http://schemas.microsoft.com/office/drawing/2014/main" id="{A1EEB92E-4975-459C-ACE0-75FBC79AB0FA}"/>
              </a:ext>
            </a:extLst>
          </p:cNvPr>
          <p:cNvSpPr/>
          <p:nvPr/>
        </p:nvSpPr>
        <p:spPr>
          <a:xfrm>
            <a:off x="5746372" y="6676422"/>
            <a:ext cx="529312" cy="230832"/>
          </a:xfrm>
          <a:prstGeom prst="rect">
            <a:avLst/>
          </a:prstGeom>
        </p:spPr>
        <p:txBody>
          <a:bodyPr wrap="none">
            <a:spAutoFit/>
          </a:bodyPr>
          <a:lstStyle/>
          <a:p>
            <a:r>
              <a:rPr lang="en-US" altLang="ja-JP" sz="900" b="1" dirty="0">
                <a:latin typeface="+mn-ea"/>
              </a:rPr>
              <a:t>80.2</a:t>
            </a:r>
            <a:r>
              <a:rPr lang="ja-JP" altLang="en-US" sz="900" b="1" dirty="0">
                <a:latin typeface="+mn-ea"/>
              </a:rPr>
              <a:t>％</a:t>
            </a:r>
          </a:p>
        </p:txBody>
      </p:sp>
      <p:sp>
        <p:nvSpPr>
          <p:cNvPr id="28" name="正方形/長方形 27">
            <a:extLst>
              <a:ext uri="{FF2B5EF4-FFF2-40B4-BE49-F238E27FC236}">
                <a16:creationId xmlns:a16="http://schemas.microsoft.com/office/drawing/2014/main" id="{8DEDC362-22CE-4621-95F5-4855AE4723D6}"/>
              </a:ext>
            </a:extLst>
          </p:cNvPr>
          <p:cNvSpPr/>
          <p:nvPr/>
        </p:nvSpPr>
        <p:spPr>
          <a:xfrm>
            <a:off x="480696" y="8403407"/>
            <a:ext cx="3635932" cy="230832"/>
          </a:xfrm>
          <a:prstGeom prst="rect">
            <a:avLst/>
          </a:prstGeom>
        </p:spPr>
        <p:txBody>
          <a:bodyPr wrap="none">
            <a:spAutoFit/>
          </a:bodyPr>
          <a:lstStyle/>
          <a:p>
            <a:r>
              <a:rPr lang="ja-JP" altLang="en-US" sz="900" dirty="0">
                <a:solidFill>
                  <a:srgbClr val="000000"/>
                </a:solidFill>
                <a:latin typeface="+mn-ea"/>
              </a:rPr>
              <a:t>出典：</a:t>
            </a:r>
            <a:r>
              <a:rPr lang="ja-JP" altLang="en-US" sz="900" dirty="0">
                <a:latin typeface="+mn-ea"/>
              </a:rPr>
              <a:t>国保データベース</a:t>
            </a:r>
            <a:r>
              <a:rPr lang="en-US" altLang="ja-JP" sz="900" dirty="0">
                <a:latin typeface="+mn-ea"/>
              </a:rPr>
              <a:t>(KDB)</a:t>
            </a:r>
            <a:r>
              <a:rPr lang="ja-JP" altLang="en-US" sz="900" dirty="0">
                <a:latin typeface="+mn-ea"/>
              </a:rPr>
              <a:t>システム</a:t>
            </a:r>
            <a:r>
              <a:rPr lang="en-US" altLang="ja-JP" sz="900" dirty="0">
                <a:latin typeface="+mn-ea"/>
              </a:rPr>
              <a:t>｢</a:t>
            </a:r>
            <a:r>
              <a:rPr lang="ja-JP" altLang="en-US" sz="900" dirty="0">
                <a:latin typeface="+mn-ea"/>
              </a:rPr>
              <a:t>人口及び被保険者の状況</a:t>
            </a:r>
            <a:r>
              <a:rPr lang="en-US" altLang="ja-JP" sz="900" dirty="0">
                <a:latin typeface="+mn-ea"/>
              </a:rPr>
              <a:t>｣</a:t>
            </a:r>
            <a:endParaRPr lang="ja-JP" altLang="en-US" sz="900" dirty="0">
              <a:latin typeface="+mn-ea"/>
            </a:endParaRPr>
          </a:p>
        </p:txBody>
      </p:sp>
      <p:sp>
        <p:nvSpPr>
          <p:cNvPr id="3" name="正方形/長方形 2">
            <a:extLst>
              <a:ext uri="{FF2B5EF4-FFF2-40B4-BE49-F238E27FC236}">
                <a16:creationId xmlns:a16="http://schemas.microsoft.com/office/drawing/2014/main" id="{D03F1AA2-18E0-410F-9B13-480078CA26CD}"/>
              </a:ext>
            </a:extLst>
          </p:cNvPr>
          <p:cNvSpPr/>
          <p:nvPr/>
        </p:nvSpPr>
        <p:spPr>
          <a:xfrm>
            <a:off x="468352" y="6013005"/>
            <a:ext cx="5908952" cy="2390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0FDDFE33-546E-466F-B03D-5F9F191B482B}"/>
              </a:ext>
            </a:extLst>
          </p:cNvPr>
          <p:cNvSpPr/>
          <p:nvPr/>
        </p:nvSpPr>
        <p:spPr>
          <a:xfrm>
            <a:off x="469545" y="5960823"/>
            <a:ext cx="5908952" cy="244258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C60B2147-8B69-4F9D-8464-C1A656ECAF40}"/>
              </a:ext>
            </a:extLst>
          </p:cNvPr>
          <p:cNvSpPr/>
          <p:nvPr/>
        </p:nvSpPr>
        <p:spPr>
          <a:xfrm>
            <a:off x="3176736" y="8752837"/>
            <a:ext cx="42672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- 8</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2972545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738121DF-A44E-4983-B22F-68F1E303DC07}"/>
              </a:ext>
            </a:extLst>
          </p:cNvPr>
          <p:cNvSpPr/>
          <p:nvPr/>
        </p:nvSpPr>
        <p:spPr>
          <a:xfrm>
            <a:off x="94534" y="280659"/>
            <a:ext cx="1107996" cy="276999"/>
          </a:xfrm>
          <a:prstGeom prst="rect">
            <a:avLst/>
          </a:prstGeom>
        </p:spPr>
        <p:txBody>
          <a:bodyPr wrap="none">
            <a:spAutoFit/>
          </a:bodyPr>
          <a:lstStyle/>
          <a:p>
            <a:r>
              <a:rPr lang="ja-JP" altLang="en-US" sz="1200" b="1" dirty="0">
                <a:solidFill>
                  <a:srgbClr val="000000"/>
                </a:solidFill>
                <a:latin typeface="游ゴシック" panose="020B0400000000000000" pitchFamily="50" charset="-128"/>
                <a:ea typeface="游ゴシック" panose="020B0400000000000000" pitchFamily="50" charset="-128"/>
              </a:rPr>
              <a:t>（</a:t>
            </a:r>
            <a:r>
              <a:rPr lang="ja-JP" altLang="en-US" sz="1200" b="1" dirty="0">
                <a:solidFill>
                  <a:srgbClr val="000000"/>
                </a:solidFill>
                <a:latin typeface="+mn-ea"/>
              </a:rPr>
              <a:t>平均寿命</a:t>
            </a:r>
            <a:r>
              <a:rPr lang="ja-JP" altLang="en-US" sz="1200" b="1" dirty="0">
                <a:solidFill>
                  <a:srgbClr val="000000"/>
                </a:solidFill>
                <a:latin typeface="游ゴシック" panose="020B0400000000000000" pitchFamily="50" charset="-128"/>
                <a:ea typeface="游ゴシック" panose="020B0400000000000000" pitchFamily="50" charset="-128"/>
              </a:rPr>
              <a:t>）</a:t>
            </a:r>
            <a:endParaRPr lang="ja-JP" altLang="en-US" sz="1200" b="1" dirty="0">
              <a:latin typeface="游ゴシック" panose="020B0400000000000000" pitchFamily="50" charset="-128"/>
              <a:ea typeface="游ゴシック" panose="020B0400000000000000" pitchFamily="50" charset="-128"/>
            </a:endParaRPr>
          </a:p>
        </p:txBody>
      </p:sp>
      <p:sp>
        <p:nvSpPr>
          <p:cNvPr id="24" name="正方形/長方形 23">
            <a:extLst>
              <a:ext uri="{FF2B5EF4-FFF2-40B4-BE49-F238E27FC236}">
                <a16:creationId xmlns:a16="http://schemas.microsoft.com/office/drawing/2014/main" id="{A1466FA7-E024-4D47-B844-0E71613B3712}"/>
              </a:ext>
            </a:extLst>
          </p:cNvPr>
          <p:cNvSpPr/>
          <p:nvPr/>
        </p:nvSpPr>
        <p:spPr>
          <a:xfrm>
            <a:off x="479503" y="681951"/>
            <a:ext cx="5898994" cy="554447"/>
          </a:xfrm>
          <a:prstGeom prst="rect">
            <a:avLst/>
          </a:prstGeom>
        </p:spPr>
        <p:txBody>
          <a:bodyPr wrap="square">
            <a:spAutoFit/>
          </a:bodyPr>
          <a:lstStyle/>
          <a:p>
            <a:pPr>
              <a:lnSpc>
                <a:spcPct val="150000"/>
              </a:lnSpc>
            </a:pPr>
            <a:r>
              <a:rPr lang="ja-JP" altLang="en-US" sz="1050" dirty="0">
                <a:solidFill>
                  <a:srgbClr val="000000"/>
                </a:solidFill>
                <a:latin typeface="+mn-ea"/>
              </a:rPr>
              <a:t>　川棚町の平均寿命は男性が</a:t>
            </a:r>
            <a:r>
              <a:rPr lang="en-US" altLang="ja-JP" sz="1050" dirty="0">
                <a:solidFill>
                  <a:srgbClr val="000000"/>
                </a:solidFill>
                <a:latin typeface="+mn-ea"/>
              </a:rPr>
              <a:t>81.0</a:t>
            </a:r>
            <a:r>
              <a:rPr lang="ja-JP" altLang="en-US" sz="1050" dirty="0">
                <a:solidFill>
                  <a:srgbClr val="000000"/>
                </a:solidFill>
                <a:latin typeface="+mn-ea"/>
              </a:rPr>
              <a:t>歳、女性が</a:t>
            </a:r>
            <a:r>
              <a:rPr lang="en-US" altLang="ja-JP" sz="1050" dirty="0">
                <a:solidFill>
                  <a:srgbClr val="000000"/>
                </a:solidFill>
                <a:latin typeface="+mn-ea"/>
              </a:rPr>
              <a:t>87.4</a:t>
            </a:r>
            <a:r>
              <a:rPr lang="ja-JP" altLang="en-US" sz="1050" dirty="0">
                <a:solidFill>
                  <a:srgbClr val="000000"/>
                </a:solidFill>
                <a:latin typeface="+mn-ea"/>
              </a:rPr>
              <a:t>歳であり、長崎県の平均寿命と同等、国との比較で低くなっています。</a:t>
            </a:r>
            <a:endParaRPr lang="ja-JP" altLang="en-US" sz="1050" dirty="0">
              <a:latin typeface="+mn-ea"/>
            </a:endParaRPr>
          </a:p>
        </p:txBody>
      </p:sp>
      <p:sp>
        <p:nvSpPr>
          <p:cNvPr id="26" name="正方形/長方形 25">
            <a:extLst>
              <a:ext uri="{FF2B5EF4-FFF2-40B4-BE49-F238E27FC236}">
                <a16:creationId xmlns:a16="http://schemas.microsoft.com/office/drawing/2014/main" id="{0CD138B6-ACFC-43D7-B9DD-EF80F6CB4241}"/>
              </a:ext>
            </a:extLst>
          </p:cNvPr>
          <p:cNvSpPr/>
          <p:nvPr/>
        </p:nvSpPr>
        <p:spPr>
          <a:xfrm>
            <a:off x="724017" y="2255853"/>
            <a:ext cx="2441694" cy="230832"/>
          </a:xfrm>
          <a:prstGeom prst="rect">
            <a:avLst/>
          </a:prstGeom>
        </p:spPr>
        <p:txBody>
          <a:bodyPr wrap="none">
            <a:spAutoFit/>
          </a:bodyPr>
          <a:lstStyle/>
          <a:p>
            <a:r>
              <a:rPr lang="ja-JP" altLang="en-US" sz="900" dirty="0">
                <a:solidFill>
                  <a:srgbClr val="000000"/>
                </a:solidFill>
                <a:latin typeface="+mn-ea"/>
              </a:rPr>
              <a:t>出典：厚生労働省</a:t>
            </a:r>
            <a:r>
              <a:rPr lang="en-US" altLang="ja-JP" sz="900" dirty="0">
                <a:latin typeface="+mn-ea"/>
              </a:rPr>
              <a:t>｢</a:t>
            </a:r>
            <a:r>
              <a:rPr lang="ja-JP" altLang="en-US" sz="900" dirty="0">
                <a:latin typeface="+mn-ea"/>
              </a:rPr>
              <a:t>令和</a:t>
            </a:r>
            <a:r>
              <a:rPr lang="en-US" altLang="ja-JP" sz="900" dirty="0">
                <a:latin typeface="+mn-ea"/>
              </a:rPr>
              <a:t>2</a:t>
            </a:r>
            <a:r>
              <a:rPr lang="ja-JP" altLang="en-US" sz="900" dirty="0">
                <a:latin typeface="+mn-ea"/>
              </a:rPr>
              <a:t>年市町村別生命表</a:t>
            </a:r>
            <a:r>
              <a:rPr lang="en-US" altLang="ja-JP" sz="900" dirty="0">
                <a:latin typeface="+mn-ea"/>
              </a:rPr>
              <a:t>｣</a:t>
            </a:r>
            <a:endParaRPr lang="ja-JP" altLang="en-US" sz="900" dirty="0">
              <a:latin typeface="+mn-ea"/>
            </a:endParaRPr>
          </a:p>
        </p:txBody>
      </p:sp>
      <p:graphicFrame>
        <p:nvGraphicFramePr>
          <p:cNvPr id="27" name="表 26">
            <a:extLst>
              <a:ext uri="{FF2B5EF4-FFF2-40B4-BE49-F238E27FC236}">
                <a16:creationId xmlns:a16="http://schemas.microsoft.com/office/drawing/2014/main" id="{4363B8A8-E08F-44B8-B86A-830A4D65BDC4}"/>
              </a:ext>
            </a:extLst>
          </p:cNvPr>
          <p:cNvGraphicFramePr>
            <a:graphicFrameLocks noGrp="1"/>
          </p:cNvGraphicFramePr>
          <p:nvPr>
            <p:extLst>
              <p:ext uri="{D42A27DB-BD31-4B8C-83A1-F6EECF244321}">
                <p14:modId xmlns:p14="http://schemas.microsoft.com/office/powerpoint/2010/main" val="2774970421"/>
              </p:ext>
            </p:extLst>
          </p:nvPr>
        </p:nvGraphicFramePr>
        <p:xfrm>
          <a:off x="724017" y="1529482"/>
          <a:ext cx="5409966" cy="685800"/>
        </p:xfrm>
        <a:graphic>
          <a:graphicData uri="http://schemas.openxmlformats.org/drawingml/2006/table">
            <a:tbl>
              <a:tblPr firstRow="1" bandRow="1">
                <a:tableStyleId>{5C22544A-7EE6-4342-B048-85BDC9FD1C3A}</a:tableStyleId>
              </a:tblPr>
              <a:tblGrid>
                <a:gridCol w="631098">
                  <a:extLst>
                    <a:ext uri="{9D8B030D-6E8A-4147-A177-3AD203B41FA5}">
                      <a16:colId xmlns:a16="http://schemas.microsoft.com/office/drawing/2014/main" val="2690256023"/>
                    </a:ext>
                  </a:extLst>
                </a:gridCol>
                <a:gridCol w="1592956">
                  <a:extLst>
                    <a:ext uri="{9D8B030D-6E8A-4147-A177-3AD203B41FA5}">
                      <a16:colId xmlns:a16="http://schemas.microsoft.com/office/drawing/2014/main" val="3751153748"/>
                    </a:ext>
                  </a:extLst>
                </a:gridCol>
                <a:gridCol w="1592956">
                  <a:extLst>
                    <a:ext uri="{9D8B030D-6E8A-4147-A177-3AD203B41FA5}">
                      <a16:colId xmlns:a16="http://schemas.microsoft.com/office/drawing/2014/main" val="2935360183"/>
                    </a:ext>
                  </a:extLst>
                </a:gridCol>
                <a:gridCol w="1592956">
                  <a:extLst>
                    <a:ext uri="{9D8B030D-6E8A-4147-A177-3AD203B41FA5}">
                      <a16:colId xmlns:a16="http://schemas.microsoft.com/office/drawing/2014/main" val="3412967047"/>
                    </a:ext>
                  </a:extLst>
                </a:gridCol>
              </a:tblGrid>
              <a:tr h="216000">
                <a:tc>
                  <a:txBody>
                    <a:bodyPr/>
                    <a:lstStyle/>
                    <a:p>
                      <a:endParaRPr kumimoji="1" lang="ja-JP" altLang="en-US" sz="900" dirty="0">
                        <a:solidFill>
                          <a:schemeClr val="tx1"/>
                        </a:solidFill>
                        <a:latin typeface="+mn-ea"/>
                        <a:ea typeface="+mn-ea"/>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3175" cap="flat" cmpd="sng" algn="ctr">
                      <a:noFill/>
                      <a:prstDash val="solid"/>
                      <a:round/>
                      <a:headEnd type="none" w="med" len="med"/>
                      <a:tailEnd type="none" w="med" len="med"/>
                    </a:lnTlToBr>
                    <a:solidFill>
                      <a:srgbClr val="FFFFCC"/>
                    </a:solidFill>
                  </a:tcPr>
                </a:tc>
                <a:tc>
                  <a:txBody>
                    <a:bodyPr/>
                    <a:lstStyle/>
                    <a:p>
                      <a:pPr algn="ctr"/>
                      <a:r>
                        <a:rPr kumimoji="1" lang="ja-JP" altLang="en-US" sz="900" dirty="0">
                          <a:solidFill>
                            <a:schemeClr val="tx1"/>
                          </a:solidFill>
                          <a:latin typeface="+mn-ea"/>
                          <a:ea typeface="+mn-ea"/>
                        </a:rPr>
                        <a:t>川棚町</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mn-ea"/>
                          <a:ea typeface="+mn-ea"/>
                          <a:cs typeface="+mn-cs"/>
                        </a:rPr>
                        <a:t>県</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mn-ea"/>
                          <a:ea typeface="+mn-ea"/>
                          <a:cs typeface="+mn-cs"/>
                        </a:rPr>
                        <a:t>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615328808"/>
                  </a:ext>
                </a:extLst>
              </a:tr>
              <a:tr h="216000">
                <a:tc>
                  <a:txBody>
                    <a:bodyPr/>
                    <a:lstStyle/>
                    <a:p>
                      <a:pPr algn="ctr"/>
                      <a:r>
                        <a:rPr kumimoji="1" lang="ja-JP" altLang="en-US" sz="900" b="1" dirty="0">
                          <a:solidFill>
                            <a:schemeClr val="tx1"/>
                          </a:solidFill>
                          <a:latin typeface="+mn-ea"/>
                          <a:ea typeface="+mn-ea"/>
                        </a:rPr>
                        <a:t>男</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solidFill>
                            <a:schemeClr val="tx1"/>
                          </a:solidFill>
                          <a:latin typeface="+mn-ea"/>
                          <a:ea typeface="+mn-ea"/>
                        </a:rPr>
                        <a:t>81.0</a:t>
                      </a:r>
                      <a:endParaRPr kumimoji="1" lang="ja-JP" altLang="en-US" sz="900"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solidFill>
                            <a:schemeClr val="tx1"/>
                          </a:solidFill>
                          <a:latin typeface="+mn-ea"/>
                          <a:ea typeface="+mn-ea"/>
                        </a:rPr>
                        <a:t>81.0</a:t>
                      </a:r>
                      <a:endParaRPr kumimoji="1" lang="ja-JP" altLang="en-US" sz="900"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solidFill>
                            <a:schemeClr val="tx1"/>
                          </a:solidFill>
                          <a:latin typeface="+mn-ea"/>
                          <a:ea typeface="+mn-ea"/>
                        </a:rPr>
                        <a:t>81.5</a:t>
                      </a:r>
                      <a:endParaRPr kumimoji="1" lang="ja-JP" altLang="en-US" sz="900"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4396082"/>
                  </a:ext>
                </a:extLst>
              </a:tr>
              <a:tr h="216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n-ea"/>
                          <a:ea typeface="+mn-ea"/>
                        </a:rPr>
                        <a:t>女</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solidFill>
                            <a:schemeClr val="tx1"/>
                          </a:solidFill>
                          <a:latin typeface="+mn-ea"/>
                          <a:ea typeface="+mn-ea"/>
                        </a:rPr>
                        <a:t>87.4</a:t>
                      </a:r>
                      <a:endParaRPr kumimoji="1" lang="ja-JP" altLang="en-US" sz="900"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solidFill>
                            <a:schemeClr val="tx1"/>
                          </a:solidFill>
                          <a:latin typeface="+mn-ea"/>
                          <a:ea typeface="+mn-ea"/>
                        </a:rPr>
                        <a:t>87.4</a:t>
                      </a:r>
                      <a:endParaRPr kumimoji="1" lang="ja-JP" altLang="en-US" sz="900"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solidFill>
                            <a:schemeClr val="tx1"/>
                          </a:solidFill>
                          <a:latin typeface="+mn-ea"/>
                          <a:ea typeface="+mn-ea"/>
                        </a:rPr>
                        <a:t>87.6</a:t>
                      </a:r>
                      <a:endParaRPr kumimoji="1" lang="ja-JP" altLang="en-US" sz="900"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8155449"/>
                  </a:ext>
                </a:extLst>
              </a:tr>
            </a:tbl>
          </a:graphicData>
        </a:graphic>
      </p:graphicFrame>
      <p:sp>
        <p:nvSpPr>
          <p:cNvPr id="28" name="正方形/長方形 27">
            <a:extLst>
              <a:ext uri="{FF2B5EF4-FFF2-40B4-BE49-F238E27FC236}">
                <a16:creationId xmlns:a16="http://schemas.microsoft.com/office/drawing/2014/main" id="{0733395B-2C45-46F8-AE4D-E44E6D3CA448}"/>
              </a:ext>
            </a:extLst>
          </p:cNvPr>
          <p:cNvSpPr/>
          <p:nvPr/>
        </p:nvSpPr>
        <p:spPr>
          <a:xfrm>
            <a:off x="2594477" y="1236398"/>
            <a:ext cx="1669047" cy="246221"/>
          </a:xfrm>
          <a:prstGeom prst="rect">
            <a:avLst/>
          </a:prstGeom>
        </p:spPr>
        <p:txBody>
          <a:bodyPr wrap="none">
            <a:spAutoFit/>
          </a:bodyPr>
          <a:lstStyle/>
          <a:p>
            <a:r>
              <a:rPr lang="ja-JP" altLang="en-US" sz="1000" b="1" dirty="0">
                <a:solidFill>
                  <a:srgbClr val="000000"/>
                </a:solidFill>
                <a:latin typeface="+mn-ea"/>
              </a:rPr>
              <a:t>令和</a:t>
            </a:r>
            <a:r>
              <a:rPr lang="en-US" altLang="ja-JP" sz="1000" b="1" dirty="0">
                <a:solidFill>
                  <a:srgbClr val="000000"/>
                </a:solidFill>
                <a:latin typeface="+mn-ea"/>
              </a:rPr>
              <a:t>2</a:t>
            </a:r>
            <a:r>
              <a:rPr lang="ja-JP" altLang="en-US" sz="1000" b="1" dirty="0">
                <a:solidFill>
                  <a:srgbClr val="000000"/>
                </a:solidFill>
                <a:latin typeface="+mn-ea"/>
              </a:rPr>
              <a:t>年市区町村別生命表</a:t>
            </a:r>
            <a:endParaRPr lang="ja-JP" altLang="en-US" sz="1000" b="1" dirty="0">
              <a:latin typeface="+mn-ea"/>
            </a:endParaRPr>
          </a:p>
        </p:txBody>
      </p:sp>
      <p:sp>
        <p:nvSpPr>
          <p:cNvPr id="29" name="正方形/長方形 28">
            <a:extLst>
              <a:ext uri="{FF2B5EF4-FFF2-40B4-BE49-F238E27FC236}">
                <a16:creationId xmlns:a16="http://schemas.microsoft.com/office/drawing/2014/main" id="{A3D48638-08B3-44DE-8DE0-664C18232F4A}"/>
              </a:ext>
            </a:extLst>
          </p:cNvPr>
          <p:cNvSpPr/>
          <p:nvPr/>
        </p:nvSpPr>
        <p:spPr>
          <a:xfrm>
            <a:off x="94534" y="2768574"/>
            <a:ext cx="2382383" cy="276999"/>
          </a:xfrm>
          <a:prstGeom prst="rect">
            <a:avLst/>
          </a:prstGeom>
        </p:spPr>
        <p:txBody>
          <a:bodyPr wrap="none">
            <a:spAutoFit/>
          </a:bodyPr>
          <a:lstStyle/>
          <a:p>
            <a:r>
              <a:rPr lang="ja-JP" altLang="en-US" sz="1200" b="1" dirty="0">
                <a:solidFill>
                  <a:srgbClr val="000000"/>
                </a:solidFill>
                <a:latin typeface="游ゴシック" panose="020B0400000000000000" pitchFamily="50" charset="-128"/>
                <a:ea typeface="游ゴシック" panose="020B0400000000000000" pitchFamily="50" charset="-128"/>
              </a:rPr>
              <a:t>（</a:t>
            </a:r>
            <a:r>
              <a:rPr lang="ja-JP" altLang="en-US" sz="1200" b="1" dirty="0">
                <a:solidFill>
                  <a:srgbClr val="000000"/>
                </a:solidFill>
                <a:latin typeface="+mn-ea"/>
              </a:rPr>
              <a:t>平均自立期間（健康寿命） </a:t>
            </a:r>
            <a:r>
              <a:rPr lang="ja-JP" altLang="en-US" sz="1200" b="1" dirty="0">
                <a:solidFill>
                  <a:srgbClr val="000000"/>
                </a:solidFill>
                <a:latin typeface="游ゴシック" panose="020B0400000000000000" pitchFamily="50" charset="-128"/>
                <a:ea typeface="游ゴシック" panose="020B0400000000000000" pitchFamily="50" charset="-128"/>
              </a:rPr>
              <a:t>）</a:t>
            </a:r>
            <a:endParaRPr lang="ja-JP" altLang="en-US" sz="1200" b="1" dirty="0">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AC88B9E3-9178-45BE-8ECD-97C92C2B7963}"/>
              </a:ext>
            </a:extLst>
          </p:cNvPr>
          <p:cNvSpPr/>
          <p:nvPr/>
        </p:nvSpPr>
        <p:spPr>
          <a:xfrm>
            <a:off x="479503" y="3169866"/>
            <a:ext cx="5898994" cy="554447"/>
          </a:xfrm>
          <a:prstGeom prst="rect">
            <a:avLst/>
          </a:prstGeom>
        </p:spPr>
        <p:txBody>
          <a:bodyPr wrap="square">
            <a:spAutoFit/>
          </a:bodyPr>
          <a:lstStyle/>
          <a:p>
            <a:pPr>
              <a:lnSpc>
                <a:spcPct val="150000"/>
              </a:lnSpc>
            </a:pPr>
            <a:r>
              <a:rPr lang="ja-JP" altLang="en-US" sz="1050" dirty="0">
                <a:solidFill>
                  <a:srgbClr val="000000"/>
                </a:solidFill>
                <a:latin typeface="+mn-ea"/>
              </a:rPr>
              <a:t>　川棚町の平均自立期間は男性が</a:t>
            </a:r>
            <a:r>
              <a:rPr lang="en-US" altLang="ja-JP" sz="1050" dirty="0">
                <a:solidFill>
                  <a:srgbClr val="000000"/>
                </a:solidFill>
                <a:latin typeface="+mn-ea"/>
              </a:rPr>
              <a:t>80.2</a:t>
            </a:r>
            <a:r>
              <a:rPr lang="ja-JP" altLang="en-US" sz="1050" dirty="0">
                <a:solidFill>
                  <a:srgbClr val="000000"/>
                </a:solidFill>
                <a:latin typeface="+mn-ea"/>
              </a:rPr>
              <a:t>歳、女性が</a:t>
            </a:r>
            <a:r>
              <a:rPr lang="en-US" altLang="ja-JP" sz="1050" dirty="0">
                <a:solidFill>
                  <a:srgbClr val="000000"/>
                </a:solidFill>
                <a:latin typeface="+mn-ea"/>
              </a:rPr>
              <a:t>84.9</a:t>
            </a:r>
            <a:r>
              <a:rPr lang="ja-JP" altLang="en-US" sz="1050" dirty="0">
                <a:solidFill>
                  <a:srgbClr val="000000"/>
                </a:solidFill>
                <a:latin typeface="+mn-ea"/>
              </a:rPr>
              <a:t>歳であり、長崎県及び国との比較で長くなっています。</a:t>
            </a:r>
            <a:endParaRPr lang="ja-JP" altLang="en-US" sz="1050" dirty="0">
              <a:latin typeface="+mn-ea"/>
            </a:endParaRPr>
          </a:p>
        </p:txBody>
      </p:sp>
      <p:sp>
        <p:nvSpPr>
          <p:cNvPr id="31" name="正方形/長方形 30">
            <a:extLst>
              <a:ext uri="{FF2B5EF4-FFF2-40B4-BE49-F238E27FC236}">
                <a16:creationId xmlns:a16="http://schemas.microsoft.com/office/drawing/2014/main" id="{2FD4A110-ECFD-4EF4-823E-16DDD61A0AA2}"/>
              </a:ext>
            </a:extLst>
          </p:cNvPr>
          <p:cNvSpPr/>
          <p:nvPr/>
        </p:nvSpPr>
        <p:spPr>
          <a:xfrm>
            <a:off x="724017" y="4743768"/>
            <a:ext cx="2441694" cy="230832"/>
          </a:xfrm>
          <a:prstGeom prst="rect">
            <a:avLst/>
          </a:prstGeom>
        </p:spPr>
        <p:txBody>
          <a:bodyPr wrap="none">
            <a:spAutoFit/>
          </a:bodyPr>
          <a:lstStyle/>
          <a:p>
            <a:r>
              <a:rPr lang="ja-JP" altLang="en-US" sz="900" dirty="0">
                <a:solidFill>
                  <a:srgbClr val="000000"/>
                </a:solidFill>
                <a:latin typeface="+mn-ea"/>
              </a:rPr>
              <a:t>出典：厚生労働省</a:t>
            </a:r>
            <a:r>
              <a:rPr lang="en-US" altLang="ja-JP" sz="900" dirty="0">
                <a:latin typeface="+mn-ea"/>
              </a:rPr>
              <a:t>｢</a:t>
            </a:r>
            <a:r>
              <a:rPr lang="ja-JP" altLang="en-US" sz="900" dirty="0">
                <a:latin typeface="+mn-ea"/>
              </a:rPr>
              <a:t>令和</a:t>
            </a:r>
            <a:r>
              <a:rPr lang="en-US" altLang="ja-JP" sz="900" dirty="0">
                <a:latin typeface="+mn-ea"/>
              </a:rPr>
              <a:t>2</a:t>
            </a:r>
            <a:r>
              <a:rPr lang="ja-JP" altLang="en-US" sz="900" dirty="0">
                <a:latin typeface="+mn-ea"/>
              </a:rPr>
              <a:t>年市町村別生命表</a:t>
            </a:r>
            <a:r>
              <a:rPr lang="en-US" altLang="ja-JP" sz="900" dirty="0">
                <a:latin typeface="+mn-ea"/>
              </a:rPr>
              <a:t>｣</a:t>
            </a:r>
            <a:endParaRPr lang="ja-JP" altLang="en-US" sz="900" dirty="0">
              <a:latin typeface="+mn-ea"/>
            </a:endParaRPr>
          </a:p>
        </p:txBody>
      </p:sp>
      <p:graphicFrame>
        <p:nvGraphicFramePr>
          <p:cNvPr id="32" name="表 31">
            <a:extLst>
              <a:ext uri="{FF2B5EF4-FFF2-40B4-BE49-F238E27FC236}">
                <a16:creationId xmlns:a16="http://schemas.microsoft.com/office/drawing/2014/main" id="{861F24D6-FDE8-4817-B9E0-4166467327AE}"/>
              </a:ext>
            </a:extLst>
          </p:cNvPr>
          <p:cNvGraphicFramePr>
            <a:graphicFrameLocks noGrp="1"/>
          </p:cNvGraphicFramePr>
          <p:nvPr>
            <p:extLst>
              <p:ext uri="{D42A27DB-BD31-4B8C-83A1-F6EECF244321}">
                <p14:modId xmlns:p14="http://schemas.microsoft.com/office/powerpoint/2010/main" val="95988276"/>
              </p:ext>
            </p:extLst>
          </p:nvPr>
        </p:nvGraphicFramePr>
        <p:xfrm>
          <a:off x="724017" y="4017397"/>
          <a:ext cx="5409966" cy="685800"/>
        </p:xfrm>
        <a:graphic>
          <a:graphicData uri="http://schemas.openxmlformats.org/drawingml/2006/table">
            <a:tbl>
              <a:tblPr firstRow="1" bandRow="1">
                <a:tableStyleId>{5C22544A-7EE6-4342-B048-85BDC9FD1C3A}</a:tableStyleId>
              </a:tblPr>
              <a:tblGrid>
                <a:gridCol w="631098">
                  <a:extLst>
                    <a:ext uri="{9D8B030D-6E8A-4147-A177-3AD203B41FA5}">
                      <a16:colId xmlns:a16="http://schemas.microsoft.com/office/drawing/2014/main" val="2690256023"/>
                    </a:ext>
                  </a:extLst>
                </a:gridCol>
                <a:gridCol w="1592956">
                  <a:extLst>
                    <a:ext uri="{9D8B030D-6E8A-4147-A177-3AD203B41FA5}">
                      <a16:colId xmlns:a16="http://schemas.microsoft.com/office/drawing/2014/main" val="3751153748"/>
                    </a:ext>
                  </a:extLst>
                </a:gridCol>
                <a:gridCol w="1592956">
                  <a:extLst>
                    <a:ext uri="{9D8B030D-6E8A-4147-A177-3AD203B41FA5}">
                      <a16:colId xmlns:a16="http://schemas.microsoft.com/office/drawing/2014/main" val="2935360183"/>
                    </a:ext>
                  </a:extLst>
                </a:gridCol>
                <a:gridCol w="1592956">
                  <a:extLst>
                    <a:ext uri="{9D8B030D-6E8A-4147-A177-3AD203B41FA5}">
                      <a16:colId xmlns:a16="http://schemas.microsoft.com/office/drawing/2014/main" val="3412967047"/>
                    </a:ext>
                  </a:extLst>
                </a:gridCol>
              </a:tblGrid>
              <a:tr h="216000">
                <a:tc>
                  <a:txBody>
                    <a:bodyPr/>
                    <a:lstStyle/>
                    <a:p>
                      <a:endParaRPr kumimoji="1" lang="ja-JP" altLang="en-US" sz="900" dirty="0">
                        <a:solidFill>
                          <a:schemeClr val="tx1"/>
                        </a:solidFill>
                        <a:latin typeface="+mn-ea"/>
                        <a:ea typeface="+mn-ea"/>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3175" cap="flat" cmpd="sng" algn="ctr">
                      <a:noFill/>
                      <a:prstDash val="solid"/>
                      <a:round/>
                      <a:headEnd type="none" w="med" len="med"/>
                      <a:tailEnd type="none" w="med" len="med"/>
                    </a:lnTlToBr>
                    <a:solidFill>
                      <a:srgbClr val="FFFFCC"/>
                    </a:solidFill>
                  </a:tcPr>
                </a:tc>
                <a:tc>
                  <a:txBody>
                    <a:bodyPr/>
                    <a:lstStyle/>
                    <a:p>
                      <a:pPr algn="ctr"/>
                      <a:r>
                        <a:rPr kumimoji="1" lang="ja-JP" altLang="en-US" sz="900" dirty="0">
                          <a:solidFill>
                            <a:schemeClr val="tx1"/>
                          </a:solidFill>
                          <a:latin typeface="+mn-ea"/>
                          <a:ea typeface="+mn-ea"/>
                        </a:rPr>
                        <a:t>川棚町</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mn-ea"/>
                          <a:ea typeface="+mn-ea"/>
                          <a:cs typeface="+mn-cs"/>
                        </a:rPr>
                        <a:t>県</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mn-ea"/>
                          <a:ea typeface="+mn-ea"/>
                          <a:cs typeface="+mn-cs"/>
                        </a:rPr>
                        <a:t>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615328808"/>
                  </a:ext>
                </a:extLst>
              </a:tr>
              <a:tr h="216000">
                <a:tc>
                  <a:txBody>
                    <a:bodyPr/>
                    <a:lstStyle/>
                    <a:p>
                      <a:r>
                        <a:rPr kumimoji="1" lang="ja-JP" altLang="en-US" sz="900" b="1" dirty="0">
                          <a:solidFill>
                            <a:schemeClr val="tx1"/>
                          </a:solidFill>
                          <a:latin typeface="+mn-ea"/>
                          <a:ea typeface="+mn-ea"/>
                        </a:rPr>
                        <a:t>男</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solidFill>
                            <a:schemeClr val="tx1"/>
                          </a:solidFill>
                          <a:latin typeface="+mn-ea"/>
                          <a:ea typeface="+mn-ea"/>
                        </a:rPr>
                        <a:t>80.2</a:t>
                      </a:r>
                      <a:endParaRPr kumimoji="1" lang="ja-JP" altLang="en-US" sz="900"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solidFill>
                            <a:schemeClr val="tx1"/>
                          </a:solidFill>
                          <a:latin typeface="+mn-ea"/>
                          <a:ea typeface="+mn-ea"/>
                        </a:rPr>
                        <a:t>79.6</a:t>
                      </a:r>
                      <a:endParaRPr kumimoji="1" lang="ja-JP" altLang="en-US" sz="900"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solidFill>
                            <a:schemeClr val="tx1"/>
                          </a:solidFill>
                          <a:latin typeface="+mn-ea"/>
                          <a:ea typeface="+mn-ea"/>
                        </a:rPr>
                        <a:t>80.1</a:t>
                      </a:r>
                      <a:endParaRPr kumimoji="1" lang="ja-JP" altLang="en-US" sz="900"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4396082"/>
                  </a:ext>
                </a:extLst>
              </a:tr>
              <a:tr h="21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n-ea"/>
                          <a:ea typeface="+mn-ea"/>
                        </a:rPr>
                        <a:t>女</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solidFill>
                            <a:schemeClr val="tx1"/>
                          </a:solidFill>
                          <a:latin typeface="+mn-ea"/>
                          <a:ea typeface="+mn-ea"/>
                        </a:rPr>
                        <a:t>84.9</a:t>
                      </a:r>
                      <a:endParaRPr kumimoji="1" lang="ja-JP" altLang="en-US" sz="900"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solidFill>
                            <a:schemeClr val="tx1"/>
                          </a:solidFill>
                          <a:latin typeface="+mn-ea"/>
                          <a:ea typeface="+mn-ea"/>
                        </a:rPr>
                        <a:t>84.3</a:t>
                      </a:r>
                      <a:endParaRPr kumimoji="1" lang="ja-JP" altLang="en-US" sz="900"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solidFill>
                            <a:schemeClr val="tx1"/>
                          </a:solidFill>
                          <a:latin typeface="+mn-ea"/>
                          <a:ea typeface="+mn-ea"/>
                        </a:rPr>
                        <a:t>84.4</a:t>
                      </a:r>
                      <a:endParaRPr kumimoji="1" lang="ja-JP" altLang="en-US" sz="900"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8155449"/>
                  </a:ext>
                </a:extLst>
              </a:tr>
            </a:tbl>
          </a:graphicData>
        </a:graphic>
      </p:graphicFrame>
      <p:sp>
        <p:nvSpPr>
          <p:cNvPr id="33" name="正方形/長方形 32">
            <a:extLst>
              <a:ext uri="{FF2B5EF4-FFF2-40B4-BE49-F238E27FC236}">
                <a16:creationId xmlns:a16="http://schemas.microsoft.com/office/drawing/2014/main" id="{AD7193FA-1DA4-4111-904D-CCE54997884B}"/>
              </a:ext>
            </a:extLst>
          </p:cNvPr>
          <p:cNvSpPr/>
          <p:nvPr/>
        </p:nvSpPr>
        <p:spPr>
          <a:xfrm>
            <a:off x="2594477" y="3724313"/>
            <a:ext cx="1669047" cy="246221"/>
          </a:xfrm>
          <a:prstGeom prst="rect">
            <a:avLst/>
          </a:prstGeom>
        </p:spPr>
        <p:txBody>
          <a:bodyPr wrap="none">
            <a:spAutoFit/>
          </a:bodyPr>
          <a:lstStyle/>
          <a:p>
            <a:r>
              <a:rPr lang="ja-JP" altLang="en-US" sz="1000" b="1" dirty="0">
                <a:solidFill>
                  <a:srgbClr val="000000"/>
                </a:solidFill>
                <a:latin typeface="+mn-ea"/>
              </a:rPr>
              <a:t>令和</a:t>
            </a:r>
            <a:r>
              <a:rPr lang="en-US" altLang="ja-JP" sz="1000" b="1" dirty="0">
                <a:solidFill>
                  <a:srgbClr val="000000"/>
                </a:solidFill>
                <a:latin typeface="+mn-ea"/>
              </a:rPr>
              <a:t>2</a:t>
            </a:r>
            <a:r>
              <a:rPr lang="ja-JP" altLang="en-US" sz="1000" b="1" dirty="0">
                <a:solidFill>
                  <a:srgbClr val="000000"/>
                </a:solidFill>
                <a:latin typeface="+mn-ea"/>
              </a:rPr>
              <a:t>年市区町村別生命表</a:t>
            </a:r>
            <a:endParaRPr lang="ja-JP" altLang="en-US" sz="1000" b="1" dirty="0">
              <a:latin typeface="+mn-ea"/>
            </a:endParaRPr>
          </a:p>
        </p:txBody>
      </p:sp>
      <p:sp>
        <p:nvSpPr>
          <p:cNvPr id="12" name="正方形/長方形 11">
            <a:extLst>
              <a:ext uri="{FF2B5EF4-FFF2-40B4-BE49-F238E27FC236}">
                <a16:creationId xmlns:a16="http://schemas.microsoft.com/office/drawing/2014/main" id="{EF7D7F3F-A72E-46DC-B69C-3C33868F0817}"/>
              </a:ext>
            </a:extLst>
          </p:cNvPr>
          <p:cNvSpPr/>
          <p:nvPr/>
        </p:nvSpPr>
        <p:spPr>
          <a:xfrm>
            <a:off x="3176736" y="8752837"/>
            <a:ext cx="42672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- 9</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3660357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AB21B1F0-8AFE-4161-9125-8A8F99F96053}"/>
              </a:ext>
            </a:extLst>
          </p:cNvPr>
          <p:cNvSpPr/>
          <p:nvPr/>
        </p:nvSpPr>
        <p:spPr>
          <a:xfrm>
            <a:off x="94534" y="280659"/>
            <a:ext cx="1415772" cy="276999"/>
          </a:xfrm>
          <a:prstGeom prst="rect">
            <a:avLst/>
          </a:prstGeom>
        </p:spPr>
        <p:txBody>
          <a:bodyPr wrap="none">
            <a:spAutoFit/>
          </a:bodyPr>
          <a:lstStyle/>
          <a:p>
            <a:r>
              <a:rPr lang="ja-JP" altLang="en-US" sz="1200" b="1" dirty="0">
                <a:solidFill>
                  <a:srgbClr val="000000"/>
                </a:solidFill>
                <a:latin typeface="游ゴシック" panose="020B0400000000000000" pitchFamily="50" charset="-128"/>
                <a:ea typeface="游ゴシック" panose="020B0400000000000000" pitchFamily="50" charset="-128"/>
              </a:rPr>
              <a:t>（</a:t>
            </a:r>
            <a:r>
              <a:rPr lang="ja-JP" altLang="en-US" sz="1200" b="1" dirty="0">
                <a:solidFill>
                  <a:srgbClr val="000000"/>
                </a:solidFill>
                <a:latin typeface="+mn-ea"/>
              </a:rPr>
              <a:t>将来推計人口</a:t>
            </a:r>
            <a:r>
              <a:rPr lang="ja-JP" altLang="en-US" sz="1200" b="1" dirty="0">
                <a:solidFill>
                  <a:srgbClr val="000000"/>
                </a:solidFill>
                <a:latin typeface="游ゴシック" panose="020B0400000000000000" pitchFamily="50" charset="-128"/>
                <a:ea typeface="游ゴシック" panose="020B0400000000000000" pitchFamily="50" charset="-128"/>
              </a:rPr>
              <a:t>）</a:t>
            </a:r>
            <a:endParaRPr lang="ja-JP" altLang="en-US" sz="1200" b="1" dirty="0">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BB383B8E-61BC-455C-87C9-47D4C9118F43}"/>
              </a:ext>
            </a:extLst>
          </p:cNvPr>
          <p:cNvSpPr/>
          <p:nvPr/>
        </p:nvSpPr>
        <p:spPr>
          <a:xfrm>
            <a:off x="479503" y="681951"/>
            <a:ext cx="5898994" cy="554447"/>
          </a:xfrm>
          <a:prstGeom prst="rect">
            <a:avLst/>
          </a:prstGeom>
        </p:spPr>
        <p:txBody>
          <a:bodyPr wrap="square">
            <a:spAutoFit/>
          </a:bodyPr>
          <a:lstStyle/>
          <a:p>
            <a:pPr>
              <a:lnSpc>
                <a:spcPct val="150000"/>
              </a:lnSpc>
            </a:pPr>
            <a:r>
              <a:rPr lang="ja-JP" altLang="en-US" sz="1050" dirty="0">
                <a:solidFill>
                  <a:srgbClr val="000000"/>
                </a:solidFill>
                <a:latin typeface="+mn-ea"/>
              </a:rPr>
              <a:t>　川棚町の将来推計人口は</a:t>
            </a:r>
            <a:r>
              <a:rPr lang="en-US" altLang="ja-JP" sz="1050" dirty="0">
                <a:solidFill>
                  <a:srgbClr val="000000"/>
                </a:solidFill>
                <a:latin typeface="+mn-ea"/>
              </a:rPr>
              <a:t>2030</a:t>
            </a:r>
            <a:r>
              <a:rPr lang="ja-JP" altLang="en-US" sz="1050" dirty="0">
                <a:solidFill>
                  <a:srgbClr val="000000"/>
                </a:solidFill>
                <a:latin typeface="+mn-ea"/>
              </a:rPr>
              <a:t>年に</a:t>
            </a:r>
            <a:r>
              <a:rPr lang="en-US" altLang="ja-JP" sz="1050" dirty="0">
                <a:solidFill>
                  <a:srgbClr val="000000"/>
                </a:solidFill>
                <a:latin typeface="+mn-ea"/>
              </a:rPr>
              <a:t>11,896</a:t>
            </a:r>
            <a:r>
              <a:rPr lang="ja-JP" altLang="en-US" sz="1050" dirty="0">
                <a:solidFill>
                  <a:srgbClr val="000000"/>
                </a:solidFill>
                <a:latin typeface="+mn-ea"/>
              </a:rPr>
              <a:t>人、</a:t>
            </a:r>
            <a:r>
              <a:rPr lang="en-US" altLang="ja-JP" sz="1050" dirty="0">
                <a:solidFill>
                  <a:srgbClr val="000000"/>
                </a:solidFill>
                <a:latin typeface="+mn-ea"/>
              </a:rPr>
              <a:t>2045</a:t>
            </a:r>
            <a:r>
              <a:rPr lang="ja-JP" altLang="en-US" sz="1050" dirty="0">
                <a:solidFill>
                  <a:srgbClr val="000000"/>
                </a:solidFill>
                <a:latin typeface="+mn-ea"/>
              </a:rPr>
              <a:t>年に</a:t>
            </a:r>
            <a:r>
              <a:rPr lang="en-US" altLang="ja-JP" sz="1050" dirty="0">
                <a:solidFill>
                  <a:srgbClr val="000000"/>
                </a:solidFill>
                <a:latin typeface="+mn-ea"/>
              </a:rPr>
              <a:t>9,293</a:t>
            </a:r>
            <a:r>
              <a:rPr lang="ja-JP" altLang="en-US" sz="1050" dirty="0">
                <a:solidFill>
                  <a:srgbClr val="000000"/>
                </a:solidFill>
                <a:latin typeface="+mn-ea"/>
              </a:rPr>
              <a:t>人となっています。</a:t>
            </a:r>
            <a:r>
              <a:rPr lang="en-US" altLang="ja-JP" sz="1050" dirty="0">
                <a:solidFill>
                  <a:srgbClr val="000000"/>
                </a:solidFill>
                <a:latin typeface="+mn-ea"/>
              </a:rPr>
              <a:t>75</a:t>
            </a:r>
            <a:r>
              <a:rPr lang="ja-JP" altLang="en-US" sz="1050" dirty="0">
                <a:solidFill>
                  <a:srgbClr val="000000"/>
                </a:solidFill>
                <a:latin typeface="+mn-ea"/>
              </a:rPr>
              <a:t>歳未満の全年齢階層で将来人口が減少し、</a:t>
            </a:r>
            <a:r>
              <a:rPr lang="en-US" altLang="ja-JP" sz="1050" dirty="0">
                <a:solidFill>
                  <a:srgbClr val="000000"/>
                </a:solidFill>
                <a:latin typeface="+mn-ea"/>
              </a:rPr>
              <a:t>75</a:t>
            </a:r>
            <a:r>
              <a:rPr lang="ja-JP" altLang="en-US" sz="1050" dirty="0">
                <a:solidFill>
                  <a:srgbClr val="000000"/>
                </a:solidFill>
                <a:latin typeface="+mn-ea"/>
              </a:rPr>
              <a:t>歳以上では増加傾向となっています。</a:t>
            </a:r>
            <a:endParaRPr lang="ja-JP" altLang="en-US" sz="1050" dirty="0">
              <a:latin typeface="+mn-ea"/>
            </a:endParaRPr>
          </a:p>
        </p:txBody>
      </p:sp>
      <p:sp>
        <p:nvSpPr>
          <p:cNvPr id="20" name="正方形/長方形 19">
            <a:extLst>
              <a:ext uri="{FF2B5EF4-FFF2-40B4-BE49-F238E27FC236}">
                <a16:creationId xmlns:a16="http://schemas.microsoft.com/office/drawing/2014/main" id="{EB17DC64-3576-4D34-A9E6-416A7157162D}"/>
              </a:ext>
            </a:extLst>
          </p:cNvPr>
          <p:cNvSpPr/>
          <p:nvPr/>
        </p:nvSpPr>
        <p:spPr>
          <a:xfrm>
            <a:off x="2913043" y="1483801"/>
            <a:ext cx="954107" cy="246221"/>
          </a:xfrm>
          <a:prstGeom prst="rect">
            <a:avLst/>
          </a:prstGeom>
        </p:spPr>
        <p:txBody>
          <a:bodyPr wrap="none">
            <a:spAutoFit/>
          </a:bodyPr>
          <a:lstStyle/>
          <a:p>
            <a:r>
              <a:rPr lang="ja-JP" altLang="en-US" sz="1000" b="1" dirty="0">
                <a:solidFill>
                  <a:srgbClr val="000000"/>
                </a:solidFill>
                <a:latin typeface="+mn-ea"/>
              </a:rPr>
              <a:t>将来推計人口</a:t>
            </a:r>
            <a:endParaRPr lang="ja-JP" altLang="en-US" sz="1000" b="1" dirty="0">
              <a:latin typeface="+mn-ea"/>
            </a:endParaRPr>
          </a:p>
        </p:txBody>
      </p:sp>
      <p:graphicFrame>
        <p:nvGraphicFramePr>
          <p:cNvPr id="21" name="グラフ 20">
            <a:extLst>
              <a:ext uri="{FF2B5EF4-FFF2-40B4-BE49-F238E27FC236}">
                <a16:creationId xmlns:a16="http://schemas.microsoft.com/office/drawing/2014/main" id="{647D2240-7A14-4D60-8E3D-2898835891DA}"/>
              </a:ext>
            </a:extLst>
          </p:cNvPr>
          <p:cNvGraphicFramePr/>
          <p:nvPr>
            <p:extLst>
              <p:ext uri="{D42A27DB-BD31-4B8C-83A1-F6EECF244321}">
                <p14:modId xmlns:p14="http://schemas.microsoft.com/office/powerpoint/2010/main" val="3377847922"/>
              </p:ext>
            </p:extLst>
          </p:nvPr>
        </p:nvGraphicFramePr>
        <p:xfrm>
          <a:off x="479502" y="1731205"/>
          <a:ext cx="5898994" cy="4045127"/>
        </p:xfrm>
        <a:graphic>
          <a:graphicData uri="http://schemas.openxmlformats.org/drawingml/2006/chart">
            <c:chart xmlns:c="http://schemas.openxmlformats.org/drawingml/2006/chart" xmlns:r="http://schemas.openxmlformats.org/officeDocument/2006/relationships" r:id="rId3"/>
          </a:graphicData>
        </a:graphic>
      </p:graphicFrame>
      <p:sp>
        <p:nvSpPr>
          <p:cNvPr id="22" name="正方形/長方形 21">
            <a:extLst>
              <a:ext uri="{FF2B5EF4-FFF2-40B4-BE49-F238E27FC236}">
                <a16:creationId xmlns:a16="http://schemas.microsoft.com/office/drawing/2014/main" id="{93E45FD7-5B49-4671-BD05-72D840B7F761}"/>
              </a:ext>
            </a:extLst>
          </p:cNvPr>
          <p:cNvSpPr/>
          <p:nvPr/>
        </p:nvSpPr>
        <p:spPr>
          <a:xfrm>
            <a:off x="469545" y="1731205"/>
            <a:ext cx="5908952" cy="42570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9E8B4619-B892-4D5D-84F1-4D22BB9806EA}"/>
              </a:ext>
            </a:extLst>
          </p:cNvPr>
          <p:cNvSpPr/>
          <p:nvPr/>
        </p:nvSpPr>
        <p:spPr>
          <a:xfrm>
            <a:off x="469545" y="6112498"/>
            <a:ext cx="4083169" cy="230832"/>
          </a:xfrm>
          <a:prstGeom prst="rect">
            <a:avLst/>
          </a:prstGeom>
        </p:spPr>
        <p:txBody>
          <a:bodyPr wrap="none">
            <a:spAutoFit/>
          </a:bodyPr>
          <a:lstStyle/>
          <a:p>
            <a:r>
              <a:rPr lang="en-US" altLang="ja-JP" sz="900" dirty="0">
                <a:solidFill>
                  <a:srgbClr val="000000"/>
                </a:solidFill>
                <a:latin typeface="+mn-ea"/>
              </a:rPr>
              <a:t>※</a:t>
            </a:r>
            <a:r>
              <a:rPr lang="ja-JP" altLang="en-US" sz="900" dirty="0">
                <a:solidFill>
                  <a:srgbClr val="000000"/>
                </a:solidFill>
                <a:latin typeface="+mn-ea"/>
              </a:rPr>
              <a:t>出典：将来推計人口：国立社会保障・人口問題研究所（</a:t>
            </a:r>
            <a:r>
              <a:rPr lang="en-US" altLang="ja-JP" sz="900" dirty="0">
                <a:solidFill>
                  <a:srgbClr val="000000"/>
                </a:solidFill>
                <a:latin typeface="+mn-ea"/>
              </a:rPr>
              <a:t>2018</a:t>
            </a:r>
            <a:r>
              <a:rPr lang="ja-JP" altLang="en-US" sz="900" dirty="0">
                <a:solidFill>
                  <a:srgbClr val="000000"/>
                </a:solidFill>
                <a:latin typeface="+mn-ea"/>
              </a:rPr>
              <a:t>年</a:t>
            </a:r>
            <a:r>
              <a:rPr lang="en-US" altLang="ja-JP" sz="900" dirty="0">
                <a:solidFill>
                  <a:srgbClr val="000000"/>
                </a:solidFill>
                <a:latin typeface="+mn-ea"/>
              </a:rPr>
              <a:t>3</a:t>
            </a:r>
            <a:r>
              <a:rPr lang="ja-JP" altLang="en-US" sz="900" dirty="0">
                <a:solidFill>
                  <a:srgbClr val="000000"/>
                </a:solidFill>
                <a:latin typeface="+mn-ea"/>
              </a:rPr>
              <a:t>月推計）</a:t>
            </a:r>
            <a:endParaRPr lang="en-US" altLang="ja-JP" sz="900" dirty="0">
              <a:solidFill>
                <a:srgbClr val="000000"/>
              </a:solidFill>
              <a:latin typeface="+mn-ea"/>
            </a:endParaRPr>
          </a:p>
        </p:txBody>
      </p:sp>
      <p:sp>
        <p:nvSpPr>
          <p:cNvPr id="9" name="正方形/長方形 8">
            <a:extLst>
              <a:ext uri="{FF2B5EF4-FFF2-40B4-BE49-F238E27FC236}">
                <a16:creationId xmlns:a16="http://schemas.microsoft.com/office/drawing/2014/main" id="{769284D3-8A23-4BCF-AA8A-E9543768D2D9}"/>
              </a:ext>
            </a:extLst>
          </p:cNvPr>
          <p:cNvSpPr/>
          <p:nvPr/>
        </p:nvSpPr>
        <p:spPr>
          <a:xfrm>
            <a:off x="3137463"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- 10</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519131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34C1C14-1259-4247-92A3-190E0E37A9C6}"/>
              </a:ext>
            </a:extLst>
          </p:cNvPr>
          <p:cNvSpPr/>
          <p:nvPr/>
        </p:nvSpPr>
        <p:spPr>
          <a:xfrm>
            <a:off x="94178" y="285862"/>
            <a:ext cx="2031325"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２　</a:t>
            </a:r>
            <a:r>
              <a:rPr kumimoji="1" lang="ja-JP" altLang="en-US" sz="1600" b="1" dirty="0">
                <a:solidFill>
                  <a:schemeClr val="tx1"/>
                </a:solidFill>
                <a:latin typeface="+mn-ea"/>
              </a:rPr>
              <a:t>医療費等の状況</a:t>
            </a: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p:txBody>
      </p:sp>
      <p:sp>
        <p:nvSpPr>
          <p:cNvPr id="18" name="正方形/長方形 17">
            <a:extLst>
              <a:ext uri="{FF2B5EF4-FFF2-40B4-BE49-F238E27FC236}">
                <a16:creationId xmlns:a16="http://schemas.microsoft.com/office/drawing/2014/main" id="{B2925C0F-554A-47D4-A83A-64E621BD54D8}"/>
              </a:ext>
            </a:extLst>
          </p:cNvPr>
          <p:cNvSpPr/>
          <p:nvPr/>
        </p:nvSpPr>
        <p:spPr>
          <a:xfrm>
            <a:off x="81834" y="980233"/>
            <a:ext cx="1415772" cy="276999"/>
          </a:xfrm>
          <a:prstGeom prst="rect">
            <a:avLst/>
          </a:prstGeom>
        </p:spPr>
        <p:txBody>
          <a:bodyPr wrap="none">
            <a:spAutoFit/>
          </a:bodyPr>
          <a:lstStyle/>
          <a:p>
            <a:r>
              <a:rPr lang="ja-JP" altLang="en-US" sz="1200" b="1" dirty="0">
                <a:solidFill>
                  <a:srgbClr val="000000"/>
                </a:solidFill>
                <a:latin typeface="游ゴシック" panose="020B0400000000000000" pitchFamily="50" charset="-128"/>
                <a:ea typeface="游ゴシック" panose="020B0400000000000000" pitchFamily="50" charset="-128"/>
              </a:rPr>
              <a:t>（</a:t>
            </a:r>
            <a:r>
              <a:rPr lang="ja-JP" altLang="en-US" sz="1200" b="1" dirty="0">
                <a:solidFill>
                  <a:srgbClr val="000000"/>
                </a:solidFill>
                <a:latin typeface="+mn-ea"/>
              </a:rPr>
              <a:t>医療基礎情報</a:t>
            </a:r>
            <a:r>
              <a:rPr lang="ja-JP" altLang="en-US" sz="1200" b="1" dirty="0">
                <a:solidFill>
                  <a:srgbClr val="000000"/>
                </a:solidFill>
                <a:latin typeface="游ゴシック" panose="020B0400000000000000" pitchFamily="50" charset="-128"/>
                <a:ea typeface="游ゴシック" panose="020B0400000000000000" pitchFamily="50" charset="-128"/>
              </a:rPr>
              <a:t>）</a:t>
            </a:r>
            <a:endParaRPr lang="ja-JP" altLang="en-US" sz="1200" b="1" dirty="0">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02D920A1-C867-4E35-B45D-AF628291D44F}"/>
              </a:ext>
            </a:extLst>
          </p:cNvPr>
          <p:cNvSpPr/>
          <p:nvPr/>
        </p:nvSpPr>
        <p:spPr>
          <a:xfrm>
            <a:off x="468352" y="1257232"/>
            <a:ext cx="5898994" cy="796821"/>
          </a:xfrm>
          <a:prstGeom prst="rect">
            <a:avLst/>
          </a:prstGeom>
        </p:spPr>
        <p:txBody>
          <a:bodyPr wrap="square">
            <a:spAutoFit/>
          </a:bodyPr>
          <a:lstStyle/>
          <a:p>
            <a:pPr>
              <a:lnSpc>
                <a:spcPct val="150000"/>
              </a:lnSpc>
            </a:pPr>
            <a:r>
              <a:rPr lang="ja-JP" altLang="en-US" sz="1050" dirty="0">
                <a:solidFill>
                  <a:srgbClr val="000000"/>
                </a:solidFill>
                <a:latin typeface="游ゴシック" panose="020B0400000000000000" pitchFamily="50" charset="-128"/>
                <a:ea typeface="游ゴシック" panose="020B0400000000000000" pitchFamily="50" charset="-128"/>
              </a:rPr>
              <a:t>　</a:t>
            </a:r>
            <a:r>
              <a:rPr lang="ja-JP" altLang="en-US" sz="1050" dirty="0">
                <a:latin typeface="+mn-ea"/>
              </a:rPr>
              <a:t>令和元年度、令和</a:t>
            </a:r>
            <a:r>
              <a:rPr lang="en-US" altLang="ja-JP" sz="1050" dirty="0">
                <a:latin typeface="+mn-ea"/>
              </a:rPr>
              <a:t>4</a:t>
            </a:r>
            <a:r>
              <a:rPr lang="ja-JP" altLang="en-US" sz="1050" dirty="0">
                <a:latin typeface="+mn-ea"/>
              </a:rPr>
              <a:t>年度ともに病床数、外来患者数、入院患者数、外来受診率、入院率が県や国と比較して高くなっています。費用割合は令和</a:t>
            </a:r>
            <a:r>
              <a:rPr lang="en-US" altLang="ja-JP" sz="1050" dirty="0">
                <a:latin typeface="+mn-ea"/>
              </a:rPr>
              <a:t>4</a:t>
            </a:r>
            <a:r>
              <a:rPr lang="ja-JP" altLang="en-US" sz="1050" dirty="0">
                <a:latin typeface="+mn-ea"/>
              </a:rPr>
              <a:t>年度で外来が</a:t>
            </a:r>
            <a:r>
              <a:rPr lang="en-US" altLang="ja-JP" sz="1050" dirty="0">
                <a:latin typeface="+mn-ea"/>
              </a:rPr>
              <a:t>50.9</a:t>
            </a:r>
            <a:r>
              <a:rPr lang="ja-JP" altLang="en-US" sz="1050" dirty="0">
                <a:latin typeface="+mn-ea"/>
              </a:rPr>
              <a:t>％で入院が</a:t>
            </a:r>
            <a:r>
              <a:rPr lang="en-US" altLang="ja-JP" sz="1050" dirty="0">
                <a:latin typeface="+mn-ea"/>
              </a:rPr>
              <a:t>49.1</a:t>
            </a:r>
            <a:r>
              <a:rPr lang="ja-JP" altLang="en-US" sz="1050" dirty="0">
                <a:latin typeface="+mn-ea"/>
              </a:rPr>
              <a:t>％となり、県や国、同規模自治体と比較して入院費用の割合が高くなっています。</a:t>
            </a:r>
          </a:p>
        </p:txBody>
      </p:sp>
      <p:cxnSp>
        <p:nvCxnSpPr>
          <p:cNvPr id="6" name="直線コネクタ 5">
            <a:extLst>
              <a:ext uri="{FF2B5EF4-FFF2-40B4-BE49-F238E27FC236}">
                <a16:creationId xmlns:a16="http://schemas.microsoft.com/office/drawing/2014/main" id="{D0683ED4-F8D0-452A-B62D-7B7CEF248614}"/>
              </a:ext>
            </a:extLst>
          </p:cNvPr>
          <p:cNvCxnSpPr>
            <a:cxnSpLocks/>
          </p:cNvCxnSpPr>
          <p:nvPr/>
        </p:nvCxnSpPr>
        <p:spPr>
          <a:xfrm>
            <a:off x="54000" y="83462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F505C240-4036-4F46-A634-66C891C0173E}"/>
              </a:ext>
            </a:extLst>
          </p:cNvPr>
          <p:cNvSpPr/>
          <p:nvPr/>
        </p:nvSpPr>
        <p:spPr>
          <a:xfrm>
            <a:off x="463681" y="7607791"/>
            <a:ext cx="4709944" cy="507831"/>
          </a:xfrm>
          <a:prstGeom prst="rect">
            <a:avLst/>
          </a:prstGeom>
        </p:spPr>
        <p:txBody>
          <a:bodyPr wrap="none">
            <a:spAutoFit/>
          </a:bodyPr>
          <a:lstStyle/>
          <a:p>
            <a:r>
              <a:rPr lang="en-US" altLang="ja-JP" sz="900" dirty="0">
                <a:solidFill>
                  <a:srgbClr val="000000"/>
                </a:solidFill>
                <a:latin typeface="+mn-ea"/>
              </a:rPr>
              <a:t>※</a:t>
            </a:r>
            <a:r>
              <a:rPr lang="ja-JP" altLang="en-US" sz="900" dirty="0">
                <a:solidFill>
                  <a:srgbClr val="000000"/>
                </a:solidFill>
                <a:latin typeface="+mn-ea"/>
              </a:rPr>
              <a:t>受診率：患者</a:t>
            </a:r>
            <a:r>
              <a:rPr lang="en-US" altLang="ja-JP" sz="900" dirty="0">
                <a:solidFill>
                  <a:srgbClr val="000000"/>
                </a:solidFill>
                <a:latin typeface="+mn-ea"/>
              </a:rPr>
              <a:t>1</a:t>
            </a:r>
            <a:r>
              <a:rPr lang="ja-JP" altLang="en-US" sz="900" dirty="0">
                <a:solidFill>
                  <a:srgbClr val="000000"/>
                </a:solidFill>
                <a:latin typeface="+mn-ea"/>
              </a:rPr>
              <a:t>人につき</a:t>
            </a:r>
            <a:r>
              <a:rPr lang="en-US" altLang="ja-JP" sz="900" dirty="0">
                <a:solidFill>
                  <a:srgbClr val="000000"/>
                </a:solidFill>
                <a:latin typeface="+mn-ea"/>
              </a:rPr>
              <a:t>1</a:t>
            </a:r>
            <a:r>
              <a:rPr lang="ja-JP" altLang="en-US" sz="900" dirty="0" err="1">
                <a:solidFill>
                  <a:srgbClr val="000000"/>
                </a:solidFill>
                <a:latin typeface="+mn-ea"/>
              </a:rPr>
              <a:t>つの</a:t>
            </a:r>
            <a:r>
              <a:rPr lang="ja-JP" altLang="en-US" sz="900" dirty="0">
                <a:solidFill>
                  <a:srgbClr val="000000"/>
                </a:solidFill>
                <a:latin typeface="+mn-ea"/>
              </a:rPr>
              <a:t>医療機関で毎月作成されるレセプト枚数を基に、</a:t>
            </a:r>
            <a:endParaRPr lang="en-US" altLang="ja-JP" sz="900" dirty="0">
              <a:solidFill>
                <a:srgbClr val="000000"/>
              </a:solidFill>
              <a:latin typeface="+mn-ea"/>
            </a:endParaRPr>
          </a:p>
          <a:p>
            <a:r>
              <a:rPr lang="ja-JP" altLang="en-US" sz="900" dirty="0">
                <a:solidFill>
                  <a:srgbClr val="000000"/>
                </a:solidFill>
                <a:latin typeface="+mn-ea"/>
              </a:rPr>
              <a:t>　　　　　医療機関にかかる割合を求めたもの。（受診率</a:t>
            </a:r>
            <a:r>
              <a:rPr lang="en-US" altLang="ja-JP" sz="900" dirty="0">
                <a:solidFill>
                  <a:srgbClr val="000000"/>
                </a:solidFill>
                <a:latin typeface="+mn-ea"/>
              </a:rPr>
              <a:t>=</a:t>
            </a:r>
            <a:r>
              <a:rPr lang="ja-JP" altLang="en-US" sz="900" dirty="0">
                <a:solidFill>
                  <a:srgbClr val="000000"/>
                </a:solidFill>
                <a:latin typeface="+mn-ea"/>
              </a:rPr>
              <a:t>レセプトの枚数</a:t>
            </a:r>
            <a:r>
              <a:rPr lang="en-US" altLang="ja-JP" sz="900" dirty="0">
                <a:solidFill>
                  <a:srgbClr val="000000"/>
                </a:solidFill>
                <a:latin typeface="+mn-ea"/>
              </a:rPr>
              <a:t>/</a:t>
            </a:r>
            <a:r>
              <a:rPr lang="ja-JP" altLang="en-US" sz="900" dirty="0">
                <a:solidFill>
                  <a:srgbClr val="000000"/>
                </a:solidFill>
                <a:latin typeface="+mn-ea"/>
              </a:rPr>
              <a:t>加入者数）</a:t>
            </a:r>
            <a:endParaRPr lang="en-US" altLang="ja-JP" sz="900" dirty="0">
              <a:solidFill>
                <a:srgbClr val="000000"/>
              </a:solidFill>
              <a:latin typeface="+mn-ea"/>
            </a:endParaRPr>
          </a:p>
          <a:p>
            <a:r>
              <a:rPr lang="ja-JP" altLang="en-US" sz="900" dirty="0">
                <a:solidFill>
                  <a:srgbClr val="000000"/>
                </a:solidFill>
                <a:latin typeface="+mn-ea"/>
              </a:rPr>
              <a:t>出典：</a:t>
            </a:r>
            <a:r>
              <a:rPr lang="ja-JP" altLang="en-US" sz="900" dirty="0">
                <a:latin typeface="+mn-ea"/>
              </a:rPr>
              <a:t>国保データベース</a:t>
            </a:r>
            <a:r>
              <a:rPr lang="en-US" altLang="ja-JP" sz="900" dirty="0">
                <a:latin typeface="+mn-ea"/>
              </a:rPr>
              <a:t>(KDB)</a:t>
            </a:r>
            <a:r>
              <a:rPr lang="ja-JP" altLang="en-US" sz="900" dirty="0">
                <a:latin typeface="+mn-ea"/>
              </a:rPr>
              <a:t>システム</a:t>
            </a:r>
            <a:r>
              <a:rPr lang="en-US" altLang="ja-JP" sz="900" dirty="0">
                <a:latin typeface="+mn-ea"/>
              </a:rPr>
              <a:t>｢</a:t>
            </a:r>
            <a:r>
              <a:rPr lang="ja-JP" altLang="en-US" sz="900" dirty="0"/>
              <a:t>地域の全体像の把握</a:t>
            </a:r>
            <a:r>
              <a:rPr lang="en-US" altLang="ja-JP" sz="900" dirty="0">
                <a:latin typeface="+mn-ea"/>
              </a:rPr>
              <a:t>｣</a:t>
            </a:r>
            <a:endParaRPr lang="ja-JP" altLang="en-US" sz="900" dirty="0">
              <a:latin typeface="+mn-ea"/>
            </a:endParaRPr>
          </a:p>
        </p:txBody>
      </p:sp>
      <p:sp>
        <p:nvSpPr>
          <p:cNvPr id="8" name="正方形/長方形 7">
            <a:extLst>
              <a:ext uri="{FF2B5EF4-FFF2-40B4-BE49-F238E27FC236}">
                <a16:creationId xmlns:a16="http://schemas.microsoft.com/office/drawing/2014/main" id="{540CA7E3-B885-471D-B918-31496BBDD6B4}"/>
              </a:ext>
            </a:extLst>
          </p:cNvPr>
          <p:cNvSpPr/>
          <p:nvPr/>
        </p:nvSpPr>
        <p:spPr>
          <a:xfrm>
            <a:off x="3137463"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- 11</a:t>
            </a:r>
            <a:r>
              <a:rPr kumimoji="1" lang="ja-JP" altLang="en-US" sz="1200" dirty="0">
                <a:solidFill>
                  <a:sysClr val="windowText" lastClr="000000"/>
                </a:solidFill>
              </a:rPr>
              <a:t> </a:t>
            </a:r>
            <a:r>
              <a:rPr kumimoji="1" lang="en-US" altLang="ja-JP" sz="1200" dirty="0">
                <a:solidFill>
                  <a:sysClr val="windowText" lastClr="000000"/>
                </a:solidFill>
              </a:rPr>
              <a:t>-</a:t>
            </a:r>
          </a:p>
        </p:txBody>
      </p:sp>
      <p:pic>
        <p:nvPicPr>
          <p:cNvPr id="10" name="図 9">
            <a:extLst>
              <a:ext uri="{FF2B5EF4-FFF2-40B4-BE49-F238E27FC236}">
                <a16:creationId xmlns:a16="http://schemas.microsoft.com/office/drawing/2014/main" id="{D4CD0B5B-9A45-4861-B8EB-5D0C8D8CF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81" y="2243598"/>
            <a:ext cx="5903665" cy="5174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68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30D6673E-8F4B-4DB6-A793-7249CF526997}"/>
              </a:ext>
            </a:extLst>
          </p:cNvPr>
          <p:cNvGraphicFramePr/>
          <p:nvPr>
            <p:extLst>
              <p:ext uri="{D42A27DB-BD31-4B8C-83A1-F6EECF244321}">
                <p14:modId xmlns:p14="http://schemas.microsoft.com/office/powerpoint/2010/main" val="3069320848"/>
              </p:ext>
            </p:extLst>
          </p:nvPr>
        </p:nvGraphicFramePr>
        <p:xfrm>
          <a:off x="349251" y="1968186"/>
          <a:ext cx="6007855" cy="26691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DDAB2F71-7863-46D6-B232-A68CA6733DCC}"/>
              </a:ext>
            </a:extLst>
          </p:cNvPr>
          <p:cNvGraphicFramePr/>
          <p:nvPr>
            <p:extLst>
              <p:ext uri="{D42A27DB-BD31-4B8C-83A1-F6EECF244321}">
                <p14:modId xmlns:p14="http://schemas.microsoft.com/office/powerpoint/2010/main" val="3089638636"/>
              </p:ext>
            </p:extLst>
          </p:nvPr>
        </p:nvGraphicFramePr>
        <p:xfrm>
          <a:off x="2486582" y="5126766"/>
          <a:ext cx="5346131" cy="2781081"/>
        </p:xfrm>
        <a:graphic>
          <a:graphicData uri="http://schemas.openxmlformats.org/drawingml/2006/chart">
            <c:chart xmlns:c="http://schemas.openxmlformats.org/drawingml/2006/chart" xmlns:r="http://schemas.openxmlformats.org/officeDocument/2006/relationships" r:id="rId4"/>
          </a:graphicData>
        </a:graphic>
      </p:graphicFrame>
      <p:sp>
        <p:nvSpPr>
          <p:cNvPr id="9" name="正方形/長方形 8">
            <a:extLst>
              <a:ext uri="{FF2B5EF4-FFF2-40B4-BE49-F238E27FC236}">
                <a16:creationId xmlns:a16="http://schemas.microsoft.com/office/drawing/2014/main" id="{BF5B16F1-3012-459C-9024-5F65FDDAC260}"/>
              </a:ext>
            </a:extLst>
          </p:cNvPr>
          <p:cNvSpPr/>
          <p:nvPr/>
        </p:nvSpPr>
        <p:spPr>
          <a:xfrm>
            <a:off x="94534" y="280659"/>
            <a:ext cx="1107996" cy="276999"/>
          </a:xfrm>
          <a:prstGeom prst="rect">
            <a:avLst/>
          </a:prstGeom>
        </p:spPr>
        <p:txBody>
          <a:bodyPr wrap="none">
            <a:spAutoFit/>
          </a:bodyPr>
          <a:lstStyle/>
          <a:p>
            <a:r>
              <a:rPr lang="ja-JP" altLang="en-US" sz="1200" b="1" dirty="0">
                <a:solidFill>
                  <a:srgbClr val="000000"/>
                </a:solidFill>
                <a:latin typeface="游ゴシック" panose="020B0400000000000000" pitchFamily="50" charset="-128"/>
                <a:ea typeface="游ゴシック" panose="020B0400000000000000" pitchFamily="50" charset="-128"/>
              </a:rPr>
              <a:t>（</a:t>
            </a:r>
            <a:r>
              <a:rPr lang="ja-JP" altLang="en-US" sz="1200" b="1" dirty="0">
                <a:solidFill>
                  <a:srgbClr val="000000"/>
                </a:solidFill>
                <a:latin typeface="+mn-ea"/>
              </a:rPr>
              <a:t>総医療費</a:t>
            </a:r>
            <a:r>
              <a:rPr lang="ja-JP" altLang="en-US" sz="1200" b="1" dirty="0">
                <a:solidFill>
                  <a:srgbClr val="000000"/>
                </a:solidFill>
                <a:latin typeface="游ゴシック" panose="020B0400000000000000" pitchFamily="50" charset="-128"/>
                <a:ea typeface="游ゴシック" panose="020B0400000000000000" pitchFamily="50" charset="-128"/>
              </a:rPr>
              <a:t>）</a:t>
            </a:r>
            <a:endParaRPr lang="ja-JP" altLang="en-US" sz="1200" b="1" dirty="0">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B68FBEAC-9994-4327-AF70-AA961983F407}"/>
              </a:ext>
            </a:extLst>
          </p:cNvPr>
          <p:cNvSpPr/>
          <p:nvPr/>
        </p:nvSpPr>
        <p:spPr>
          <a:xfrm>
            <a:off x="479503" y="681951"/>
            <a:ext cx="5898994" cy="796821"/>
          </a:xfrm>
          <a:prstGeom prst="rect">
            <a:avLst/>
          </a:prstGeom>
        </p:spPr>
        <p:txBody>
          <a:bodyPr wrap="square">
            <a:spAutoFit/>
          </a:bodyPr>
          <a:lstStyle/>
          <a:p>
            <a:pPr>
              <a:lnSpc>
                <a:spcPct val="150000"/>
              </a:lnSpc>
            </a:pPr>
            <a:r>
              <a:rPr lang="ja-JP" altLang="en-US" sz="1050" dirty="0">
                <a:solidFill>
                  <a:srgbClr val="000000"/>
                </a:solidFill>
                <a:latin typeface="+mn-ea"/>
              </a:rPr>
              <a:t>　</a:t>
            </a:r>
            <a:r>
              <a:rPr lang="ja-JP" altLang="en-US" sz="1050" dirty="0">
                <a:latin typeface="+mn-ea"/>
              </a:rPr>
              <a:t>令和</a:t>
            </a:r>
            <a:r>
              <a:rPr lang="en-US" altLang="ja-JP" sz="1050" dirty="0">
                <a:latin typeface="+mn-ea"/>
              </a:rPr>
              <a:t>4</a:t>
            </a:r>
            <a:r>
              <a:rPr lang="ja-JP" altLang="en-US" sz="1050" dirty="0">
                <a:latin typeface="+mn-ea"/>
              </a:rPr>
              <a:t>年度の総医療費の内、入院が</a:t>
            </a:r>
            <a:r>
              <a:rPr lang="en-US" altLang="ja-JP" sz="1050" dirty="0">
                <a:latin typeface="+mn-ea"/>
              </a:rPr>
              <a:t>44.0%</a:t>
            </a:r>
            <a:r>
              <a:rPr lang="ja-JP" altLang="en-US" sz="1050" dirty="0" err="1">
                <a:latin typeface="+mn-ea"/>
              </a:rPr>
              <a:t>、</a:t>
            </a:r>
            <a:r>
              <a:rPr lang="ja-JP" altLang="en-US" sz="1050" dirty="0">
                <a:latin typeface="+mn-ea"/>
              </a:rPr>
              <a:t>入院外が</a:t>
            </a:r>
            <a:r>
              <a:rPr lang="en-US" altLang="ja-JP" sz="1050" dirty="0">
                <a:latin typeface="+mn-ea"/>
              </a:rPr>
              <a:t>30.5%</a:t>
            </a:r>
            <a:r>
              <a:rPr lang="ja-JP" altLang="en-US" sz="1050" dirty="0">
                <a:latin typeface="+mn-ea"/>
              </a:rPr>
              <a:t>を占めています。</a:t>
            </a:r>
            <a:endParaRPr lang="en-US" altLang="ja-JP" sz="1050" dirty="0">
              <a:latin typeface="+mn-ea"/>
            </a:endParaRPr>
          </a:p>
          <a:p>
            <a:pPr>
              <a:lnSpc>
                <a:spcPct val="150000"/>
              </a:lnSpc>
            </a:pPr>
            <a:r>
              <a:rPr lang="ja-JP" altLang="en-US" sz="1050" dirty="0">
                <a:latin typeface="+mn-ea"/>
              </a:rPr>
              <a:t>　療養費は医療費全体の</a:t>
            </a:r>
            <a:r>
              <a:rPr lang="en-US" altLang="ja-JP" sz="1050" dirty="0">
                <a:latin typeface="+mn-ea"/>
              </a:rPr>
              <a:t>0.7%</a:t>
            </a:r>
            <a:r>
              <a:rPr lang="ja-JP" altLang="en-US" sz="1050" dirty="0">
                <a:latin typeface="+mn-ea"/>
              </a:rPr>
              <a:t>で、内訳は整骨・接骨が</a:t>
            </a:r>
            <a:r>
              <a:rPr lang="en-US" altLang="ja-JP" sz="1050" dirty="0">
                <a:latin typeface="+mn-ea"/>
              </a:rPr>
              <a:t>85.5%</a:t>
            </a:r>
            <a:r>
              <a:rPr lang="ja-JP" altLang="en-US" sz="1050" dirty="0" err="1">
                <a:latin typeface="+mn-ea"/>
              </a:rPr>
              <a:t>、</a:t>
            </a:r>
            <a:r>
              <a:rPr lang="ja-JP" altLang="en-US" sz="1050" dirty="0">
                <a:latin typeface="+mn-ea"/>
              </a:rPr>
              <a:t>ハリ・キュウが</a:t>
            </a:r>
            <a:r>
              <a:rPr lang="en-US" altLang="ja-JP" sz="1050" dirty="0">
                <a:latin typeface="+mn-ea"/>
              </a:rPr>
              <a:t>3.7%</a:t>
            </a:r>
            <a:r>
              <a:rPr lang="ja-JP" altLang="en-US" sz="1050" dirty="0" err="1">
                <a:latin typeface="+mn-ea"/>
              </a:rPr>
              <a:t>、</a:t>
            </a:r>
            <a:r>
              <a:rPr lang="ja-JP" altLang="en-US" sz="1050" dirty="0">
                <a:latin typeface="+mn-ea"/>
              </a:rPr>
              <a:t>診療費が</a:t>
            </a:r>
            <a:r>
              <a:rPr lang="en-US" altLang="ja-JP" sz="1050" dirty="0">
                <a:latin typeface="+mn-ea"/>
              </a:rPr>
              <a:t>2.1</a:t>
            </a:r>
            <a:r>
              <a:rPr lang="ja-JP" altLang="en-US" sz="1050" dirty="0">
                <a:latin typeface="+mn-ea"/>
              </a:rPr>
              <a:t>％、補装具が</a:t>
            </a:r>
            <a:r>
              <a:rPr lang="en-US" altLang="ja-JP" sz="1050" dirty="0">
                <a:latin typeface="+mn-ea"/>
              </a:rPr>
              <a:t>8.7%</a:t>
            </a:r>
            <a:r>
              <a:rPr lang="ja-JP" altLang="en-US" sz="1050" dirty="0">
                <a:latin typeface="+mn-ea"/>
              </a:rPr>
              <a:t>となっています。</a:t>
            </a:r>
          </a:p>
        </p:txBody>
      </p:sp>
      <p:sp>
        <p:nvSpPr>
          <p:cNvPr id="14" name="正方形/長方形 13">
            <a:extLst>
              <a:ext uri="{FF2B5EF4-FFF2-40B4-BE49-F238E27FC236}">
                <a16:creationId xmlns:a16="http://schemas.microsoft.com/office/drawing/2014/main" id="{EB026FB0-20BF-4BD5-BE81-7D41F164BE07}"/>
              </a:ext>
            </a:extLst>
          </p:cNvPr>
          <p:cNvSpPr/>
          <p:nvPr/>
        </p:nvSpPr>
        <p:spPr>
          <a:xfrm>
            <a:off x="609754" y="1544993"/>
            <a:ext cx="5898995" cy="3302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72F9B43-AFEB-44F6-B69C-C987D9FE3E79}"/>
              </a:ext>
            </a:extLst>
          </p:cNvPr>
          <p:cNvSpPr/>
          <p:nvPr/>
        </p:nvSpPr>
        <p:spPr>
          <a:xfrm>
            <a:off x="2722717" y="1595351"/>
            <a:ext cx="1412566" cy="246221"/>
          </a:xfrm>
          <a:prstGeom prst="rect">
            <a:avLst/>
          </a:prstGeom>
        </p:spPr>
        <p:txBody>
          <a:bodyPr wrap="none">
            <a:spAutoFit/>
          </a:bodyPr>
          <a:lstStyle/>
          <a:p>
            <a:r>
              <a:rPr lang="ja-JP" altLang="en-US" sz="1000" b="1" dirty="0">
                <a:solidFill>
                  <a:srgbClr val="000000"/>
                </a:solidFill>
                <a:latin typeface="+mn-ea"/>
              </a:rPr>
              <a:t>令和</a:t>
            </a:r>
            <a:r>
              <a:rPr lang="en-US" altLang="ja-JP" sz="1000" b="1" dirty="0">
                <a:solidFill>
                  <a:srgbClr val="000000"/>
                </a:solidFill>
                <a:latin typeface="+mn-ea"/>
              </a:rPr>
              <a:t>4</a:t>
            </a:r>
            <a:r>
              <a:rPr lang="ja-JP" altLang="en-US" sz="1000" b="1" dirty="0">
                <a:solidFill>
                  <a:srgbClr val="000000"/>
                </a:solidFill>
                <a:latin typeface="+mn-ea"/>
              </a:rPr>
              <a:t>年度　総医療費</a:t>
            </a:r>
            <a:endParaRPr lang="ja-JP" altLang="en-US" sz="1000" b="1" dirty="0">
              <a:latin typeface="+mn-ea"/>
            </a:endParaRPr>
          </a:p>
        </p:txBody>
      </p:sp>
      <p:sp>
        <p:nvSpPr>
          <p:cNvPr id="18" name="正方形/長方形 17">
            <a:extLst>
              <a:ext uri="{FF2B5EF4-FFF2-40B4-BE49-F238E27FC236}">
                <a16:creationId xmlns:a16="http://schemas.microsoft.com/office/drawing/2014/main" id="{6E21B70B-0335-43A8-B7A3-1FD5373A6716}"/>
              </a:ext>
            </a:extLst>
          </p:cNvPr>
          <p:cNvSpPr/>
          <p:nvPr/>
        </p:nvSpPr>
        <p:spPr>
          <a:xfrm>
            <a:off x="2595481" y="4800842"/>
            <a:ext cx="1797287" cy="246221"/>
          </a:xfrm>
          <a:prstGeom prst="rect">
            <a:avLst/>
          </a:prstGeom>
        </p:spPr>
        <p:txBody>
          <a:bodyPr wrap="none">
            <a:spAutoFit/>
          </a:bodyPr>
          <a:lstStyle/>
          <a:p>
            <a:r>
              <a:rPr lang="ja-JP" altLang="en-US" sz="1000" b="1" dirty="0">
                <a:solidFill>
                  <a:srgbClr val="000000"/>
                </a:solidFill>
                <a:latin typeface="+mn-ea"/>
              </a:rPr>
              <a:t>令和</a:t>
            </a:r>
            <a:r>
              <a:rPr lang="en-US" altLang="ja-JP" sz="1000" b="1" dirty="0">
                <a:solidFill>
                  <a:srgbClr val="000000"/>
                </a:solidFill>
                <a:latin typeface="+mn-ea"/>
              </a:rPr>
              <a:t>4</a:t>
            </a:r>
            <a:r>
              <a:rPr lang="ja-JP" altLang="en-US" sz="1000" b="1" dirty="0">
                <a:solidFill>
                  <a:srgbClr val="000000"/>
                </a:solidFill>
                <a:latin typeface="+mn-ea"/>
              </a:rPr>
              <a:t>年度　療養費別医療費</a:t>
            </a:r>
            <a:endParaRPr lang="ja-JP" altLang="en-US" sz="1000" b="1" dirty="0">
              <a:latin typeface="+mn-ea"/>
            </a:endParaRPr>
          </a:p>
        </p:txBody>
      </p:sp>
      <p:sp>
        <p:nvSpPr>
          <p:cNvPr id="19" name="正方形/長方形 18">
            <a:extLst>
              <a:ext uri="{FF2B5EF4-FFF2-40B4-BE49-F238E27FC236}">
                <a16:creationId xmlns:a16="http://schemas.microsoft.com/office/drawing/2014/main" id="{663DD673-B2F1-46FE-A96F-7B14AD90BC5E}"/>
              </a:ext>
            </a:extLst>
          </p:cNvPr>
          <p:cNvSpPr/>
          <p:nvPr/>
        </p:nvSpPr>
        <p:spPr>
          <a:xfrm>
            <a:off x="541212" y="7968239"/>
            <a:ext cx="1915909" cy="230832"/>
          </a:xfrm>
          <a:prstGeom prst="rect">
            <a:avLst/>
          </a:prstGeom>
        </p:spPr>
        <p:txBody>
          <a:bodyPr wrap="none">
            <a:spAutoFit/>
          </a:bodyPr>
          <a:lstStyle/>
          <a:p>
            <a:r>
              <a:rPr lang="ja-JP" altLang="en-US" sz="900" dirty="0">
                <a:solidFill>
                  <a:srgbClr val="000000"/>
                </a:solidFill>
                <a:latin typeface="+mn-ea"/>
              </a:rPr>
              <a:t>出典：国民健康保険「</a:t>
            </a:r>
            <a:r>
              <a:rPr lang="ja-JP" altLang="en-US" sz="900" dirty="0">
                <a:latin typeface="+mn-ea"/>
              </a:rPr>
              <a:t>事業年報」</a:t>
            </a:r>
          </a:p>
        </p:txBody>
      </p:sp>
      <p:graphicFrame>
        <p:nvGraphicFramePr>
          <p:cNvPr id="20" name="グラフ 19">
            <a:extLst>
              <a:ext uri="{FF2B5EF4-FFF2-40B4-BE49-F238E27FC236}">
                <a16:creationId xmlns:a16="http://schemas.microsoft.com/office/drawing/2014/main" id="{3CC7FFF9-53A7-4279-8232-6EDDD4A52C79}"/>
              </a:ext>
            </a:extLst>
          </p:cNvPr>
          <p:cNvGraphicFramePr/>
          <p:nvPr>
            <p:extLst>
              <p:ext uri="{D42A27DB-BD31-4B8C-83A1-F6EECF244321}">
                <p14:modId xmlns:p14="http://schemas.microsoft.com/office/powerpoint/2010/main" val="2098838410"/>
              </p:ext>
            </p:extLst>
          </p:nvPr>
        </p:nvGraphicFramePr>
        <p:xfrm>
          <a:off x="-231765" y="5516201"/>
          <a:ext cx="4352141" cy="2391646"/>
        </p:xfrm>
        <a:graphic>
          <a:graphicData uri="http://schemas.openxmlformats.org/drawingml/2006/chart">
            <c:chart xmlns:c="http://schemas.openxmlformats.org/drawingml/2006/chart" xmlns:r="http://schemas.openxmlformats.org/officeDocument/2006/relationships" r:id="rId5"/>
          </a:graphicData>
        </a:graphic>
      </p:graphicFrame>
      <p:sp>
        <p:nvSpPr>
          <p:cNvPr id="17" name="正方形/長方形 16">
            <a:extLst>
              <a:ext uri="{FF2B5EF4-FFF2-40B4-BE49-F238E27FC236}">
                <a16:creationId xmlns:a16="http://schemas.microsoft.com/office/drawing/2014/main" id="{50C48758-EEDE-47CA-9019-26AAD9DC605D}"/>
              </a:ext>
            </a:extLst>
          </p:cNvPr>
          <p:cNvSpPr/>
          <p:nvPr/>
        </p:nvSpPr>
        <p:spPr>
          <a:xfrm>
            <a:off x="609753" y="5060544"/>
            <a:ext cx="5768744" cy="284730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F3A1604E-B3EE-4758-9796-F246325CC374}"/>
              </a:ext>
            </a:extLst>
          </p:cNvPr>
          <p:cNvSpPr/>
          <p:nvPr/>
        </p:nvSpPr>
        <p:spPr>
          <a:xfrm>
            <a:off x="609754" y="1841572"/>
            <a:ext cx="5768743" cy="279577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EA0E0F75-8E94-4B08-A64C-ABEA9AF7DD8C}"/>
              </a:ext>
            </a:extLst>
          </p:cNvPr>
          <p:cNvSpPr/>
          <p:nvPr/>
        </p:nvSpPr>
        <p:spPr>
          <a:xfrm>
            <a:off x="762154" y="1697393"/>
            <a:ext cx="5898995" cy="3302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806C4047-D7BA-4F65-82F6-FD08F8AAEC02}"/>
              </a:ext>
            </a:extLst>
          </p:cNvPr>
          <p:cNvSpPr/>
          <p:nvPr/>
        </p:nvSpPr>
        <p:spPr>
          <a:xfrm>
            <a:off x="3137463"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- 12</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2889880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D303EBC0-FBCA-4C06-961D-9C2F7075D937}"/>
              </a:ext>
            </a:extLst>
          </p:cNvPr>
          <p:cNvSpPr/>
          <p:nvPr/>
        </p:nvSpPr>
        <p:spPr>
          <a:xfrm>
            <a:off x="94178" y="285862"/>
            <a:ext cx="2031325"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mn-ea"/>
              </a:rPr>
              <a:t>３　介護保険の状況</a:t>
            </a:r>
            <a:endParaRPr kumimoji="1" lang="en-US" altLang="ja-JP" sz="1600" b="1" dirty="0">
              <a:solidFill>
                <a:schemeClr val="tx1"/>
              </a:solidFill>
              <a:latin typeface="+mn-ea"/>
            </a:endParaRPr>
          </a:p>
        </p:txBody>
      </p:sp>
      <p:sp>
        <p:nvSpPr>
          <p:cNvPr id="15" name="正方形/長方形 14">
            <a:extLst>
              <a:ext uri="{FF2B5EF4-FFF2-40B4-BE49-F238E27FC236}">
                <a16:creationId xmlns:a16="http://schemas.microsoft.com/office/drawing/2014/main" id="{6169BCCA-A559-4645-A4EE-230256A76897}"/>
              </a:ext>
            </a:extLst>
          </p:cNvPr>
          <p:cNvSpPr/>
          <p:nvPr/>
        </p:nvSpPr>
        <p:spPr>
          <a:xfrm>
            <a:off x="81834" y="980233"/>
            <a:ext cx="1415772" cy="276999"/>
          </a:xfrm>
          <a:prstGeom prst="rect">
            <a:avLst/>
          </a:prstGeom>
        </p:spPr>
        <p:txBody>
          <a:bodyPr wrap="none">
            <a:spAutoFit/>
          </a:bodyPr>
          <a:lstStyle/>
          <a:p>
            <a:r>
              <a:rPr lang="ja-JP" altLang="en-US" sz="1200" b="1" dirty="0">
                <a:solidFill>
                  <a:srgbClr val="000000"/>
                </a:solidFill>
                <a:latin typeface="游ゴシック" panose="020B0400000000000000" pitchFamily="50" charset="-128"/>
                <a:ea typeface="游ゴシック" panose="020B0400000000000000" pitchFamily="50" charset="-128"/>
              </a:rPr>
              <a:t>（</a:t>
            </a:r>
            <a:r>
              <a:rPr lang="ja-JP" altLang="en-US" sz="1200" b="1" dirty="0">
                <a:solidFill>
                  <a:srgbClr val="000000"/>
                </a:solidFill>
                <a:latin typeface="+mn-ea"/>
              </a:rPr>
              <a:t>給付費の状況</a:t>
            </a:r>
            <a:r>
              <a:rPr lang="ja-JP" altLang="en-US" sz="1200" b="1" dirty="0">
                <a:solidFill>
                  <a:srgbClr val="000000"/>
                </a:solidFill>
                <a:latin typeface="游ゴシック" panose="020B0400000000000000" pitchFamily="50" charset="-128"/>
                <a:ea typeface="游ゴシック" panose="020B0400000000000000" pitchFamily="50" charset="-128"/>
              </a:rPr>
              <a:t>）</a:t>
            </a:r>
            <a:endParaRPr lang="ja-JP" altLang="en-US" sz="1200" b="1" dirty="0">
              <a:latin typeface="游ゴシック" panose="020B0400000000000000" pitchFamily="50" charset="-128"/>
              <a:ea typeface="游ゴシック" panose="020B0400000000000000" pitchFamily="50" charset="-128"/>
            </a:endParaRPr>
          </a:p>
        </p:txBody>
      </p:sp>
      <p:sp>
        <p:nvSpPr>
          <p:cNvPr id="16" name="正方形/長方形 15">
            <a:extLst>
              <a:ext uri="{FF2B5EF4-FFF2-40B4-BE49-F238E27FC236}">
                <a16:creationId xmlns:a16="http://schemas.microsoft.com/office/drawing/2014/main" id="{9A7DE754-B9E9-4C66-8492-4122899B1050}"/>
              </a:ext>
            </a:extLst>
          </p:cNvPr>
          <p:cNvSpPr/>
          <p:nvPr/>
        </p:nvSpPr>
        <p:spPr>
          <a:xfrm>
            <a:off x="468352" y="1257232"/>
            <a:ext cx="5898994" cy="796821"/>
          </a:xfrm>
          <a:prstGeom prst="rect">
            <a:avLst/>
          </a:prstGeom>
        </p:spPr>
        <p:txBody>
          <a:bodyPr wrap="square">
            <a:spAutoFit/>
          </a:bodyPr>
          <a:lstStyle/>
          <a:p>
            <a:pPr>
              <a:lnSpc>
                <a:spcPct val="150000"/>
              </a:lnSpc>
            </a:pPr>
            <a:r>
              <a:rPr lang="ja-JP" altLang="en-US" sz="1050" dirty="0">
                <a:solidFill>
                  <a:srgbClr val="000000"/>
                </a:solidFill>
                <a:latin typeface="游ゴシック" panose="020B0400000000000000" pitchFamily="50" charset="-128"/>
                <a:ea typeface="游ゴシック" panose="020B0400000000000000" pitchFamily="50" charset="-128"/>
              </a:rPr>
              <a:t>　</a:t>
            </a:r>
            <a:r>
              <a:rPr lang="ja-JP" altLang="en-US" sz="1050" dirty="0">
                <a:latin typeface="+mn-ea"/>
              </a:rPr>
              <a:t>介護給付費明細書</a:t>
            </a:r>
            <a:r>
              <a:rPr lang="en-US" altLang="ja-JP" sz="1050" dirty="0">
                <a:latin typeface="+mn-ea"/>
              </a:rPr>
              <a:t>1</a:t>
            </a:r>
            <a:r>
              <a:rPr lang="ja-JP" altLang="en-US" sz="1050" dirty="0">
                <a:latin typeface="+mn-ea"/>
              </a:rPr>
              <a:t>件当たりの給付費は、要介護度に比例して上昇しています。</a:t>
            </a:r>
          </a:p>
          <a:p>
            <a:pPr>
              <a:lnSpc>
                <a:spcPct val="150000"/>
              </a:lnSpc>
            </a:pPr>
            <a:r>
              <a:rPr lang="ja-JP" altLang="en-US" sz="1050" dirty="0">
                <a:latin typeface="+mn-ea"/>
              </a:rPr>
              <a:t>　川棚町の</a:t>
            </a:r>
            <a:r>
              <a:rPr lang="en-US" altLang="ja-JP" sz="1050" dirty="0">
                <a:latin typeface="+mn-ea"/>
              </a:rPr>
              <a:t>1</a:t>
            </a:r>
            <a:r>
              <a:rPr lang="ja-JP" altLang="en-US" sz="1050" dirty="0">
                <a:latin typeface="+mn-ea"/>
              </a:rPr>
              <a:t>件当たりの給付費は、県や国、同規模自治体と比較して高い傾向にあります。</a:t>
            </a:r>
          </a:p>
          <a:p>
            <a:pPr>
              <a:lnSpc>
                <a:spcPct val="150000"/>
              </a:lnSpc>
            </a:pPr>
            <a:r>
              <a:rPr lang="ja-JP" altLang="en-US" sz="1050" dirty="0">
                <a:latin typeface="+mn-ea"/>
              </a:rPr>
              <a:t>　介護保険認定者の有病率は、心臓病が</a:t>
            </a:r>
            <a:r>
              <a:rPr lang="en-US" altLang="ja-JP" sz="1050" dirty="0">
                <a:latin typeface="+mn-ea"/>
              </a:rPr>
              <a:t>1</a:t>
            </a:r>
            <a:r>
              <a:rPr lang="ja-JP" altLang="en-US" sz="1050" dirty="0">
                <a:latin typeface="+mn-ea"/>
              </a:rPr>
              <a:t>位、高血圧症が</a:t>
            </a:r>
            <a:r>
              <a:rPr lang="en-US" altLang="ja-JP" sz="1050" dirty="0">
                <a:latin typeface="+mn-ea"/>
              </a:rPr>
              <a:t>2</a:t>
            </a:r>
            <a:r>
              <a:rPr lang="ja-JP" altLang="en-US" sz="1050" dirty="0">
                <a:latin typeface="+mn-ea"/>
              </a:rPr>
              <a:t>位、筋・骨格が</a:t>
            </a:r>
            <a:r>
              <a:rPr lang="en-US" altLang="ja-JP" sz="1050" dirty="0">
                <a:latin typeface="+mn-ea"/>
              </a:rPr>
              <a:t>3</a:t>
            </a:r>
            <a:r>
              <a:rPr lang="ja-JP" altLang="en-US" sz="1050" dirty="0">
                <a:latin typeface="+mn-ea"/>
              </a:rPr>
              <a:t>位、となっています。</a:t>
            </a:r>
          </a:p>
        </p:txBody>
      </p:sp>
      <p:cxnSp>
        <p:nvCxnSpPr>
          <p:cNvPr id="17" name="直線コネクタ 16">
            <a:extLst>
              <a:ext uri="{FF2B5EF4-FFF2-40B4-BE49-F238E27FC236}">
                <a16:creationId xmlns:a16="http://schemas.microsoft.com/office/drawing/2014/main" id="{E9DAD382-E041-4BE1-A08B-021940F44998}"/>
              </a:ext>
            </a:extLst>
          </p:cNvPr>
          <p:cNvCxnSpPr>
            <a:cxnSpLocks/>
          </p:cNvCxnSpPr>
          <p:nvPr/>
        </p:nvCxnSpPr>
        <p:spPr>
          <a:xfrm>
            <a:off x="54000" y="83462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グラフ 17">
            <a:extLst>
              <a:ext uri="{FF2B5EF4-FFF2-40B4-BE49-F238E27FC236}">
                <a16:creationId xmlns:a16="http://schemas.microsoft.com/office/drawing/2014/main" id="{085FA302-B6CF-4446-BC17-AFE6210E7864}"/>
              </a:ext>
            </a:extLst>
          </p:cNvPr>
          <p:cNvGraphicFramePr/>
          <p:nvPr>
            <p:extLst>
              <p:ext uri="{D42A27DB-BD31-4B8C-83A1-F6EECF244321}">
                <p14:modId xmlns:p14="http://schemas.microsoft.com/office/powerpoint/2010/main" val="2919134863"/>
              </p:ext>
            </p:extLst>
          </p:nvPr>
        </p:nvGraphicFramePr>
        <p:xfrm>
          <a:off x="468352" y="2513213"/>
          <a:ext cx="5898994" cy="2765785"/>
        </p:xfrm>
        <a:graphic>
          <a:graphicData uri="http://schemas.openxmlformats.org/drawingml/2006/chart">
            <c:chart xmlns:c="http://schemas.openxmlformats.org/drawingml/2006/chart" xmlns:r="http://schemas.openxmlformats.org/officeDocument/2006/relationships" r:id="rId3"/>
          </a:graphicData>
        </a:graphic>
      </p:graphicFrame>
      <p:sp>
        <p:nvSpPr>
          <p:cNvPr id="19" name="正方形/長方形 18">
            <a:extLst>
              <a:ext uri="{FF2B5EF4-FFF2-40B4-BE49-F238E27FC236}">
                <a16:creationId xmlns:a16="http://schemas.microsoft.com/office/drawing/2014/main" id="{4083CB17-4435-400E-8457-592DF7E06070}"/>
              </a:ext>
            </a:extLst>
          </p:cNvPr>
          <p:cNvSpPr/>
          <p:nvPr/>
        </p:nvSpPr>
        <p:spPr>
          <a:xfrm>
            <a:off x="468352" y="2521817"/>
            <a:ext cx="389850" cy="230832"/>
          </a:xfrm>
          <a:prstGeom prst="rect">
            <a:avLst/>
          </a:prstGeom>
        </p:spPr>
        <p:txBody>
          <a:bodyPr wrap="none">
            <a:spAutoFit/>
          </a:bodyPr>
          <a:lstStyle/>
          <a:p>
            <a:r>
              <a:rPr lang="en-US" altLang="ja-JP" sz="900" dirty="0">
                <a:latin typeface="+mn-ea"/>
              </a:rPr>
              <a:t>(</a:t>
            </a:r>
            <a:r>
              <a:rPr lang="ja-JP" altLang="en-US" sz="900" dirty="0">
                <a:latin typeface="+mn-ea"/>
              </a:rPr>
              <a:t>円</a:t>
            </a:r>
            <a:r>
              <a:rPr lang="en-US" altLang="ja-JP" sz="900" dirty="0">
                <a:latin typeface="+mn-ea"/>
              </a:rPr>
              <a:t>)</a:t>
            </a:r>
            <a:endParaRPr lang="ja-JP" altLang="en-US" sz="900" dirty="0">
              <a:latin typeface="+mn-ea"/>
            </a:endParaRPr>
          </a:p>
        </p:txBody>
      </p:sp>
      <p:sp>
        <p:nvSpPr>
          <p:cNvPr id="20" name="正方形/長方形 19">
            <a:extLst>
              <a:ext uri="{FF2B5EF4-FFF2-40B4-BE49-F238E27FC236}">
                <a16:creationId xmlns:a16="http://schemas.microsoft.com/office/drawing/2014/main" id="{2CBA99DE-560B-4415-A014-39E7B1CE5AEA}"/>
              </a:ext>
            </a:extLst>
          </p:cNvPr>
          <p:cNvSpPr/>
          <p:nvPr/>
        </p:nvSpPr>
        <p:spPr>
          <a:xfrm>
            <a:off x="2238359" y="2160522"/>
            <a:ext cx="2435282" cy="246221"/>
          </a:xfrm>
          <a:prstGeom prst="rect">
            <a:avLst/>
          </a:prstGeom>
        </p:spPr>
        <p:txBody>
          <a:bodyPr wrap="non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4</a:t>
            </a:r>
            <a:r>
              <a:rPr lang="ja-JP" altLang="en-US" sz="1000" b="1" dirty="0">
                <a:solidFill>
                  <a:srgbClr val="000000"/>
                </a:solidFill>
                <a:latin typeface="+mn-ea"/>
              </a:rPr>
              <a:t>年度　１件当たり要介護別給付費</a:t>
            </a:r>
            <a:endParaRPr lang="ja-JP" altLang="en-US" sz="1000" b="1" dirty="0">
              <a:latin typeface="+mn-ea"/>
            </a:endParaRPr>
          </a:p>
        </p:txBody>
      </p:sp>
      <p:graphicFrame>
        <p:nvGraphicFramePr>
          <p:cNvPr id="21" name="グラフ 20">
            <a:extLst>
              <a:ext uri="{FF2B5EF4-FFF2-40B4-BE49-F238E27FC236}">
                <a16:creationId xmlns:a16="http://schemas.microsoft.com/office/drawing/2014/main" id="{1D1D4285-2150-4361-9028-353C3F074484}"/>
              </a:ext>
            </a:extLst>
          </p:cNvPr>
          <p:cNvGraphicFramePr/>
          <p:nvPr>
            <p:extLst>
              <p:ext uri="{D42A27DB-BD31-4B8C-83A1-F6EECF244321}">
                <p14:modId xmlns:p14="http://schemas.microsoft.com/office/powerpoint/2010/main" val="3730652031"/>
              </p:ext>
            </p:extLst>
          </p:nvPr>
        </p:nvGraphicFramePr>
        <p:xfrm>
          <a:off x="479503" y="5685085"/>
          <a:ext cx="5898994" cy="2765785"/>
        </p:xfrm>
        <a:graphic>
          <a:graphicData uri="http://schemas.openxmlformats.org/drawingml/2006/chart">
            <c:chart xmlns:c="http://schemas.openxmlformats.org/drawingml/2006/chart" xmlns:r="http://schemas.openxmlformats.org/officeDocument/2006/relationships" r:id="rId4"/>
          </a:graphicData>
        </a:graphic>
      </p:graphicFrame>
      <p:sp>
        <p:nvSpPr>
          <p:cNvPr id="22" name="正方形/長方形 21">
            <a:extLst>
              <a:ext uri="{FF2B5EF4-FFF2-40B4-BE49-F238E27FC236}">
                <a16:creationId xmlns:a16="http://schemas.microsoft.com/office/drawing/2014/main" id="{7818A9D1-000A-424B-AD0D-2CF739C667D8}"/>
              </a:ext>
            </a:extLst>
          </p:cNvPr>
          <p:cNvSpPr/>
          <p:nvPr/>
        </p:nvSpPr>
        <p:spPr>
          <a:xfrm>
            <a:off x="510940" y="5685085"/>
            <a:ext cx="389850" cy="230832"/>
          </a:xfrm>
          <a:prstGeom prst="rect">
            <a:avLst/>
          </a:prstGeom>
        </p:spPr>
        <p:txBody>
          <a:bodyPr wrap="square">
            <a:spAutoFit/>
          </a:bodyPr>
          <a:lstStyle/>
          <a:p>
            <a:r>
              <a:rPr lang="en-US" altLang="ja-JP" sz="900" dirty="0">
                <a:latin typeface="+mn-ea"/>
              </a:rPr>
              <a:t>(</a:t>
            </a:r>
            <a:r>
              <a:rPr lang="ja-JP" altLang="en-US" sz="900" dirty="0">
                <a:latin typeface="+mn-ea"/>
              </a:rPr>
              <a:t>％</a:t>
            </a:r>
            <a:r>
              <a:rPr lang="en-US" altLang="ja-JP" sz="900" dirty="0">
                <a:latin typeface="+mn-ea"/>
              </a:rPr>
              <a:t>)</a:t>
            </a:r>
            <a:endParaRPr lang="ja-JP" altLang="en-US" sz="900" dirty="0">
              <a:latin typeface="+mn-ea"/>
            </a:endParaRPr>
          </a:p>
        </p:txBody>
      </p:sp>
      <p:sp>
        <p:nvSpPr>
          <p:cNvPr id="23" name="正方形/長方形 22">
            <a:extLst>
              <a:ext uri="{FF2B5EF4-FFF2-40B4-BE49-F238E27FC236}">
                <a16:creationId xmlns:a16="http://schemas.microsoft.com/office/drawing/2014/main" id="{49A6AD39-4A84-4388-98F1-D1E54424A8E2}"/>
              </a:ext>
            </a:extLst>
          </p:cNvPr>
          <p:cNvSpPr/>
          <p:nvPr/>
        </p:nvSpPr>
        <p:spPr>
          <a:xfrm>
            <a:off x="2503857" y="5412785"/>
            <a:ext cx="1904285" cy="246221"/>
          </a:xfrm>
          <a:prstGeom prst="rect">
            <a:avLst/>
          </a:prstGeom>
        </p:spPr>
        <p:txBody>
          <a:bodyPr wrap="squar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4</a:t>
            </a:r>
            <a:r>
              <a:rPr lang="ja-JP" altLang="en-US" sz="1000" b="1" dirty="0">
                <a:solidFill>
                  <a:srgbClr val="000000"/>
                </a:solidFill>
                <a:latin typeface="+mn-ea"/>
              </a:rPr>
              <a:t>年度　認定者の疾病別</a:t>
            </a:r>
            <a:endParaRPr lang="ja-JP" altLang="en-US" sz="1000" b="1" dirty="0">
              <a:latin typeface="+mn-ea"/>
            </a:endParaRPr>
          </a:p>
        </p:txBody>
      </p:sp>
      <p:sp>
        <p:nvSpPr>
          <p:cNvPr id="24" name="正方形/長方形 23">
            <a:extLst>
              <a:ext uri="{FF2B5EF4-FFF2-40B4-BE49-F238E27FC236}">
                <a16:creationId xmlns:a16="http://schemas.microsoft.com/office/drawing/2014/main" id="{5B611D18-0969-4CD1-AA4B-294C88C49BE1}"/>
              </a:ext>
            </a:extLst>
          </p:cNvPr>
          <p:cNvSpPr/>
          <p:nvPr/>
        </p:nvSpPr>
        <p:spPr>
          <a:xfrm>
            <a:off x="468352" y="8524379"/>
            <a:ext cx="3405099" cy="230832"/>
          </a:xfrm>
          <a:prstGeom prst="rect">
            <a:avLst/>
          </a:prstGeom>
        </p:spPr>
        <p:txBody>
          <a:bodyPr wrap="none">
            <a:spAutoFit/>
          </a:bodyPr>
          <a:lstStyle/>
          <a:p>
            <a:r>
              <a:rPr lang="ja-JP" altLang="en-US" sz="900" dirty="0">
                <a:solidFill>
                  <a:srgbClr val="000000"/>
                </a:solidFill>
                <a:latin typeface="+mn-ea"/>
              </a:rPr>
              <a:t>出典：</a:t>
            </a:r>
            <a:r>
              <a:rPr lang="ja-JP" altLang="en-US" sz="900" dirty="0">
                <a:latin typeface="+mn-ea"/>
              </a:rPr>
              <a:t>国保データベース</a:t>
            </a:r>
            <a:r>
              <a:rPr lang="en-US" altLang="ja-JP" sz="900" dirty="0">
                <a:latin typeface="+mn-ea"/>
              </a:rPr>
              <a:t>(KDB)</a:t>
            </a:r>
            <a:r>
              <a:rPr lang="ja-JP" altLang="en-US" sz="900" dirty="0">
                <a:latin typeface="+mn-ea"/>
              </a:rPr>
              <a:t>システム</a:t>
            </a:r>
            <a:r>
              <a:rPr lang="en-US" altLang="ja-JP" sz="900" dirty="0">
                <a:latin typeface="+mn-ea"/>
              </a:rPr>
              <a:t>｢</a:t>
            </a:r>
            <a:r>
              <a:rPr lang="ja-JP" altLang="en-US" sz="900" dirty="0"/>
              <a:t>地域の全体像の把握</a:t>
            </a:r>
            <a:r>
              <a:rPr lang="en-US" altLang="ja-JP" sz="900" dirty="0">
                <a:latin typeface="+mn-ea"/>
              </a:rPr>
              <a:t>｣</a:t>
            </a:r>
            <a:endParaRPr lang="ja-JP" altLang="en-US" sz="900" dirty="0">
              <a:latin typeface="+mn-ea"/>
            </a:endParaRPr>
          </a:p>
        </p:txBody>
      </p:sp>
      <p:sp>
        <p:nvSpPr>
          <p:cNvPr id="25" name="正方形/長方形 24">
            <a:extLst>
              <a:ext uri="{FF2B5EF4-FFF2-40B4-BE49-F238E27FC236}">
                <a16:creationId xmlns:a16="http://schemas.microsoft.com/office/drawing/2014/main" id="{28CEE92C-9624-44CE-8547-467220E71299}"/>
              </a:ext>
            </a:extLst>
          </p:cNvPr>
          <p:cNvSpPr/>
          <p:nvPr/>
        </p:nvSpPr>
        <p:spPr>
          <a:xfrm>
            <a:off x="469545" y="2460140"/>
            <a:ext cx="5908952" cy="283929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D1179F27-15DD-4901-8978-F4F963F2B675}"/>
              </a:ext>
            </a:extLst>
          </p:cNvPr>
          <p:cNvSpPr/>
          <p:nvPr/>
        </p:nvSpPr>
        <p:spPr>
          <a:xfrm>
            <a:off x="3137463"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- 13</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3912306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A612182E-0BE8-4845-8610-5D9835A959AA}"/>
              </a:ext>
            </a:extLst>
          </p:cNvPr>
          <p:cNvSpPr/>
          <p:nvPr/>
        </p:nvSpPr>
        <p:spPr>
          <a:xfrm>
            <a:off x="94178" y="285862"/>
            <a:ext cx="223651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mn-ea"/>
              </a:rPr>
              <a:t>４　主たる死因の状況</a:t>
            </a:r>
            <a:endParaRPr kumimoji="1" lang="en-US" altLang="ja-JP" sz="1600" b="1" dirty="0">
              <a:solidFill>
                <a:schemeClr val="tx1"/>
              </a:solidFill>
              <a:latin typeface="+mn-ea"/>
            </a:endParaRPr>
          </a:p>
        </p:txBody>
      </p:sp>
      <p:sp>
        <p:nvSpPr>
          <p:cNvPr id="19" name="正方形/長方形 18">
            <a:extLst>
              <a:ext uri="{FF2B5EF4-FFF2-40B4-BE49-F238E27FC236}">
                <a16:creationId xmlns:a16="http://schemas.microsoft.com/office/drawing/2014/main" id="{918C2083-0061-47B6-8F6D-9C026DACAEAA}"/>
              </a:ext>
            </a:extLst>
          </p:cNvPr>
          <p:cNvSpPr/>
          <p:nvPr/>
        </p:nvSpPr>
        <p:spPr>
          <a:xfrm>
            <a:off x="479503" y="980233"/>
            <a:ext cx="5898994" cy="1039195"/>
          </a:xfrm>
          <a:prstGeom prst="rect">
            <a:avLst/>
          </a:prstGeom>
        </p:spPr>
        <p:txBody>
          <a:bodyPr wrap="square">
            <a:spAutoFit/>
          </a:bodyPr>
          <a:lstStyle/>
          <a:p>
            <a:pPr>
              <a:lnSpc>
                <a:spcPct val="150000"/>
              </a:lnSpc>
            </a:pPr>
            <a:r>
              <a:rPr lang="ja-JP" altLang="en-US" sz="1050" dirty="0">
                <a:solidFill>
                  <a:srgbClr val="000000"/>
                </a:solidFill>
                <a:latin typeface="游ゴシック" panose="020B0400000000000000" pitchFamily="50" charset="-128"/>
                <a:ea typeface="游ゴシック" panose="020B0400000000000000" pitchFamily="50" charset="-128"/>
              </a:rPr>
              <a:t>　</a:t>
            </a:r>
            <a:r>
              <a:rPr lang="ja-JP" altLang="en-US" sz="1050" dirty="0">
                <a:latin typeface="+mn-ea"/>
              </a:rPr>
              <a:t>主たる死因の割合は、がんが</a:t>
            </a:r>
            <a:r>
              <a:rPr lang="en-US" altLang="ja-JP" sz="1050" dirty="0">
                <a:latin typeface="+mn-ea"/>
              </a:rPr>
              <a:t>49.0%</a:t>
            </a:r>
            <a:r>
              <a:rPr lang="ja-JP" altLang="en-US" sz="1050" dirty="0">
                <a:latin typeface="+mn-ea"/>
              </a:rPr>
              <a:t>と最も高く、次いで心臓病が</a:t>
            </a:r>
            <a:r>
              <a:rPr lang="en-US" altLang="ja-JP" sz="1050" dirty="0">
                <a:latin typeface="+mn-ea"/>
              </a:rPr>
              <a:t>23.5%</a:t>
            </a:r>
            <a:r>
              <a:rPr lang="ja-JP" altLang="en-US" sz="1050" dirty="0" err="1">
                <a:latin typeface="+mn-ea"/>
              </a:rPr>
              <a:t>、</a:t>
            </a:r>
            <a:r>
              <a:rPr lang="ja-JP" altLang="en-US" sz="1050" dirty="0">
                <a:latin typeface="+mn-ea"/>
              </a:rPr>
              <a:t>糖尿病が</a:t>
            </a:r>
            <a:r>
              <a:rPr lang="en-US" altLang="ja-JP" sz="1050" dirty="0">
                <a:latin typeface="+mn-ea"/>
              </a:rPr>
              <a:t>18.4%</a:t>
            </a:r>
            <a:r>
              <a:rPr lang="ja-JP" altLang="en-US" sz="1050" dirty="0">
                <a:latin typeface="+mn-ea"/>
              </a:rPr>
              <a:t>となっています。また糖尿病の割合は</a:t>
            </a:r>
            <a:r>
              <a:rPr lang="en-US" altLang="ja-JP" sz="1050" dirty="0">
                <a:latin typeface="+mn-ea"/>
              </a:rPr>
              <a:t>18.4</a:t>
            </a:r>
            <a:r>
              <a:rPr lang="ja-JP" altLang="en-US" sz="1050" dirty="0">
                <a:latin typeface="+mn-ea"/>
              </a:rPr>
              <a:t>％と県の</a:t>
            </a:r>
            <a:r>
              <a:rPr lang="en-US" altLang="ja-JP" sz="1050" dirty="0">
                <a:latin typeface="+mn-ea"/>
              </a:rPr>
              <a:t>12.9</a:t>
            </a:r>
            <a:r>
              <a:rPr lang="ja-JP" altLang="en-US" sz="1050" dirty="0">
                <a:latin typeface="+mn-ea"/>
              </a:rPr>
              <a:t>％を大きく上回っています。がんは県と比較して低く、同規模と比較して高くなっています。また、心臓病、腎不全、自殺は県や国、同規模自治体と比較して同等または低くなっています。</a:t>
            </a:r>
          </a:p>
        </p:txBody>
      </p:sp>
      <p:cxnSp>
        <p:nvCxnSpPr>
          <p:cNvPr id="20" name="直線コネクタ 19">
            <a:extLst>
              <a:ext uri="{FF2B5EF4-FFF2-40B4-BE49-F238E27FC236}">
                <a16:creationId xmlns:a16="http://schemas.microsoft.com/office/drawing/2014/main" id="{C11FA55A-41F0-4C3A-A78F-5A6DD9BC630B}"/>
              </a:ext>
            </a:extLst>
          </p:cNvPr>
          <p:cNvCxnSpPr>
            <a:cxnSpLocks/>
          </p:cNvCxnSpPr>
          <p:nvPr/>
        </p:nvCxnSpPr>
        <p:spPr>
          <a:xfrm>
            <a:off x="54000" y="83462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1" name="グラフ 20">
            <a:extLst>
              <a:ext uri="{FF2B5EF4-FFF2-40B4-BE49-F238E27FC236}">
                <a16:creationId xmlns:a16="http://schemas.microsoft.com/office/drawing/2014/main" id="{81E2A3E4-382E-4661-B91E-4D3A8C20DA1A}"/>
              </a:ext>
            </a:extLst>
          </p:cNvPr>
          <p:cNvGraphicFramePr/>
          <p:nvPr>
            <p:extLst>
              <p:ext uri="{D42A27DB-BD31-4B8C-83A1-F6EECF244321}">
                <p14:modId xmlns:p14="http://schemas.microsoft.com/office/powerpoint/2010/main" val="1121447480"/>
              </p:ext>
            </p:extLst>
          </p:nvPr>
        </p:nvGraphicFramePr>
        <p:xfrm>
          <a:off x="479502" y="2526325"/>
          <a:ext cx="5898995" cy="4150988"/>
        </p:xfrm>
        <a:graphic>
          <a:graphicData uri="http://schemas.openxmlformats.org/drawingml/2006/chart">
            <c:chart xmlns:c="http://schemas.openxmlformats.org/drawingml/2006/chart" xmlns:r="http://schemas.openxmlformats.org/officeDocument/2006/relationships" r:id="rId3"/>
          </a:graphicData>
        </a:graphic>
      </p:graphicFrame>
      <p:sp>
        <p:nvSpPr>
          <p:cNvPr id="29" name="正方形/長方形 28">
            <a:extLst>
              <a:ext uri="{FF2B5EF4-FFF2-40B4-BE49-F238E27FC236}">
                <a16:creationId xmlns:a16="http://schemas.microsoft.com/office/drawing/2014/main" id="{9ADF5878-B96A-453B-AE56-2D36D754E8FB}"/>
              </a:ext>
            </a:extLst>
          </p:cNvPr>
          <p:cNvSpPr/>
          <p:nvPr/>
        </p:nvSpPr>
        <p:spPr>
          <a:xfrm>
            <a:off x="479502" y="2651499"/>
            <a:ext cx="389850" cy="230832"/>
          </a:xfrm>
          <a:prstGeom prst="rect">
            <a:avLst/>
          </a:prstGeom>
        </p:spPr>
        <p:txBody>
          <a:bodyPr wrap="none">
            <a:spAutoFit/>
          </a:bodyPr>
          <a:lstStyle/>
          <a:p>
            <a:r>
              <a:rPr lang="en-US" altLang="ja-JP" sz="900" dirty="0">
                <a:latin typeface="+mn-ea"/>
              </a:rPr>
              <a:t>(</a:t>
            </a:r>
            <a:r>
              <a:rPr lang="ja-JP" altLang="en-US" sz="900" dirty="0">
                <a:latin typeface="+mn-ea"/>
              </a:rPr>
              <a:t>円</a:t>
            </a:r>
            <a:r>
              <a:rPr lang="en-US" altLang="ja-JP" sz="900" dirty="0">
                <a:latin typeface="+mn-ea"/>
              </a:rPr>
              <a:t>)</a:t>
            </a:r>
            <a:endParaRPr lang="ja-JP" altLang="en-US" sz="900" dirty="0">
              <a:latin typeface="+mn-ea"/>
            </a:endParaRPr>
          </a:p>
        </p:txBody>
      </p:sp>
      <p:sp>
        <p:nvSpPr>
          <p:cNvPr id="30" name="正方形/長方形 29">
            <a:extLst>
              <a:ext uri="{FF2B5EF4-FFF2-40B4-BE49-F238E27FC236}">
                <a16:creationId xmlns:a16="http://schemas.microsoft.com/office/drawing/2014/main" id="{3137E5C7-DE2D-44A4-A346-3C7949DE16C2}"/>
              </a:ext>
            </a:extLst>
          </p:cNvPr>
          <p:cNvSpPr/>
          <p:nvPr/>
        </p:nvSpPr>
        <p:spPr>
          <a:xfrm>
            <a:off x="2493236" y="2164717"/>
            <a:ext cx="1925527" cy="246221"/>
          </a:xfrm>
          <a:prstGeom prst="rect">
            <a:avLst/>
          </a:prstGeom>
        </p:spPr>
        <p:txBody>
          <a:bodyPr wrap="non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4</a:t>
            </a:r>
            <a:r>
              <a:rPr lang="ja-JP" altLang="en-US" sz="1000" b="1" dirty="0">
                <a:solidFill>
                  <a:srgbClr val="000000"/>
                </a:solidFill>
                <a:latin typeface="+mn-ea"/>
              </a:rPr>
              <a:t>年度　主たる死因の割合</a:t>
            </a:r>
            <a:endParaRPr lang="ja-JP" altLang="en-US" sz="1000" b="1" dirty="0">
              <a:latin typeface="+mn-ea"/>
            </a:endParaRPr>
          </a:p>
        </p:txBody>
      </p:sp>
      <p:sp>
        <p:nvSpPr>
          <p:cNvPr id="31" name="正方形/長方形 30">
            <a:extLst>
              <a:ext uri="{FF2B5EF4-FFF2-40B4-BE49-F238E27FC236}">
                <a16:creationId xmlns:a16="http://schemas.microsoft.com/office/drawing/2014/main" id="{D43CE1C0-04D9-4B2C-BEEA-D35104119670}"/>
              </a:ext>
            </a:extLst>
          </p:cNvPr>
          <p:cNvSpPr/>
          <p:nvPr/>
        </p:nvSpPr>
        <p:spPr>
          <a:xfrm>
            <a:off x="479502" y="6822602"/>
            <a:ext cx="3405099" cy="230832"/>
          </a:xfrm>
          <a:prstGeom prst="rect">
            <a:avLst/>
          </a:prstGeom>
        </p:spPr>
        <p:txBody>
          <a:bodyPr wrap="none">
            <a:spAutoFit/>
          </a:bodyPr>
          <a:lstStyle/>
          <a:p>
            <a:r>
              <a:rPr lang="ja-JP" altLang="en-US" sz="900" dirty="0">
                <a:solidFill>
                  <a:srgbClr val="000000"/>
                </a:solidFill>
                <a:latin typeface="+mn-ea"/>
              </a:rPr>
              <a:t>出典：</a:t>
            </a:r>
            <a:r>
              <a:rPr lang="ja-JP" altLang="en-US" sz="900" dirty="0">
                <a:latin typeface="+mn-ea"/>
              </a:rPr>
              <a:t>国保データベース</a:t>
            </a:r>
            <a:r>
              <a:rPr lang="en-US" altLang="ja-JP" sz="900" dirty="0">
                <a:latin typeface="+mn-ea"/>
              </a:rPr>
              <a:t>(KDB)</a:t>
            </a:r>
            <a:r>
              <a:rPr lang="ja-JP" altLang="en-US" sz="900" dirty="0">
                <a:latin typeface="+mn-ea"/>
              </a:rPr>
              <a:t>システム</a:t>
            </a:r>
            <a:r>
              <a:rPr lang="en-US" altLang="ja-JP" sz="900" dirty="0">
                <a:latin typeface="+mn-ea"/>
              </a:rPr>
              <a:t>｢</a:t>
            </a:r>
            <a:r>
              <a:rPr lang="ja-JP" altLang="en-US" sz="900" dirty="0"/>
              <a:t>地域の全体像の把握</a:t>
            </a:r>
            <a:r>
              <a:rPr lang="en-US" altLang="ja-JP" sz="900" dirty="0">
                <a:latin typeface="+mn-ea"/>
              </a:rPr>
              <a:t>｣</a:t>
            </a:r>
            <a:endParaRPr lang="ja-JP" altLang="en-US" sz="900" dirty="0">
              <a:latin typeface="+mn-ea"/>
            </a:endParaRPr>
          </a:p>
        </p:txBody>
      </p:sp>
      <p:sp>
        <p:nvSpPr>
          <p:cNvPr id="32" name="正方形/長方形 31">
            <a:extLst>
              <a:ext uri="{FF2B5EF4-FFF2-40B4-BE49-F238E27FC236}">
                <a16:creationId xmlns:a16="http://schemas.microsoft.com/office/drawing/2014/main" id="{2FDBE09C-7E05-4175-8C76-7C125AB48A34}"/>
              </a:ext>
            </a:extLst>
          </p:cNvPr>
          <p:cNvSpPr/>
          <p:nvPr/>
        </p:nvSpPr>
        <p:spPr>
          <a:xfrm>
            <a:off x="469545" y="2460140"/>
            <a:ext cx="5908952" cy="421716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A005368-E9DE-4D0D-80C3-7E7341C96061}"/>
              </a:ext>
            </a:extLst>
          </p:cNvPr>
          <p:cNvSpPr/>
          <p:nvPr/>
        </p:nvSpPr>
        <p:spPr>
          <a:xfrm>
            <a:off x="3137463"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- 14</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1256404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CE2968D-646D-4136-B046-92CC56D7ED9F}"/>
              </a:ext>
            </a:extLst>
          </p:cNvPr>
          <p:cNvSpPr/>
          <p:nvPr/>
        </p:nvSpPr>
        <p:spPr>
          <a:xfrm>
            <a:off x="1720840" y="2817674"/>
            <a:ext cx="3416320" cy="1754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3600" b="1" dirty="0">
                <a:solidFill>
                  <a:schemeClr val="tx1"/>
                </a:solidFill>
                <a:latin typeface="ＭＳ Ｐ明朝" panose="02020600040205080304" pitchFamily="18" charset="-128"/>
                <a:ea typeface="ＭＳ Ｐ明朝" panose="02020600040205080304" pitchFamily="18" charset="-128"/>
              </a:rPr>
              <a:t>第</a:t>
            </a:r>
            <a:r>
              <a:rPr kumimoji="1" lang="en-US" altLang="ja-JP" sz="3600" b="1" dirty="0">
                <a:solidFill>
                  <a:schemeClr val="tx1"/>
                </a:solidFill>
                <a:latin typeface="ＭＳ Ｐ明朝" panose="02020600040205080304" pitchFamily="18" charset="-128"/>
                <a:ea typeface="ＭＳ Ｐ明朝" panose="02020600040205080304" pitchFamily="18" charset="-128"/>
              </a:rPr>
              <a:t>3</a:t>
            </a:r>
            <a:r>
              <a:rPr kumimoji="1" lang="ja-JP" altLang="en-US" sz="3600" b="1" dirty="0">
                <a:solidFill>
                  <a:schemeClr val="tx1"/>
                </a:solidFill>
                <a:latin typeface="ＭＳ Ｐ明朝" panose="02020600040205080304" pitchFamily="18" charset="-128"/>
                <a:ea typeface="ＭＳ Ｐ明朝" panose="02020600040205080304" pitchFamily="18" charset="-128"/>
              </a:rPr>
              <a:t>章</a:t>
            </a:r>
            <a:endParaRPr kumimoji="1" lang="en-US" altLang="ja-JP" sz="3600" b="1" dirty="0">
              <a:solidFill>
                <a:schemeClr val="tx1"/>
              </a:solidFill>
              <a:latin typeface="ＭＳ Ｐ明朝" panose="02020600040205080304" pitchFamily="18" charset="-128"/>
              <a:ea typeface="ＭＳ Ｐ明朝" panose="02020600040205080304" pitchFamily="18" charset="-128"/>
            </a:endParaRPr>
          </a:p>
          <a:p>
            <a:pPr algn="ctr"/>
            <a:endParaRPr kumimoji="1" lang="en-US" altLang="ja-JP" sz="3600" b="1" dirty="0">
              <a:solidFill>
                <a:schemeClr val="tx1"/>
              </a:solidFill>
              <a:latin typeface="ＭＳ Ｐ明朝" panose="02020600040205080304" pitchFamily="18" charset="-128"/>
              <a:ea typeface="ＭＳ Ｐ明朝" panose="02020600040205080304" pitchFamily="18" charset="-128"/>
            </a:endParaRPr>
          </a:p>
          <a:p>
            <a:pPr algn="ctr"/>
            <a:r>
              <a:rPr kumimoji="1" lang="ja-JP" altLang="en-US" sz="3600" b="1" dirty="0">
                <a:solidFill>
                  <a:schemeClr val="tx1"/>
                </a:solidFill>
                <a:latin typeface="ＭＳ Ｐ明朝" panose="02020600040205080304" pitchFamily="18" charset="-128"/>
                <a:ea typeface="ＭＳ Ｐ明朝" panose="02020600040205080304" pitchFamily="18" charset="-128"/>
              </a:rPr>
              <a:t>前期計画の考察</a:t>
            </a:r>
            <a:endParaRPr kumimoji="1" lang="en-US" altLang="ja-JP" sz="3600" b="1" dirty="0">
              <a:solidFill>
                <a:schemeClr val="tx1"/>
              </a:solidFill>
              <a:latin typeface="ＭＳ Ｐ明朝" panose="02020600040205080304" pitchFamily="18" charset="-128"/>
              <a:ea typeface="ＭＳ Ｐ明朝" panose="02020600040205080304" pitchFamily="18" charset="-128"/>
            </a:endParaRPr>
          </a:p>
        </p:txBody>
      </p:sp>
      <p:sp>
        <p:nvSpPr>
          <p:cNvPr id="3" name="正方形/長方形 2">
            <a:extLst>
              <a:ext uri="{FF2B5EF4-FFF2-40B4-BE49-F238E27FC236}">
                <a16:creationId xmlns:a16="http://schemas.microsoft.com/office/drawing/2014/main" id="{8DB42181-9998-4242-8798-56F08A8ACCAD}"/>
              </a:ext>
            </a:extLst>
          </p:cNvPr>
          <p:cNvSpPr/>
          <p:nvPr/>
        </p:nvSpPr>
        <p:spPr>
          <a:xfrm>
            <a:off x="3137463"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- 15</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3929339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34C1C14-1259-4247-92A3-190E0E37A9C6}"/>
              </a:ext>
            </a:extLst>
          </p:cNvPr>
          <p:cNvSpPr/>
          <p:nvPr/>
        </p:nvSpPr>
        <p:spPr>
          <a:xfrm>
            <a:off x="94178" y="285862"/>
            <a:ext cx="367280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mn-ea"/>
              </a:rPr>
              <a:t>１　前期データヘルス計画のふり返り</a:t>
            </a:r>
            <a:endParaRPr kumimoji="1" lang="en-US" altLang="ja-JP" sz="1600" b="1" dirty="0">
              <a:solidFill>
                <a:schemeClr val="tx1"/>
              </a:solidFill>
              <a:latin typeface="+mn-ea"/>
            </a:endParaRPr>
          </a:p>
        </p:txBody>
      </p:sp>
      <p:sp>
        <p:nvSpPr>
          <p:cNvPr id="18" name="正方形/長方形 17">
            <a:extLst>
              <a:ext uri="{FF2B5EF4-FFF2-40B4-BE49-F238E27FC236}">
                <a16:creationId xmlns:a16="http://schemas.microsoft.com/office/drawing/2014/main" id="{B2925C0F-554A-47D4-A83A-64E621BD54D8}"/>
              </a:ext>
            </a:extLst>
          </p:cNvPr>
          <p:cNvSpPr/>
          <p:nvPr/>
        </p:nvSpPr>
        <p:spPr>
          <a:xfrm>
            <a:off x="81834" y="980233"/>
            <a:ext cx="1415772" cy="276999"/>
          </a:xfrm>
          <a:prstGeom prst="rect">
            <a:avLst/>
          </a:prstGeom>
        </p:spPr>
        <p:txBody>
          <a:bodyPr wrap="none">
            <a:spAutoFit/>
          </a:bodyPr>
          <a:lstStyle/>
          <a:p>
            <a:r>
              <a:rPr lang="ja-JP" altLang="en-US" sz="1200" b="1" dirty="0">
                <a:solidFill>
                  <a:srgbClr val="000000"/>
                </a:solidFill>
                <a:latin typeface="游ゴシック" panose="020B0400000000000000" pitchFamily="50" charset="-128"/>
                <a:ea typeface="游ゴシック" panose="020B0400000000000000" pitchFamily="50" charset="-128"/>
              </a:rPr>
              <a:t>（</a:t>
            </a:r>
            <a:r>
              <a:rPr lang="ja-JP" altLang="en-US" sz="1200" b="1" dirty="0">
                <a:solidFill>
                  <a:srgbClr val="000000"/>
                </a:solidFill>
                <a:latin typeface="+mn-ea"/>
              </a:rPr>
              <a:t>特定健康診査</a:t>
            </a:r>
            <a:r>
              <a:rPr lang="ja-JP" altLang="en-US" sz="1200" b="1" dirty="0">
                <a:solidFill>
                  <a:srgbClr val="000000"/>
                </a:solidFill>
                <a:latin typeface="游ゴシック" panose="020B0400000000000000" pitchFamily="50" charset="-128"/>
                <a:ea typeface="游ゴシック" panose="020B0400000000000000" pitchFamily="50" charset="-128"/>
              </a:rPr>
              <a:t>）</a:t>
            </a:r>
            <a:endParaRPr lang="ja-JP" altLang="en-US" sz="1200" b="1" dirty="0">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02D920A1-C867-4E35-B45D-AF628291D44F}"/>
              </a:ext>
            </a:extLst>
          </p:cNvPr>
          <p:cNvSpPr/>
          <p:nvPr/>
        </p:nvSpPr>
        <p:spPr>
          <a:xfrm>
            <a:off x="468352" y="1257232"/>
            <a:ext cx="5898994" cy="1766317"/>
          </a:xfrm>
          <a:prstGeom prst="rect">
            <a:avLst/>
          </a:prstGeom>
        </p:spPr>
        <p:txBody>
          <a:bodyPr wrap="square">
            <a:spAutoFit/>
          </a:bodyPr>
          <a:lstStyle/>
          <a:p>
            <a:pPr>
              <a:lnSpc>
                <a:spcPct val="150000"/>
              </a:lnSpc>
            </a:pPr>
            <a:r>
              <a:rPr lang="ja-JP" altLang="en-US" sz="1050" dirty="0">
                <a:solidFill>
                  <a:srgbClr val="000000"/>
                </a:solidFill>
                <a:latin typeface="游ゴシック" panose="020B0400000000000000" pitchFamily="50" charset="-128"/>
                <a:ea typeface="游ゴシック" panose="020B0400000000000000" pitchFamily="50" charset="-128"/>
              </a:rPr>
              <a:t>　</a:t>
            </a:r>
            <a:r>
              <a:rPr lang="en-US" altLang="ja-JP" sz="1050" dirty="0">
                <a:latin typeface="+mn-ea"/>
              </a:rPr>
              <a:t>40</a:t>
            </a:r>
            <a:r>
              <a:rPr lang="ja-JP" altLang="en-US" sz="1050" dirty="0">
                <a:latin typeface="+mn-ea"/>
              </a:rPr>
              <a:t>歳から</a:t>
            </a:r>
            <a:r>
              <a:rPr lang="en-US" altLang="ja-JP" sz="1050" dirty="0">
                <a:latin typeface="+mn-ea"/>
              </a:rPr>
              <a:t>74</a:t>
            </a:r>
            <a:r>
              <a:rPr lang="ja-JP" altLang="en-US" sz="1050" dirty="0">
                <a:latin typeface="+mn-ea"/>
              </a:rPr>
              <a:t>歳の方を対象とし、内臓脂肪型肥満に着目した</a:t>
            </a:r>
            <a:r>
              <a:rPr lang="ja-JP" altLang="en-US" sz="1050" dirty="0"/>
              <a:t>生活習慣病予防を主な目的に特定健康診査を実施しました。</a:t>
            </a:r>
            <a:r>
              <a:rPr lang="ja-JP" altLang="en-US" sz="1050" dirty="0">
                <a:latin typeface="+mn-ea"/>
              </a:rPr>
              <a:t>集団健診と個別健診を実施し、</a:t>
            </a:r>
            <a:r>
              <a:rPr lang="en-US" altLang="ja-JP" sz="1050" dirty="0">
                <a:latin typeface="+mn-ea"/>
              </a:rPr>
              <a:t>H30</a:t>
            </a:r>
            <a:r>
              <a:rPr lang="ja-JP" altLang="en-US" sz="1050" dirty="0">
                <a:latin typeface="+mn-ea"/>
              </a:rPr>
              <a:t>年度・</a:t>
            </a:r>
            <a:r>
              <a:rPr lang="en-US" altLang="ja-JP" sz="1050" dirty="0">
                <a:latin typeface="+mn-ea"/>
              </a:rPr>
              <a:t>R1</a:t>
            </a:r>
            <a:r>
              <a:rPr lang="ja-JP" altLang="en-US" sz="1050" dirty="0">
                <a:latin typeface="+mn-ea"/>
              </a:rPr>
              <a:t>年度の受診率は目標を達成しましたが、</a:t>
            </a:r>
            <a:r>
              <a:rPr lang="en-US" altLang="ja-JP" sz="1050" dirty="0">
                <a:latin typeface="+mn-ea"/>
              </a:rPr>
              <a:t>R2</a:t>
            </a:r>
            <a:r>
              <a:rPr lang="ja-JP" altLang="en-US" sz="1050" dirty="0">
                <a:latin typeface="+mn-ea"/>
              </a:rPr>
              <a:t>年度からは新型コロナウイルスの影響を受け目標未達となっています。</a:t>
            </a:r>
            <a:endParaRPr lang="en-US" altLang="ja-JP" sz="1050" dirty="0">
              <a:latin typeface="+mn-ea"/>
            </a:endParaRPr>
          </a:p>
          <a:p>
            <a:pPr>
              <a:lnSpc>
                <a:spcPct val="150000"/>
              </a:lnSpc>
            </a:pPr>
            <a:r>
              <a:rPr lang="ja-JP" altLang="en-US" sz="1050" dirty="0">
                <a:latin typeface="+mn-ea"/>
              </a:rPr>
              <a:t>　</a:t>
            </a:r>
            <a:r>
              <a:rPr lang="en-US" altLang="ja-JP" sz="1050" dirty="0">
                <a:latin typeface="+mn-ea"/>
              </a:rPr>
              <a:t>R</a:t>
            </a:r>
            <a:r>
              <a:rPr lang="ja-JP" altLang="en-US" sz="1050" dirty="0">
                <a:latin typeface="+mn-ea"/>
              </a:rPr>
              <a:t>４年度の受診率は</a:t>
            </a:r>
            <a:r>
              <a:rPr lang="en-US" altLang="ja-JP" sz="1050" dirty="0">
                <a:latin typeface="+mn-ea"/>
              </a:rPr>
              <a:t>46.3</a:t>
            </a:r>
            <a:r>
              <a:rPr lang="ja-JP" altLang="en-US" sz="1050" dirty="0">
                <a:latin typeface="+mn-ea"/>
              </a:rPr>
              <a:t>％と回復はしていますが、目標とする受診率まで</a:t>
            </a:r>
            <a:r>
              <a:rPr lang="en-US" altLang="ja-JP" sz="1050" dirty="0">
                <a:latin typeface="+mn-ea"/>
              </a:rPr>
              <a:t>2.7</a:t>
            </a:r>
            <a:r>
              <a:rPr lang="ja-JP" altLang="en-US" sz="1050" dirty="0">
                <a:latin typeface="+mn-ea"/>
              </a:rPr>
              <a:t>％の乖離があり、勧奨方法の見直しが必要だと考えられます。特に年齢階層別の受診率では</a:t>
            </a:r>
            <a:r>
              <a:rPr lang="en-US" altLang="ja-JP" sz="1050" dirty="0">
                <a:latin typeface="+mn-ea"/>
              </a:rPr>
              <a:t>45</a:t>
            </a:r>
            <a:r>
              <a:rPr lang="ja-JP" altLang="en-US" sz="1050" dirty="0">
                <a:latin typeface="+mn-ea"/>
              </a:rPr>
              <a:t>～</a:t>
            </a:r>
            <a:r>
              <a:rPr lang="en-US" altLang="ja-JP" sz="1050" dirty="0">
                <a:latin typeface="+mn-ea"/>
              </a:rPr>
              <a:t>49</a:t>
            </a:r>
            <a:r>
              <a:rPr lang="ja-JP" altLang="en-US" sz="1050" dirty="0">
                <a:latin typeface="+mn-ea"/>
              </a:rPr>
              <a:t>歳が</a:t>
            </a:r>
            <a:r>
              <a:rPr lang="en-US" altLang="ja-JP" sz="1050" dirty="0">
                <a:latin typeface="+mn-ea"/>
              </a:rPr>
              <a:t>21.7</a:t>
            </a:r>
            <a:r>
              <a:rPr lang="ja-JP" altLang="en-US" sz="1050" dirty="0">
                <a:latin typeface="+mn-ea"/>
              </a:rPr>
              <a:t>％と最も低く、若年層の受診率の低下が課題となっています。</a:t>
            </a:r>
            <a:endParaRPr lang="en-US" altLang="ja-JP" sz="1050" dirty="0">
              <a:latin typeface="+mn-ea"/>
            </a:endParaRPr>
          </a:p>
          <a:p>
            <a:pPr>
              <a:lnSpc>
                <a:spcPct val="150000"/>
              </a:lnSpc>
            </a:pPr>
            <a:r>
              <a:rPr lang="ja-JP" altLang="en-US" sz="1050" dirty="0">
                <a:latin typeface="+mn-ea"/>
              </a:rPr>
              <a:t>　長崎県内の市町順位では第</a:t>
            </a:r>
            <a:r>
              <a:rPr lang="en-US" altLang="ja-JP" sz="1050" dirty="0">
                <a:latin typeface="+mn-ea"/>
              </a:rPr>
              <a:t>5</a:t>
            </a:r>
            <a:r>
              <a:rPr lang="ja-JP" altLang="en-US" sz="1050" dirty="0">
                <a:latin typeface="+mn-ea"/>
              </a:rPr>
              <a:t>位、県内平均の</a:t>
            </a:r>
            <a:r>
              <a:rPr lang="en-US" altLang="ja-JP" sz="1050" dirty="0">
                <a:latin typeface="+mn-ea"/>
              </a:rPr>
              <a:t>37.7</a:t>
            </a:r>
            <a:r>
              <a:rPr lang="ja-JP" altLang="en-US" sz="1050" dirty="0">
                <a:latin typeface="+mn-ea"/>
              </a:rPr>
              <a:t>％より</a:t>
            </a:r>
            <a:r>
              <a:rPr lang="en-US" altLang="ja-JP" sz="1050" dirty="0">
                <a:latin typeface="+mn-ea"/>
              </a:rPr>
              <a:t>8.6</a:t>
            </a:r>
            <a:r>
              <a:rPr lang="ja-JP" altLang="en-US" sz="1050" dirty="0">
                <a:latin typeface="+mn-ea"/>
              </a:rPr>
              <a:t>％高い受診率となっています。</a:t>
            </a:r>
          </a:p>
        </p:txBody>
      </p:sp>
      <p:cxnSp>
        <p:nvCxnSpPr>
          <p:cNvPr id="6" name="直線コネクタ 5">
            <a:extLst>
              <a:ext uri="{FF2B5EF4-FFF2-40B4-BE49-F238E27FC236}">
                <a16:creationId xmlns:a16="http://schemas.microsoft.com/office/drawing/2014/main" id="{D0683ED4-F8D0-452A-B62D-7B7CEF248614}"/>
              </a:ext>
            </a:extLst>
          </p:cNvPr>
          <p:cNvCxnSpPr>
            <a:cxnSpLocks/>
          </p:cNvCxnSpPr>
          <p:nvPr/>
        </p:nvCxnSpPr>
        <p:spPr>
          <a:xfrm>
            <a:off x="54000" y="83462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33C79DE3-361C-4DCB-9D57-ACA80A19FDD5}"/>
              </a:ext>
            </a:extLst>
          </p:cNvPr>
          <p:cNvSpPr/>
          <p:nvPr/>
        </p:nvSpPr>
        <p:spPr>
          <a:xfrm>
            <a:off x="890315" y="3130691"/>
            <a:ext cx="1723549" cy="246221"/>
          </a:xfrm>
          <a:prstGeom prst="rect">
            <a:avLst/>
          </a:prstGeom>
        </p:spPr>
        <p:txBody>
          <a:bodyPr wrap="none">
            <a:spAutoFit/>
          </a:bodyPr>
          <a:lstStyle/>
          <a:p>
            <a:pPr algn="ctr"/>
            <a:r>
              <a:rPr lang="ja-JP" altLang="en-US" sz="1000" b="1" dirty="0">
                <a:solidFill>
                  <a:srgbClr val="000000"/>
                </a:solidFill>
                <a:latin typeface="+mn-ea"/>
              </a:rPr>
              <a:t>特定健康診査受診率の推移</a:t>
            </a:r>
            <a:endParaRPr lang="ja-JP" altLang="en-US" sz="1000" b="1" dirty="0">
              <a:latin typeface="+mn-ea"/>
            </a:endParaRPr>
          </a:p>
        </p:txBody>
      </p:sp>
      <p:sp>
        <p:nvSpPr>
          <p:cNvPr id="31" name="正方形/長方形 30">
            <a:extLst>
              <a:ext uri="{FF2B5EF4-FFF2-40B4-BE49-F238E27FC236}">
                <a16:creationId xmlns:a16="http://schemas.microsoft.com/office/drawing/2014/main" id="{C30F2FC9-6216-4B44-A6D5-3DF90F250FC8}"/>
              </a:ext>
            </a:extLst>
          </p:cNvPr>
          <p:cNvSpPr/>
          <p:nvPr/>
        </p:nvSpPr>
        <p:spPr>
          <a:xfrm>
            <a:off x="468351" y="8400862"/>
            <a:ext cx="2839239" cy="230832"/>
          </a:xfrm>
          <a:prstGeom prst="rect">
            <a:avLst/>
          </a:prstGeom>
        </p:spPr>
        <p:txBody>
          <a:bodyPr wrap="none">
            <a:spAutoFit/>
          </a:bodyPr>
          <a:lstStyle/>
          <a:p>
            <a:r>
              <a:rPr lang="ja-JP" altLang="en-US" sz="900" dirty="0">
                <a:solidFill>
                  <a:srgbClr val="000000"/>
                </a:solidFill>
                <a:latin typeface="+mn-ea"/>
              </a:rPr>
              <a:t>出典：</a:t>
            </a:r>
            <a:r>
              <a:rPr lang="ja-JP" altLang="en-US" sz="900" dirty="0">
                <a:latin typeface="+mn-ea"/>
              </a:rPr>
              <a:t>特定健診等データ管理システム「法定報告」</a:t>
            </a:r>
          </a:p>
        </p:txBody>
      </p:sp>
      <p:graphicFrame>
        <p:nvGraphicFramePr>
          <p:cNvPr id="32" name="グラフ 31">
            <a:extLst>
              <a:ext uri="{FF2B5EF4-FFF2-40B4-BE49-F238E27FC236}">
                <a16:creationId xmlns:a16="http://schemas.microsoft.com/office/drawing/2014/main" id="{5BD5A40E-66B9-4AC5-B335-4AA655917866}"/>
              </a:ext>
            </a:extLst>
          </p:cNvPr>
          <p:cNvGraphicFramePr/>
          <p:nvPr>
            <p:extLst>
              <p:ext uri="{D42A27DB-BD31-4B8C-83A1-F6EECF244321}">
                <p14:modId xmlns:p14="http://schemas.microsoft.com/office/powerpoint/2010/main" val="1178993529"/>
              </p:ext>
            </p:extLst>
          </p:nvPr>
        </p:nvGraphicFramePr>
        <p:xfrm>
          <a:off x="468352" y="3405672"/>
          <a:ext cx="2486722" cy="20495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グラフ 32">
            <a:extLst>
              <a:ext uri="{FF2B5EF4-FFF2-40B4-BE49-F238E27FC236}">
                <a16:creationId xmlns:a16="http://schemas.microsoft.com/office/drawing/2014/main" id="{CFEACEAC-5DA3-4CC2-8DFD-B1E791AB5167}"/>
              </a:ext>
            </a:extLst>
          </p:cNvPr>
          <p:cNvGraphicFramePr/>
          <p:nvPr>
            <p:extLst>
              <p:ext uri="{D42A27DB-BD31-4B8C-83A1-F6EECF244321}">
                <p14:modId xmlns:p14="http://schemas.microsoft.com/office/powerpoint/2010/main" val="573974081"/>
              </p:ext>
            </p:extLst>
          </p:nvPr>
        </p:nvGraphicFramePr>
        <p:xfrm>
          <a:off x="3055434" y="3405672"/>
          <a:ext cx="3311912" cy="2049519"/>
        </p:xfrm>
        <a:graphic>
          <a:graphicData uri="http://schemas.openxmlformats.org/drawingml/2006/chart">
            <c:chart xmlns:c="http://schemas.openxmlformats.org/drawingml/2006/chart" xmlns:r="http://schemas.openxmlformats.org/officeDocument/2006/relationships" r:id="rId4"/>
          </a:graphicData>
        </a:graphic>
      </p:graphicFrame>
      <p:sp>
        <p:nvSpPr>
          <p:cNvPr id="34" name="正方形/長方形 33">
            <a:extLst>
              <a:ext uri="{FF2B5EF4-FFF2-40B4-BE49-F238E27FC236}">
                <a16:creationId xmlns:a16="http://schemas.microsoft.com/office/drawing/2014/main" id="{C6E26853-8A70-4149-A926-57C926B54089}"/>
              </a:ext>
            </a:extLst>
          </p:cNvPr>
          <p:cNvSpPr/>
          <p:nvPr/>
        </p:nvSpPr>
        <p:spPr>
          <a:xfrm>
            <a:off x="3876866" y="3130691"/>
            <a:ext cx="1669047" cy="246221"/>
          </a:xfrm>
          <a:prstGeom prst="rect">
            <a:avLst/>
          </a:prstGeom>
        </p:spPr>
        <p:txBody>
          <a:bodyPr wrap="non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4</a:t>
            </a:r>
            <a:r>
              <a:rPr lang="ja-JP" altLang="en-US" sz="1000" b="1" dirty="0">
                <a:solidFill>
                  <a:srgbClr val="000000"/>
                </a:solidFill>
                <a:latin typeface="+mn-ea"/>
              </a:rPr>
              <a:t>年度年齢層別受診率</a:t>
            </a:r>
            <a:endParaRPr lang="en-US" altLang="ja-JP" sz="800" b="1" dirty="0">
              <a:solidFill>
                <a:srgbClr val="000000"/>
              </a:solidFill>
              <a:latin typeface="+mn-ea"/>
            </a:endParaRPr>
          </a:p>
        </p:txBody>
      </p:sp>
      <p:sp>
        <p:nvSpPr>
          <p:cNvPr id="35" name="正方形/長方形 34">
            <a:extLst>
              <a:ext uri="{FF2B5EF4-FFF2-40B4-BE49-F238E27FC236}">
                <a16:creationId xmlns:a16="http://schemas.microsoft.com/office/drawing/2014/main" id="{B7F70EA6-2F84-44FD-9CE9-62D91F35EE19}"/>
              </a:ext>
            </a:extLst>
          </p:cNvPr>
          <p:cNvSpPr/>
          <p:nvPr/>
        </p:nvSpPr>
        <p:spPr>
          <a:xfrm>
            <a:off x="3072882" y="3376912"/>
            <a:ext cx="344966" cy="200055"/>
          </a:xfrm>
          <a:prstGeom prst="rect">
            <a:avLst/>
          </a:prstGeom>
        </p:spPr>
        <p:txBody>
          <a:bodyPr wrap="none">
            <a:spAutoFit/>
          </a:bodyPr>
          <a:lstStyle/>
          <a:p>
            <a:r>
              <a:rPr lang="en-US" altLang="ja-JP" sz="700" dirty="0">
                <a:latin typeface="+mn-ea"/>
              </a:rPr>
              <a:t>(</a:t>
            </a:r>
            <a:r>
              <a:rPr lang="ja-JP" altLang="en-US" sz="700" dirty="0">
                <a:latin typeface="+mn-ea"/>
              </a:rPr>
              <a:t>人</a:t>
            </a:r>
            <a:r>
              <a:rPr lang="en-US" altLang="ja-JP" sz="700" dirty="0">
                <a:latin typeface="+mn-ea"/>
              </a:rPr>
              <a:t>)</a:t>
            </a:r>
            <a:endParaRPr lang="ja-JP" altLang="en-US" sz="700" dirty="0">
              <a:latin typeface="+mn-ea"/>
            </a:endParaRPr>
          </a:p>
        </p:txBody>
      </p:sp>
      <p:sp>
        <p:nvSpPr>
          <p:cNvPr id="36" name="四角形: 角を丸くする 35">
            <a:extLst>
              <a:ext uri="{FF2B5EF4-FFF2-40B4-BE49-F238E27FC236}">
                <a16:creationId xmlns:a16="http://schemas.microsoft.com/office/drawing/2014/main" id="{B4A43197-0483-474E-A352-6784DA47FE62}"/>
              </a:ext>
            </a:extLst>
          </p:cNvPr>
          <p:cNvSpPr/>
          <p:nvPr/>
        </p:nvSpPr>
        <p:spPr>
          <a:xfrm>
            <a:off x="3803074" y="4363941"/>
            <a:ext cx="450810" cy="367989"/>
          </a:xfrm>
          <a:prstGeom prst="roundRect">
            <a:avLst>
              <a:gd name="adj" fmla="val 627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7" name="グラフ 36">
            <a:extLst>
              <a:ext uri="{FF2B5EF4-FFF2-40B4-BE49-F238E27FC236}">
                <a16:creationId xmlns:a16="http://schemas.microsoft.com/office/drawing/2014/main" id="{67815F5B-8032-46DB-A70E-6F9E1A34AB73}"/>
              </a:ext>
            </a:extLst>
          </p:cNvPr>
          <p:cNvGraphicFramePr/>
          <p:nvPr>
            <p:extLst>
              <p:ext uri="{D42A27DB-BD31-4B8C-83A1-F6EECF244321}">
                <p14:modId xmlns:p14="http://schemas.microsoft.com/office/powerpoint/2010/main" val="923613157"/>
              </p:ext>
            </p:extLst>
          </p:nvPr>
        </p:nvGraphicFramePr>
        <p:xfrm>
          <a:off x="468351" y="5902554"/>
          <a:ext cx="5898995" cy="2406821"/>
        </p:xfrm>
        <a:graphic>
          <a:graphicData uri="http://schemas.openxmlformats.org/drawingml/2006/chart">
            <c:chart xmlns:c="http://schemas.openxmlformats.org/drawingml/2006/chart" xmlns:r="http://schemas.openxmlformats.org/officeDocument/2006/relationships" r:id="rId5"/>
          </a:graphicData>
        </a:graphic>
      </p:graphicFrame>
      <p:sp>
        <p:nvSpPr>
          <p:cNvPr id="38" name="正方形/長方形 37">
            <a:extLst>
              <a:ext uri="{FF2B5EF4-FFF2-40B4-BE49-F238E27FC236}">
                <a16:creationId xmlns:a16="http://schemas.microsoft.com/office/drawing/2014/main" id="{B3079063-00B6-42B2-A405-E0F6190C46E2}"/>
              </a:ext>
            </a:extLst>
          </p:cNvPr>
          <p:cNvSpPr/>
          <p:nvPr/>
        </p:nvSpPr>
        <p:spPr>
          <a:xfrm>
            <a:off x="2464910" y="5633073"/>
            <a:ext cx="2053767" cy="246221"/>
          </a:xfrm>
          <a:prstGeom prst="rect">
            <a:avLst/>
          </a:prstGeom>
        </p:spPr>
        <p:txBody>
          <a:bodyPr wrap="non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4</a:t>
            </a:r>
            <a:r>
              <a:rPr lang="ja-JP" altLang="en-US" sz="1000" b="1" dirty="0">
                <a:solidFill>
                  <a:srgbClr val="000000"/>
                </a:solidFill>
                <a:latin typeface="+mn-ea"/>
              </a:rPr>
              <a:t>年度長崎県内市町村受診率</a:t>
            </a:r>
            <a:endParaRPr lang="ja-JP" altLang="en-US" sz="1000" b="1" dirty="0">
              <a:latin typeface="+mn-ea"/>
            </a:endParaRPr>
          </a:p>
        </p:txBody>
      </p:sp>
      <p:sp>
        <p:nvSpPr>
          <p:cNvPr id="40" name="正方形/長方形 39">
            <a:extLst>
              <a:ext uri="{FF2B5EF4-FFF2-40B4-BE49-F238E27FC236}">
                <a16:creationId xmlns:a16="http://schemas.microsoft.com/office/drawing/2014/main" id="{AF36058B-C984-47CD-932C-6F849DB01996}"/>
              </a:ext>
            </a:extLst>
          </p:cNvPr>
          <p:cNvSpPr/>
          <p:nvPr/>
        </p:nvSpPr>
        <p:spPr>
          <a:xfrm>
            <a:off x="5101027" y="6432235"/>
            <a:ext cx="1124026" cy="246221"/>
          </a:xfrm>
          <a:prstGeom prst="rect">
            <a:avLst/>
          </a:prstGeom>
          <a:solidFill>
            <a:schemeClr val="bg1"/>
          </a:solidFill>
        </p:spPr>
        <p:txBody>
          <a:bodyPr wrap="none">
            <a:spAutoFit/>
          </a:bodyPr>
          <a:lstStyle/>
          <a:p>
            <a:r>
              <a:rPr lang="ja-JP" altLang="en-US" sz="1000" b="1" dirty="0">
                <a:solidFill>
                  <a:schemeClr val="accent2"/>
                </a:solidFill>
                <a:latin typeface="Arial Black" panose="020B0A04020102020204" pitchFamily="34" charset="0"/>
              </a:rPr>
              <a:t>県平均：</a:t>
            </a:r>
            <a:r>
              <a:rPr lang="en-US" altLang="ja-JP" sz="1000" b="1" dirty="0">
                <a:solidFill>
                  <a:schemeClr val="accent2"/>
                </a:solidFill>
                <a:latin typeface="Arial Black" panose="020B0A04020102020204" pitchFamily="34" charset="0"/>
              </a:rPr>
              <a:t>37.7</a:t>
            </a:r>
            <a:r>
              <a:rPr lang="ja-JP" altLang="en-US" sz="1000" b="1" dirty="0">
                <a:solidFill>
                  <a:schemeClr val="accent2"/>
                </a:solidFill>
                <a:latin typeface="Arial Black" panose="020B0A04020102020204" pitchFamily="34" charset="0"/>
              </a:rPr>
              <a:t>％</a:t>
            </a:r>
          </a:p>
        </p:txBody>
      </p:sp>
      <p:sp>
        <p:nvSpPr>
          <p:cNvPr id="16" name="正方形/長方形 15">
            <a:extLst>
              <a:ext uri="{FF2B5EF4-FFF2-40B4-BE49-F238E27FC236}">
                <a16:creationId xmlns:a16="http://schemas.microsoft.com/office/drawing/2014/main" id="{3922DA6F-0B02-41BE-8578-A929B389688D}"/>
              </a:ext>
            </a:extLst>
          </p:cNvPr>
          <p:cNvSpPr/>
          <p:nvPr/>
        </p:nvSpPr>
        <p:spPr>
          <a:xfrm>
            <a:off x="3137463"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- 16</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514900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143A44A2-B327-45E1-B104-3649004B8735}"/>
              </a:ext>
            </a:extLst>
          </p:cNvPr>
          <p:cNvSpPr/>
          <p:nvPr/>
        </p:nvSpPr>
        <p:spPr>
          <a:xfrm>
            <a:off x="94534" y="280659"/>
            <a:ext cx="1415772" cy="276999"/>
          </a:xfrm>
          <a:prstGeom prst="rect">
            <a:avLst/>
          </a:prstGeom>
        </p:spPr>
        <p:txBody>
          <a:bodyPr wrap="none">
            <a:spAutoFit/>
          </a:bodyPr>
          <a:lstStyle/>
          <a:p>
            <a:r>
              <a:rPr lang="ja-JP" altLang="en-US" sz="1200" b="1" dirty="0">
                <a:solidFill>
                  <a:srgbClr val="000000"/>
                </a:solidFill>
                <a:latin typeface="游ゴシック" panose="020B0400000000000000" pitchFamily="50" charset="-128"/>
                <a:ea typeface="游ゴシック" panose="020B0400000000000000" pitchFamily="50" charset="-128"/>
              </a:rPr>
              <a:t>（</a:t>
            </a:r>
            <a:r>
              <a:rPr lang="ja-JP" altLang="en-US" sz="1200" b="1" dirty="0">
                <a:solidFill>
                  <a:srgbClr val="000000"/>
                </a:solidFill>
                <a:latin typeface="+mn-ea"/>
              </a:rPr>
              <a:t>特定保健指導</a:t>
            </a:r>
            <a:r>
              <a:rPr lang="ja-JP" altLang="en-US" sz="1200" b="1" dirty="0">
                <a:solidFill>
                  <a:srgbClr val="000000"/>
                </a:solidFill>
                <a:latin typeface="游ゴシック" panose="020B0400000000000000" pitchFamily="50" charset="-128"/>
                <a:ea typeface="游ゴシック" panose="020B0400000000000000" pitchFamily="50" charset="-128"/>
              </a:rPr>
              <a:t>）</a:t>
            </a:r>
            <a:endParaRPr lang="ja-JP" altLang="en-US" sz="1200" b="1" dirty="0">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78223D0B-DF58-405B-92A4-38249A587D5C}"/>
              </a:ext>
            </a:extLst>
          </p:cNvPr>
          <p:cNvSpPr/>
          <p:nvPr/>
        </p:nvSpPr>
        <p:spPr>
          <a:xfrm>
            <a:off x="479503" y="681951"/>
            <a:ext cx="5898994" cy="2008691"/>
          </a:xfrm>
          <a:prstGeom prst="rect">
            <a:avLst/>
          </a:prstGeom>
        </p:spPr>
        <p:txBody>
          <a:bodyPr wrap="square">
            <a:spAutoFit/>
          </a:bodyPr>
          <a:lstStyle/>
          <a:p>
            <a:pPr>
              <a:lnSpc>
                <a:spcPct val="150000"/>
              </a:lnSpc>
            </a:pPr>
            <a:r>
              <a:rPr lang="ja-JP" altLang="en-US" sz="1050" dirty="0">
                <a:solidFill>
                  <a:srgbClr val="000000"/>
                </a:solidFill>
                <a:latin typeface="+mn-ea"/>
              </a:rPr>
              <a:t>　</a:t>
            </a:r>
            <a:r>
              <a:rPr lang="ja-JP" altLang="en-US" sz="1050" dirty="0"/>
              <a:t>特定健康診査の結果から特定保健指導対象者を特定し、生活習慣や検査値が改善されるように、専門職による支援を実施しました。</a:t>
            </a:r>
            <a:r>
              <a:rPr lang="en-US" altLang="ja-JP" sz="1050" dirty="0">
                <a:latin typeface="+mn-ea"/>
              </a:rPr>
              <a:t>H30</a:t>
            </a:r>
            <a:r>
              <a:rPr lang="ja-JP" altLang="en-US" sz="1050" dirty="0">
                <a:latin typeface="+mn-ea"/>
              </a:rPr>
              <a:t>年度の特定保健指導実施率は</a:t>
            </a:r>
            <a:r>
              <a:rPr lang="en-US" altLang="ja-JP" sz="1050" dirty="0">
                <a:latin typeface="+mn-ea"/>
              </a:rPr>
              <a:t>56.0</a:t>
            </a:r>
            <a:r>
              <a:rPr lang="ja-JP" altLang="en-US" sz="1050" dirty="0">
                <a:latin typeface="+mn-ea"/>
              </a:rPr>
              <a:t>％と目標を達成しましたが、</a:t>
            </a:r>
            <a:r>
              <a:rPr lang="en-US" altLang="ja-JP" sz="1050" dirty="0">
                <a:latin typeface="+mn-ea"/>
              </a:rPr>
              <a:t>R1</a:t>
            </a:r>
            <a:r>
              <a:rPr lang="ja-JP" altLang="en-US" sz="1050" dirty="0">
                <a:latin typeface="+mn-ea"/>
              </a:rPr>
              <a:t>年度から</a:t>
            </a:r>
            <a:r>
              <a:rPr lang="en-US" altLang="ja-JP" sz="1050" dirty="0">
                <a:latin typeface="+mn-ea"/>
              </a:rPr>
              <a:t>R2</a:t>
            </a:r>
            <a:r>
              <a:rPr lang="ja-JP" altLang="en-US" sz="1050" dirty="0">
                <a:latin typeface="+mn-ea"/>
              </a:rPr>
              <a:t>年度は新型コロナウイルスの影響をうけ、目標未達となりました。</a:t>
            </a:r>
            <a:r>
              <a:rPr lang="en-US" altLang="ja-JP" sz="1050" dirty="0">
                <a:latin typeface="+mn-ea"/>
              </a:rPr>
              <a:t>R</a:t>
            </a:r>
            <a:r>
              <a:rPr lang="ja-JP" altLang="en-US" sz="1050" dirty="0">
                <a:latin typeface="+mn-ea"/>
              </a:rPr>
              <a:t>４年度は</a:t>
            </a:r>
            <a:r>
              <a:rPr lang="en-US" altLang="ja-JP" sz="1050" dirty="0">
                <a:latin typeface="+mn-ea"/>
              </a:rPr>
              <a:t>64.2</a:t>
            </a:r>
            <a:r>
              <a:rPr lang="ja-JP" altLang="en-US" sz="1050" dirty="0">
                <a:latin typeface="+mn-ea"/>
              </a:rPr>
              <a:t>％と過去最高実施率となり目標を達成することができています。</a:t>
            </a:r>
            <a:endParaRPr lang="en-US" altLang="ja-JP" sz="1050" dirty="0">
              <a:latin typeface="+mn-ea"/>
            </a:endParaRPr>
          </a:p>
          <a:p>
            <a:pPr>
              <a:lnSpc>
                <a:spcPct val="150000"/>
              </a:lnSpc>
            </a:pPr>
            <a:r>
              <a:rPr lang="ja-JP" altLang="en-US" sz="1050" dirty="0">
                <a:latin typeface="+mn-ea"/>
              </a:rPr>
              <a:t>　特定保健指導の対象者も年々減少しており、</a:t>
            </a:r>
            <a:r>
              <a:rPr lang="en-US" altLang="ja-JP" sz="1050" dirty="0">
                <a:latin typeface="+mn-ea"/>
              </a:rPr>
              <a:t>R4</a:t>
            </a:r>
            <a:r>
              <a:rPr lang="ja-JP" altLang="en-US" sz="1050" dirty="0">
                <a:latin typeface="+mn-ea"/>
              </a:rPr>
              <a:t>年度は</a:t>
            </a:r>
            <a:r>
              <a:rPr lang="en-US" altLang="ja-JP" sz="1050" dirty="0">
                <a:latin typeface="+mn-ea"/>
              </a:rPr>
              <a:t>81</a:t>
            </a:r>
            <a:r>
              <a:rPr lang="ja-JP" altLang="en-US" sz="1050" dirty="0">
                <a:latin typeface="+mn-ea"/>
              </a:rPr>
              <a:t>人（</a:t>
            </a:r>
            <a:r>
              <a:rPr lang="en-US" altLang="ja-JP" sz="1050" dirty="0">
                <a:latin typeface="+mn-ea"/>
              </a:rPr>
              <a:t>H30</a:t>
            </a:r>
            <a:r>
              <a:rPr lang="ja-JP" altLang="en-US" sz="1050" dirty="0">
                <a:latin typeface="+mn-ea"/>
              </a:rPr>
              <a:t>年度の</a:t>
            </a:r>
            <a:r>
              <a:rPr lang="en-US" altLang="ja-JP" sz="1050" dirty="0">
                <a:latin typeface="+mn-ea"/>
              </a:rPr>
              <a:t>0.74</a:t>
            </a:r>
            <a:r>
              <a:rPr lang="ja-JP" altLang="en-US" sz="1050" dirty="0">
                <a:latin typeface="+mn-ea"/>
              </a:rPr>
              <a:t>倍）となりました。特定保健指導が効果的に実施されていると考えられます。</a:t>
            </a:r>
            <a:endParaRPr lang="en-US" altLang="ja-JP" sz="1050" dirty="0">
              <a:latin typeface="+mn-ea"/>
            </a:endParaRPr>
          </a:p>
          <a:p>
            <a:pPr>
              <a:lnSpc>
                <a:spcPct val="150000"/>
              </a:lnSpc>
            </a:pPr>
            <a:r>
              <a:rPr lang="ja-JP" altLang="en-US" sz="1050" dirty="0">
                <a:latin typeface="+mn-ea"/>
              </a:rPr>
              <a:t>　実施率は長崎県内の市町においては、令和</a:t>
            </a:r>
            <a:r>
              <a:rPr lang="en-US" altLang="ja-JP" sz="1050" dirty="0">
                <a:latin typeface="+mn-ea"/>
              </a:rPr>
              <a:t>4</a:t>
            </a:r>
            <a:r>
              <a:rPr lang="ja-JP" altLang="en-US" sz="1050" dirty="0">
                <a:latin typeface="+mn-ea"/>
              </a:rPr>
              <a:t>年度で第</a:t>
            </a:r>
            <a:r>
              <a:rPr lang="en-US" altLang="ja-JP" sz="1050" dirty="0">
                <a:latin typeface="+mn-ea"/>
              </a:rPr>
              <a:t>11</a:t>
            </a:r>
            <a:r>
              <a:rPr lang="ja-JP" altLang="en-US" sz="1050" dirty="0">
                <a:latin typeface="+mn-ea"/>
              </a:rPr>
              <a:t>位となり県内平均の</a:t>
            </a:r>
            <a:r>
              <a:rPr lang="en-US" altLang="ja-JP" sz="1050" dirty="0">
                <a:latin typeface="+mn-ea"/>
              </a:rPr>
              <a:t>52.8</a:t>
            </a:r>
            <a:r>
              <a:rPr lang="ja-JP" altLang="en-US" sz="1050" dirty="0">
                <a:latin typeface="+mn-ea"/>
              </a:rPr>
              <a:t>％より</a:t>
            </a:r>
            <a:r>
              <a:rPr lang="en-US" altLang="ja-JP" sz="1050" dirty="0">
                <a:latin typeface="+mn-ea"/>
              </a:rPr>
              <a:t>11.4</a:t>
            </a:r>
            <a:r>
              <a:rPr lang="ja-JP" altLang="en-US" sz="1050" dirty="0">
                <a:latin typeface="+mn-ea"/>
              </a:rPr>
              <a:t>％高い実施率となっています。</a:t>
            </a:r>
          </a:p>
        </p:txBody>
      </p:sp>
      <p:sp>
        <p:nvSpPr>
          <p:cNvPr id="29" name="正方形/長方形 28">
            <a:extLst>
              <a:ext uri="{FF2B5EF4-FFF2-40B4-BE49-F238E27FC236}">
                <a16:creationId xmlns:a16="http://schemas.microsoft.com/office/drawing/2014/main" id="{9A104F4E-EAE0-4B8B-80D4-4B1CC917BEC1}"/>
              </a:ext>
            </a:extLst>
          </p:cNvPr>
          <p:cNvSpPr/>
          <p:nvPr/>
        </p:nvSpPr>
        <p:spPr>
          <a:xfrm>
            <a:off x="2567224" y="2746173"/>
            <a:ext cx="1723549" cy="246221"/>
          </a:xfrm>
          <a:prstGeom prst="rect">
            <a:avLst/>
          </a:prstGeom>
        </p:spPr>
        <p:txBody>
          <a:bodyPr wrap="none">
            <a:spAutoFit/>
          </a:bodyPr>
          <a:lstStyle/>
          <a:p>
            <a:pPr algn="ctr"/>
            <a:r>
              <a:rPr lang="ja-JP" altLang="en-US" sz="1000" b="1" dirty="0">
                <a:solidFill>
                  <a:srgbClr val="000000"/>
                </a:solidFill>
                <a:latin typeface="+mn-ea"/>
              </a:rPr>
              <a:t>特定保健指導実施率の推移</a:t>
            </a:r>
            <a:endParaRPr lang="ja-JP" altLang="en-US" sz="1000" b="1" dirty="0">
              <a:latin typeface="+mn-ea"/>
            </a:endParaRPr>
          </a:p>
        </p:txBody>
      </p:sp>
      <p:graphicFrame>
        <p:nvGraphicFramePr>
          <p:cNvPr id="30" name="グラフ 29">
            <a:extLst>
              <a:ext uri="{FF2B5EF4-FFF2-40B4-BE49-F238E27FC236}">
                <a16:creationId xmlns:a16="http://schemas.microsoft.com/office/drawing/2014/main" id="{850464FE-6AD7-4130-A828-D3FDD900D14C}"/>
              </a:ext>
            </a:extLst>
          </p:cNvPr>
          <p:cNvGraphicFramePr/>
          <p:nvPr>
            <p:extLst>
              <p:ext uri="{D42A27DB-BD31-4B8C-83A1-F6EECF244321}">
                <p14:modId xmlns:p14="http://schemas.microsoft.com/office/powerpoint/2010/main" val="844949081"/>
              </p:ext>
            </p:extLst>
          </p:nvPr>
        </p:nvGraphicFramePr>
        <p:xfrm>
          <a:off x="479503" y="5994610"/>
          <a:ext cx="5898994" cy="2414930"/>
        </p:xfrm>
        <a:graphic>
          <a:graphicData uri="http://schemas.openxmlformats.org/drawingml/2006/chart">
            <c:chart xmlns:c="http://schemas.openxmlformats.org/drawingml/2006/chart" xmlns:r="http://schemas.openxmlformats.org/officeDocument/2006/relationships" r:id="rId3"/>
          </a:graphicData>
        </a:graphic>
      </p:graphicFrame>
      <p:sp>
        <p:nvSpPr>
          <p:cNvPr id="31" name="正方形/長方形 30">
            <a:extLst>
              <a:ext uri="{FF2B5EF4-FFF2-40B4-BE49-F238E27FC236}">
                <a16:creationId xmlns:a16="http://schemas.microsoft.com/office/drawing/2014/main" id="{E3582774-F9DB-4ADA-A451-BF2A2FB7E1E7}"/>
              </a:ext>
            </a:extLst>
          </p:cNvPr>
          <p:cNvSpPr/>
          <p:nvPr/>
        </p:nvSpPr>
        <p:spPr>
          <a:xfrm>
            <a:off x="2081515" y="5695782"/>
            <a:ext cx="2694969" cy="246221"/>
          </a:xfrm>
          <a:prstGeom prst="rect">
            <a:avLst/>
          </a:prstGeom>
        </p:spPr>
        <p:txBody>
          <a:bodyPr wrap="non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4</a:t>
            </a:r>
            <a:r>
              <a:rPr lang="ja-JP" altLang="en-US" sz="1000" b="1" dirty="0">
                <a:solidFill>
                  <a:srgbClr val="000000"/>
                </a:solidFill>
                <a:latin typeface="+mn-ea"/>
              </a:rPr>
              <a:t>年度長崎県内市町特定保健指導実施率</a:t>
            </a:r>
            <a:endParaRPr lang="ja-JP" altLang="en-US" sz="1000" b="1" dirty="0">
              <a:latin typeface="+mn-ea"/>
            </a:endParaRPr>
          </a:p>
        </p:txBody>
      </p:sp>
      <p:graphicFrame>
        <p:nvGraphicFramePr>
          <p:cNvPr id="34" name="グラフ 33">
            <a:extLst>
              <a:ext uri="{FF2B5EF4-FFF2-40B4-BE49-F238E27FC236}">
                <a16:creationId xmlns:a16="http://schemas.microsoft.com/office/drawing/2014/main" id="{492E1BE0-A7F3-46D6-B5BF-8CEEDC3A1D5D}"/>
              </a:ext>
            </a:extLst>
          </p:cNvPr>
          <p:cNvGraphicFramePr/>
          <p:nvPr>
            <p:extLst>
              <p:ext uri="{D42A27DB-BD31-4B8C-83A1-F6EECF244321}">
                <p14:modId xmlns:p14="http://schemas.microsoft.com/office/powerpoint/2010/main" val="2566706642"/>
              </p:ext>
            </p:extLst>
          </p:nvPr>
        </p:nvGraphicFramePr>
        <p:xfrm>
          <a:off x="479503" y="3053536"/>
          <a:ext cx="5898994" cy="2414931"/>
        </p:xfrm>
        <a:graphic>
          <a:graphicData uri="http://schemas.openxmlformats.org/drawingml/2006/chart">
            <c:chart xmlns:c="http://schemas.openxmlformats.org/drawingml/2006/chart" xmlns:r="http://schemas.openxmlformats.org/officeDocument/2006/relationships" r:id="rId4"/>
          </a:graphicData>
        </a:graphic>
      </p:graphicFrame>
      <p:sp>
        <p:nvSpPr>
          <p:cNvPr id="35" name="正方形/長方形 34">
            <a:extLst>
              <a:ext uri="{FF2B5EF4-FFF2-40B4-BE49-F238E27FC236}">
                <a16:creationId xmlns:a16="http://schemas.microsoft.com/office/drawing/2014/main" id="{3A87A065-80E9-4EFE-8F5C-35446D32E485}"/>
              </a:ext>
            </a:extLst>
          </p:cNvPr>
          <p:cNvSpPr/>
          <p:nvPr/>
        </p:nvSpPr>
        <p:spPr>
          <a:xfrm>
            <a:off x="5049191" y="6567659"/>
            <a:ext cx="1124026" cy="246221"/>
          </a:xfrm>
          <a:prstGeom prst="rect">
            <a:avLst/>
          </a:prstGeom>
          <a:solidFill>
            <a:schemeClr val="bg1"/>
          </a:solidFill>
        </p:spPr>
        <p:txBody>
          <a:bodyPr wrap="none">
            <a:spAutoFit/>
          </a:bodyPr>
          <a:lstStyle/>
          <a:p>
            <a:r>
              <a:rPr lang="ja-JP" altLang="en-US" sz="1000" dirty="0">
                <a:solidFill>
                  <a:schemeClr val="accent2"/>
                </a:solidFill>
                <a:latin typeface="Arial Black" panose="020B0A04020102020204" pitchFamily="34" charset="0"/>
              </a:rPr>
              <a:t>県平均：</a:t>
            </a:r>
            <a:r>
              <a:rPr lang="en-US" altLang="ja-JP" sz="1000" dirty="0">
                <a:solidFill>
                  <a:schemeClr val="accent2"/>
                </a:solidFill>
                <a:latin typeface="Arial Black" panose="020B0A04020102020204" pitchFamily="34" charset="0"/>
              </a:rPr>
              <a:t>52.8</a:t>
            </a:r>
            <a:r>
              <a:rPr lang="ja-JP" altLang="en-US" sz="1000" dirty="0">
                <a:solidFill>
                  <a:schemeClr val="accent2"/>
                </a:solidFill>
                <a:latin typeface="Arial Black" panose="020B0A04020102020204" pitchFamily="34" charset="0"/>
              </a:rPr>
              <a:t>％</a:t>
            </a:r>
          </a:p>
        </p:txBody>
      </p:sp>
      <p:sp>
        <p:nvSpPr>
          <p:cNvPr id="36" name="正方形/長方形 35">
            <a:extLst>
              <a:ext uri="{FF2B5EF4-FFF2-40B4-BE49-F238E27FC236}">
                <a16:creationId xmlns:a16="http://schemas.microsoft.com/office/drawing/2014/main" id="{76DF08A8-E0AE-48B4-ACA9-D9E9ED3D30AE}"/>
              </a:ext>
            </a:extLst>
          </p:cNvPr>
          <p:cNvSpPr/>
          <p:nvPr/>
        </p:nvSpPr>
        <p:spPr>
          <a:xfrm>
            <a:off x="468351" y="8400862"/>
            <a:ext cx="2839239" cy="230832"/>
          </a:xfrm>
          <a:prstGeom prst="rect">
            <a:avLst/>
          </a:prstGeom>
        </p:spPr>
        <p:txBody>
          <a:bodyPr wrap="none">
            <a:spAutoFit/>
          </a:bodyPr>
          <a:lstStyle/>
          <a:p>
            <a:r>
              <a:rPr lang="ja-JP" altLang="en-US" sz="900" dirty="0">
                <a:solidFill>
                  <a:srgbClr val="000000"/>
                </a:solidFill>
                <a:latin typeface="+mn-ea"/>
              </a:rPr>
              <a:t>出典：</a:t>
            </a:r>
            <a:r>
              <a:rPr lang="ja-JP" altLang="en-US" sz="900" dirty="0">
                <a:latin typeface="+mn-ea"/>
              </a:rPr>
              <a:t>特定健診等データ管理システム「法定報告」</a:t>
            </a:r>
          </a:p>
        </p:txBody>
      </p:sp>
      <p:sp>
        <p:nvSpPr>
          <p:cNvPr id="10" name="正方形/長方形 9">
            <a:extLst>
              <a:ext uri="{FF2B5EF4-FFF2-40B4-BE49-F238E27FC236}">
                <a16:creationId xmlns:a16="http://schemas.microsoft.com/office/drawing/2014/main" id="{B375D6A5-7F7C-4597-996F-760FF7DC41D1}"/>
              </a:ext>
            </a:extLst>
          </p:cNvPr>
          <p:cNvSpPr/>
          <p:nvPr/>
        </p:nvSpPr>
        <p:spPr>
          <a:xfrm>
            <a:off x="3137463"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- 17</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2765899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21A8A70-B8C5-439C-B6D3-48CC110A2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461" y="894352"/>
            <a:ext cx="5555078" cy="7504937"/>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2CE2968D-646D-4136-B046-92CC56D7ED9F}"/>
              </a:ext>
            </a:extLst>
          </p:cNvPr>
          <p:cNvSpPr/>
          <p:nvPr/>
        </p:nvSpPr>
        <p:spPr>
          <a:xfrm>
            <a:off x="3006089" y="503704"/>
            <a:ext cx="646331"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目　次</a:t>
            </a:r>
          </a:p>
        </p:txBody>
      </p:sp>
    </p:spTree>
    <p:extLst>
      <p:ext uri="{BB962C8B-B14F-4D97-AF65-F5344CB8AC3E}">
        <p14:creationId xmlns:p14="http://schemas.microsoft.com/office/powerpoint/2010/main" val="3086390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a:extLst>
              <a:ext uri="{FF2B5EF4-FFF2-40B4-BE49-F238E27FC236}">
                <a16:creationId xmlns:a16="http://schemas.microsoft.com/office/drawing/2014/main" id="{2F1D5F62-D7B7-4143-8151-721BA219078E}"/>
              </a:ext>
            </a:extLst>
          </p:cNvPr>
          <p:cNvGraphicFramePr/>
          <p:nvPr>
            <p:extLst>
              <p:ext uri="{D42A27DB-BD31-4B8C-83A1-F6EECF244321}">
                <p14:modId xmlns:p14="http://schemas.microsoft.com/office/powerpoint/2010/main" val="1881063347"/>
              </p:ext>
            </p:extLst>
          </p:nvPr>
        </p:nvGraphicFramePr>
        <p:xfrm>
          <a:off x="3537331" y="3166064"/>
          <a:ext cx="2765424" cy="2617620"/>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a:extLst>
              <a:ext uri="{FF2B5EF4-FFF2-40B4-BE49-F238E27FC236}">
                <a16:creationId xmlns:a16="http://schemas.microsoft.com/office/drawing/2014/main" id="{8B1E1642-7FBD-43E5-AF5F-F7D846AC6560}"/>
              </a:ext>
            </a:extLst>
          </p:cNvPr>
          <p:cNvSpPr/>
          <p:nvPr/>
        </p:nvSpPr>
        <p:spPr>
          <a:xfrm>
            <a:off x="94534" y="280659"/>
            <a:ext cx="2339102" cy="276999"/>
          </a:xfrm>
          <a:prstGeom prst="rect">
            <a:avLst/>
          </a:prstGeom>
        </p:spPr>
        <p:txBody>
          <a:bodyPr wrap="none">
            <a:spAutoFit/>
          </a:bodyPr>
          <a:lstStyle/>
          <a:p>
            <a:r>
              <a:rPr lang="ja-JP" altLang="en-US" sz="1200" b="1" dirty="0">
                <a:solidFill>
                  <a:srgbClr val="000000"/>
                </a:solidFill>
                <a:latin typeface="游ゴシック" panose="020B0400000000000000" pitchFamily="50" charset="-128"/>
                <a:ea typeface="游ゴシック" panose="020B0400000000000000" pitchFamily="50" charset="-128"/>
              </a:rPr>
              <a:t>（</a:t>
            </a:r>
            <a:r>
              <a:rPr lang="ja-JP" altLang="en-US" sz="1200" b="1" dirty="0">
                <a:solidFill>
                  <a:srgbClr val="000000"/>
                </a:solidFill>
                <a:latin typeface="+mn-ea"/>
              </a:rPr>
              <a:t>糖尿病性腎臓病重症化予防</a:t>
            </a:r>
            <a:r>
              <a:rPr lang="ja-JP" altLang="en-US" sz="1200" b="1" dirty="0">
                <a:solidFill>
                  <a:srgbClr val="000000"/>
                </a:solidFill>
                <a:latin typeface="游ゴシック" panose="020B0400000000000000" pitchFamily="50" charset="-128"/>
                <a:ea typeface="游ゴシック" panose="020B0400000000000000" pitchFamily="50" charset="-128"/>
              </a:rPr>
              <a:t>）</a:t>
            </a:r>
            <a:endParaRPr lang="ja-JP" altLang="en-US" sz="1200" b="1" dirty="0">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6501FCF1-2338-40F4-BD97-EC8BCEF19886}"/>
              </a:ext>
            </a:extLst>
          </p:cNvPr>
          <p:cNvSpPr/>
          <p:nvPr/>
        </p:nvSpPr>
        <p:spPr>
          <a:xfrm>
            <a:off x="479503" y="681951"/>
            <a:ext cx="5898994" cy="2008691"/>
          </a:xfrm>
          <a:prstGeom prst="rect">
            <a:avLst/>
          </a:prstGeom>
        </p:spPr>
        <p:txBody>
          <a:bodyPr wrap="square">
            <a:spAutoFit/>
          </a:bodyPr>
          <a:lstStyle/>
          <a:p>
            <a:pPr>
              <a:lnSpc>
                <a:spcPct val="150000"/>
              </a:lnSpc>
            </a:pPr>
            <a:r>
              <a:rPr lang="ja-JP" altLang="en-US" sz="1050" dirty="0">
                <a:solidFill>
                  <a:srgbClr val="000000"/>
                </a:solidFill>
                <a:latin typeface="+mn-ea"/>
              </a:rPr>
              <a:t>　</a:t>
            </a:r>
            <a:r>
              <a:rPr lang="ja-JP" altLang="en-US" sz="1050" dirty="0">
                <a:latin typeface="+mn-ea"/>
              </a:rPr>
              <a:t>糖尿病性腎症の発症・進展抑制を目的に、特定健康診査の検査値とレセプトデータから対象者を特定し、正しい生活習慣を身に付けられるように専門職より対象者へ支援を実施しています。</a:t>
            </a:r>
            <a:endParaRPr lang="en-US" altLang="ja-JP" sz="1050" dirty="0">
              <a:latin typeface="+mn-ea"/>
            </a:endParaRPr>
          </a:p>
          <a:p>
            <a:pPr>
              <a:lnSpc>
                <a:spcPct val="150000"/>
              </a:lnSpc>
            </a:pPr>
            <a:r>
              <a:rPr lang="ja-JP" altLang="en-US" sz="1050" dirty="0">
                <a:latin typeface="+mn-ea"/>
              </a:rPr>
              <a:t>　人工透析患者数と新規人工透析患者数は減少傾向にありますが、糖尿病の改善基準となる</a:t>
            </a:r>
            <a:r>
              <a:rPr lang="en-US" altLang="ja-JP" sz="1050" dirty="0">
                <a:solidFill>
                  <a:srgbClr val="000000"/>
                </a:solidFill>
                <a:latin typeface="+mn-ea"/>
              </a:rPr>
              <a:t>HbA1c6.5</a:t>
            </a:r>
            <a:r>
              <a:rPr lang="ja-JP" altLang="en-US" sz="1050" dirty="0">
                <a:solidFill>
                  <a:srgbClr val="000000"/>
                </a:solidFill>
                <a:latin typeface="+mn-ea"/>
              </a:rPr>
              <a:t>％ 以上の対象者の数は、直近では横ばい傾向が続いています。</a:t>
            </a:r>
            <a:endParaRPr lang="en-US" altLang="ja-JP" sz="1050" dirty="0">
              <a:solidFill>
                <a:srgbClr val="000000"/>
              </a:solidFill>
              <a:latin typeface="+mn-ea"/>
            </a:endParaRPr>
          </a:p>
          <a:p>
            <a:pPr>
              <a:lnSpc>
                <a:spcPct val="150000"/>
              </a:lnSpc>
            </a:pPr>
            <a:r>
              <a:rPr lang="ja-JP" altLang="en-US" sz="1050" dirty="0">
                <a:solidFill>
                  <a:srgbClr val="000000"/>
                </a:solidFill>
                <a:latin typeface="+mn-ea"/>
              </a:rPr>
              <a:t>　また、</a:t>
            </a:r>
            <a:r>
              <a:rPr lang="en-US" altLang="ja-JP" sz="1050" dirty="0">
                <a:solidFill>
                  <a:srgbClr val="000000"/>
                </a:solidFill>
                <a:latin typeface="+mn-ea"/>
              </a:rPr>
              <a:t> HbA1c6.5</a:t>
            </a:r>
            <a:r>
              <a:rPr lang="ja-JP" altLang="en-US" sz="1050" dirty="0">
                <a:solidFill>
                  <a:srgbClr val="000000"/>
                </a:solidFill>
                <a:latin typeface="+mn-ea"/>
              </a:rPr>
              <a:t>％ 以上の新規対象者数は令和４年度で全体の</a:t>
            </a:r>
            <a:r>
              <a:rPr lang="en-US" altLang="ja-JP" sz="1050" dirty="0">
                <a:solidFill>
                  <a:srgbClr val="000000"/>
                </a:solidFill>
                <a:latin typeface="+mn-ea"/>
              </a:rPr>
              <a:t>26.7</a:t>
            </a:r>
            <a:r>
              <a:rPr lang="ja-JP" altLang="en-US" sz="1050" dirty="0">
                <a:solidFill>
                  <a:srgbClr val="000000"/>
                </a:solidFill>
                <a:latin typeface="+mn-ea"/>
              </a:rPr>
              <a:t>％（</a:t>
            </a:r>
            <a:r>
              <a:rPr lang="en-US" altLang="ja-JP" sz="1050" dirty="0">
                <a:solidFill>
                  <a:srgbClr val="000000"/>
                </a:solidFill>
                <a:latin typeface="+mn-ea"/>
              </a:rPr>
              <a:t>23</a:t>
            </a:r>
            <a:r>
              <a:rPr lang="ja-JP" altLang="en-US" sz="1050" dirty="0">
                <a:solidFill>
                  <a:srgbClr val="000000"/>
                </a:solidFill>
                <a:latin typeface="+mn-ea"/>
              </a:rPr>
              <a:t>人）であり、</a:t>
            </a:r>
            <a:r>
              <a:rPr lang="en-US" altLang="ja-JP" sz="1050" dirty="0">
                <a:solidFill>
                  <a:srgbClr val="000000"/>
                </a:solidFill>
                <a:latin typeface="+mn-ea"/>
              </a:rPr>
              <a:t>2</a:t>
            </a:r>
            <a:r>
              <a:rPr lang="ja-JP" altLang="en-US" sz="1050" dirty="0">
                <a:solidFill>
                  <a:srgbClr val="000000"/>
                </a:solidFill>
                <a:latin typeface="+mn-ea"/>
              </a:rPr>
              <a:t>年以上の長期期間対象となる方が</a:t>
            </a:r>
            <a:r>
              <a:rPr lang="en-US" altLang="ja-JP" sz="1050" dirty="0">
                <a:solidFill>
                  <a:srgbClr val="000000"/>
                </a:solidFill>
                <a:latin typeface="+mn-ea"/>
              </a:rPr>
              <a:t>73.3</a:t>
            </a:r>
            <a:r>
              <a:rPr lang="ja-JP" altLang="en-US" sz="1050" dirty="0">
                <a:solidFill>
                  <a:srgbClr val="000000"/>
                </a:solidFill>
                <a:latin typeface="+mn-ea"/>
              </a:rPr>
              <a:t>％（</a:t>
            </a:r>
            <a:r>
              <a:rPr lang="en-US" altLang="ja-JP" sz="1050" dirty="0">
                <a:solidFill>
                  <a:srgbClr val="000000"/>
                </a:solidFill>
                <a:latin typeface="+mn-ea"/>
              </a:rPr>
              <a:t>58</a:t>
            </a:r>
            <a:r>
              <a:rPr lang="ja-JP" altLang="en-US" sz="1050" dirty="0">
                <a:solidFill>
                  <a:srgbClr val="000000"/>
                </a:solidFill>
                <a:latin typeface="+mn-ea"/>
              </a:rPr>
              <a:t>人）を占めています。</a:t>
            </a:r>
            <a:endParaRPr lang="en-US" altLang="ja-JP" sz="1050" dirty="0">
              <a:solidFill>
                <a:srgbClr val="000000"/>
              </a:solidFill>
              <a:latin typeface="+mn-ea"/>
            </a:endParaRPr>
          </a:p>
          <a:p>
            <a:pPr>
              <a:lnSpc>
                <a:spcPct val="150000"/>
              </a:lnSpc>
            </a:pPr>
            <a:r>
              <a:rPr lang="ja-JP" altLang="en-US" sz="1050" dirty="0">
                <a:solidFill>
                  <a:srgbClr val="000000"/>
                </a:solidFill>
                <a:latin typeface="+mn-ea"/>
              </a:rPr>
              <a:t>　新規対象者への支援と併せて、長期間対象となる方へのアクションが必要になります。</a:t>
            </a:r>
            <a:endParaRPr lang="ja-JP" altLang="en-US" sz="1050" dirty="0">
              <a:latin typeface="+mn-ea"/>
            </a:endParaRPr>
          </a:p>
        </p:txBody>
      </p:sp>
      <p:graphicFrame>
        <p:nvGraphicFramePr>
          <p:cNvPr id="18" name="グラフ 17">
            <a:extLst>
              <a:ext uri="{FF2B5EF4-FFF2-40B4-BE49-F238E27FC236}">
                <a16:creationId xmlns:a16="http://schemas.microsoft.com/office/drawing/2014/main" id="{3D666F01-4140-4A55-8C47-1EBD02886B98}"/>
              </a:ext>
            </a:extLst>
          </p:cNvPr>
          <p:cNvGraphicFramePr/>
          <p:nvPr>
            <p:extLst>
              <p:ext uri="{D42A27DB-BD31-4B8C-83A1-F6EECF244321}">
                <p14:modId xmlns:p14="http://schemas.microsoft.com/office/powerpoint/2010/main" val="196510299"/>
              </p:ext>
            </p:extLst>
          </p:nvPr>
        </p:nvGraphicFramePr>
        <p:xfrm>
          <a:off x="405013" y="3166089"/>
          <a:ext cx="3023988" cy="2609730"/>
        </p:xfrm>
        <a:graphic>
          <a:graphicData uri="http://schemas.openxmlformats.org/drawingml/2006/chart">
            <c:chart xmlns:c="http://schemas.openxmlformats.org/drawingml/2006/chart" xmlns:r="http://schemas.openxmlformats.org/officeDocument/2006/relationships" r:id="rId4"/>
          </a:graphicData>
        </a:graphic>
      </p:graphicFrame>
      <p:sp>
        <p:nvSpPr>
          <p:cNvPr id="20" name="正方形/長方形 19">
            <a:extLst>
              <a:ext uri="{FF2B5EF4-FFF2-40B4-BE49-F238E27FC236}">
                <a16:creationId xmlns:a16="http://schemas.microsoft.com/office/drawing/2014/main" id="{68306240-40A6-4C2C-BEF9-81428CAEFE1D}"/>
              </a:ext>
            </a:extLst>
          </p:cNvPr>
          <p:cNvSpPr/>
          <p:nvPr/>
        </p:nvSpPr>
        <p:spPr>
          <a:xfrm>
            <a:off x="4000959" y="2892261"/>
            <a:ext cx="2060179" cy="246221"/>
          </a:xfrm>
          <a:prstGeom prst="rect">
            <a:avLst/>
          </a:prstGeom>
        </p:spPr>
        <p:txBody>
          <a:bodyPr wrap="none">
            <a:spAutoFit/>
          </a:bodyPr>
          <a:lstStyle/>
          <a:p>
            <a:pPr algn="ctr"/>
            <a:r>
              <a:rPr lang="en-US" altLang="ja-JP" sz="1000" b="1" dirty="0">
                <a:solidFill>
                  <a:srgbClr val="000000"/>
                </a:solidFill>
                <a:latin typeface="+mn-ea"/>
              </a:rPr>
              <a:t>HbA1c6.5</a:t>
            </a:r>
            <a:r>
              <a:rPr lang="ja-JP" altLang="en-US" sz="1000" b="1" dirty="0">
                <a:solidFill>
                  <a:srgbClr val="000000"/>
                </a:solidFill>
                <a:latin typeface="+mn-ea"/>
              </a:rPr>
              <a:t>％以上の対象者数推移</a:t>
            </a:r>
            <a:endParaRPr lang="ja-JP" altLang="en-US" sz="1000" b="1" dirty="0">
              <a:latin typeface="+mn-ea"/>
            </a:endParaRPr>
          </a:p>
        </p:txBody>
      </p:sp>
      <p:sp>
        <p:nvSpPr>
          <p:cNvPr id="21" name="正方形/長方形 20">
            <a:extLst>
              <a:ext uri="{FF2B5EF4-FFF2-40B4-BE49-F238E27FC236}">
                <a16:creationId xmlns:a16="http://schemas.microsoft.com/office/drawing/2014/main" id="{E7FBCDF1-0786-41D7-AC06-7A3561BDC330}"/>
              </a:ext>
            </a:extLst>
          </p:cNvPr>
          <p:cNvSpPr/>
          <p:nvPr/>
        </p:nvSpPr>
        <p:spPr>
          <a:xfrm>
            <a:off x="405012" y="3206282"/>
            <a:ext cx="389850" cy="230832"/>
          </a:xfrm>
          <a:prstGeom prst="rect">
            <a:avLst/>
          </a:prstGeom>
        </p:spPr>
        <p:txBody>
          <a:bodyPr wrap="none">
            <a:spAutoFit/>
          </a:bodyPr>
          <a:lstStyle/>
          <a:p>
            <a:r>
              <a:rPr lang="en-US" altLang="ja-JP" sz="900" dirty="0">
                <a:latin typeface="+mn-ea"/>
              </a:rPr>
              <a:t>(</a:t>
            </a:r>
            <a:r>
              <a:rPr lang="ja-JP" altLang="en-US" sz="900" dirty="0">
                <a:latin typeface="+mn-ea"/>
              </a:rPr>
              <a:t>人</a:t>
            </a:r>
            <a:r>
              <a:rPr lang="en-US" altLang="ja-JP" sz="900" dirty="0">
                <a:latin typeface="+mn-ea"/>
              </a:rPr>
              <a:t>)</a:t>
            </a:r>
            <a:endParaRPr lang="ja-JP" altLang="en-US" sz="900" dirty="0">
              <a:latin typeface="+mn-ea"/>
            </a:endParaRPr>
          </a:p>
        </p:txBody>
      </p:sp>
      <p:sp>
        <p:nvSpPr>
          <p:cNvPr id="23" name="正方形/長方形 22">
            <a:extLst>
              <a:ext uri="{FF2B5EF4-FFF2-40B4-BE49-F238E27FC236}">
                <a16:creationId xmlns:a16="http://schemas.microsoft.com/office/drawing/2014/main" id="{DE3B5451-A9A5-44D1-85BC-A13399BEA78F}"/>
              </a:ext>
            </a:extLst>
          </p:cNvPr>
          <p:cNvSpPr/>
          <p:nvPr/>
        </p:nvSpPr>
        <p:spPr>
          <a:xfrm>
            <a:off x="542271" y="2897442"/>
            <a:ext cx="2749471" cy="246221"/>
          </a:xfrm>
          <a:prstGeom prst="rect">
            <a:avLst/>
          </a:prstGeom>
        </p:spPr>
        <p:txBody>
          <a:bodyPr wrap="none">
            <a:spAutoFit/>
          </a:bodyPr>
          <a:lstStyle/>
          <a:p>
            <a:pPr algn="ctr"/>
            <a:r>
              <a:rPr lang="ja-JP" altLang="en-US" sz="1000" b="1" dirty="0">
                <a:latin typeface="+mn-ea"/>
              </a:rPr>
              <a:t>人工透析患者数と新規人工透析患者数</a:t>
            </a:r>
            <a:r>
              <a:rPr lang="ja-JP" altLang="en-US" sz="1000" b="1" dirty="0">
                <a:solidFill>
                  <a:srgbClr val="000000"/>
                </a:solidFill>
                <a:latin typeface="+mn-ea"/>
              </a:rPr>
              <a:t>の推移</a:t>
            </a:r>
            <a:endParaRPr lang="ja-JP" altLang="en-US" sz="1000" b="1" dirty="0">
              <a:latin typeface="+mn-ea"/>
            </a:endParaRPr>
          </a:p>
        </p:txBody>
      </p:sp>
      <p:sp>
        <p:nvSpPr>
          <p:cNvPr id="26" name="正方形/長方形 25">
            <a:extLst>
              <a:ext uri="{FF2B5EF4-FFF2-40B4-BE49-F238E27FC236}">
                <a16:creationId xmlns:a16="http://schemas.microsoft.com/office/drawing/2014/main" id="{A335C11F-82FA-4346-9F03-C9817F375919}"/>
              </a:ext>
            </a:extLst>
          </p:cNvPr>
          <p:cNvSpPr/>
          <p:nvPr/>
        </p:nvSpPr>
        <p:spPr>
          <a:xfrm>
            <a:off x="405012" y="5874295"/>
            <a:ext cx="3058851" cy="230832"/>
          </a:xfrm>
          <a:prstGeom prst="rect">
            <a:avLst/>
          </a:prstGeom>
        </p:spPr>
        <p:txBody>
          <a:bodyPr wrap="none">
            <a:spAutoFit/>
          </a:bodyPr>
          <a:lstStyle/>
          <a:p>
            <a:r>
              <a:rPr lang="ja-JP" altLang="en-US" sz="900" dirty="0">
                <a:solidFill>
                  <a:srgbClr val="000000"/>
                </a:solidFill>
                <a:latin typeface="+mn-ea"/>
              </a:rPr>
              <a:t>出典：</a:t>
            </a:r>
            <a:r>
              <a:rPr lang="ja-JP" altLang="en-US" sz="900" dirty="0">
                <a:latin typeface="+mn-ea"/>
              </a:rPr>
              <a:t>国保データベース</a:t>
            </a:r>
            <a:r>
              <a:rPr lang="en-US" altLang="ja-JP" sz="900" dirty="0">
                <a:latin typeface="+mn-ea"/>
              </a:rPr>
              <a:t>(KDB)</a:t>
            </a:r>
            <a:r>
              <a:rPr lang="ja-JP" altLang="en-US" sz="900" dirty="0">
                <a:latin typeface="+mn-ea"/>
              </a:rPr>
              <a:t>システム</a:t>
            </a:r>
            <a:r>
              <a:rPr lang="en-US" altLang="ja-JP" sz="900" dirty="0">
                <a:latin typeface="+mn-ea"/>
              </a:rPr>
              <a:t>｢</a:t>
            </a:r>
            <a:r>
              <a:rPr lang="ja-JP" altLang="en-US" sz="900" dirty="0">
                <a:latin typeface="+mn-ea"/>
              </a:rPr>
              <a:t>疾病管理一覧</a:t>
            </a:r>
            <a:r>
              <a:rPr lang="en-US" altLang="ja-JP" sz="900" dirty="0">
                <a:latin typeface="+mn-ea"/>
              </a:rPr>
              <a:t>｣</a:t>
            </a:r>
            <a:endParaRPr lang="ja-JP" altLang="en-US" sz="900" dirty="0">
              <a:latin typeface="+mn-ea"/>
            </a:endParaRPr>
          </a:p>
        </p:txBody>
      </p:sp>
      <p:pic>
        <p:nvPicPr>
          <p:cNvPr id="27" name="図 26">
            <a:extLst>
              <a:ext uri="{FF2B5EF4-FFF2-40B4-BE49-F238E27FC236}">
                <a16:creationId xmlns:a16="http://schemas.microsoft.com/office/drawing/2014/main" id="{352E9116-6C5F-4E8D-8D57-334EC3476B9E}"/>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5000"/>
                    </a14:imgEffect>
                  </a14:imgLayer>
                </a14:imgProps>
              </a:ext>
            </a:extLst>
          </a:blip>
          <a:srcRect l="3937" t="18849" r="38836" b="15009"/>
          <a:stretch/>
        </p:blipFill>
        <p:spPr>
          <a:xfrm>
            <a:off x="405012" y="6453398"/>
            <a:ext cx="2950956" cy="1918481"/>
          </a:xfrm>
          <a:prstGeom prst="rect">
            <a:avLst/>
          </a:prstGeom>
        </p:spPr>
      </p:pic>
      <p:pic>
        <p:nvPicPr>
          <p:cNvPr id="29" name="図 28">
            <a:extLst>
              <a:ext uri="{FF2B5EF4-FFF2-40B4-BE49-F238E27FC236}">
                <a16:creationId xmlns:a16="http://schemas.microsoft.com/office/drawing/2014/main" id="{1B89E50E-D779-44B7-985E-9B76273733DD}"/>
              </a:ext>
            </a:extLst>
          </p:cNvPr>
          <p:cNvPicPr>
            <a:picLocks noChangeAspect="1"/>
          </p:cNvPicPr>
          <p:nvPr/>
        </p:nvPicPr>
        <p:blipFill rotWithShape="1">
          <a:blip r:embed="rId7"/>
          <a:srcRect l="10154" t="19038" r="45278" b="25997"/>
          <a:stretch/>
        </p:blipFill>
        <p:spPr>
          <a:xfrm>
            <a:off x="3511572" y="6468763"/>
            <a:ext cx="2765425" cy="1918482"/>
          </a:xfrm>
          <a:prstGeom prst="rect">
            <a:avLst/>
          </a:prstGeom>
        </p:spPr>
      </p:pic>
      <p:sp>
        <p:nvSpPr>
          <p:cNvPr id="32" name="正方形/長方形 31">
            <a:extLst>
              <a:ext uri="{FF2B5EF4-FFF2-40B4-BE49-F238E27FC236}">
                <a16:creationId xmlns:a16="http://schemas.microsoft.com/office/drawing/2014/main" id="{DCFD412C-1FA8-4AD9-A167-995498C6A108}"/>
              </a:ext>
            </a:extLst>
          </p:cNvPr>
          <p:cNvSpPr/>
          <p:nvPr/>
        </p:nvSpPr>
        <p:spPr>
          <a:xfrm>
            <a:off x="405012" y="8156413"/>
            <a:ext cx="992579" cy="230832"/>
          </a:xfrm>
          <a:prstGeom prst="rect">
            <a:avLst/>
          </a:prstGeom>
          <a:solidFill>
            <a:schemeClr val="bg1"/>
          </a:solidFill>
        </p:spPr>
        <p:txBody>
          <a:bodyPr wrap="none">
            <a:spAutoFit/>
          </a:bodyPr>
          <a:lstStyle/>
          <a:p>
            <a:pPr algn="ctr"/>
            <a:r>
              <a:rPr lang="ja-JP" altLang="en-US" sz="900" b="1" dirty="0">
                <a:solidFill>
                  <a:srgbClr val="000000"/>
                </a:solidFill>
                <a:latin typeface="+mn-ea"/>
              </a:rPr>
              <a:t>栄養講座の様子</a:t>
            </a:r>
            <a:endParaRPr lang="ja-JP" altLang="en-US" sz="900" b="1" dirty="0">
              <a:latin typeface="+mn-ea"/>
            </a:endParaRPr>
          </a:p>
        </p:txBody>
      </p:sp>
      <p:sp>
        <p:nvSpPr>
          <p:cNvPr id="33" name="正方形/長方形 32">
            <a:extLst>
              <a:ext uri="{FF2B5EF4-FFF2-40B4-BE49-F238E27FC236}">
                <a16:creationId xmlns:a16="http://schemas.microsoft.com/office/drawing/2014/main" id="{A2D2AD06-FBCF-4B61-A5F7-5B4814A1F7D5}"/>
              </a:ext>
            </a:extLst>
          </p:cNvPr>
          <p:cNvSpPr/>
          <p:nvPr/>
        </p:nvSpPr>
        <p:spPr>
          <a:xfrm>
            <a:off x="3500195" y="8156413"/>
            <a:ext cx="992579" cy="230832"/>
          </a:xfrm>
          <a:prstGeom prst="rect">
            <a:avLst/>
          </a:prstGeom>
          <a:solidFill>
            <a:schemeClr val="bg1"/>
          </a:solidFill>
        </p:spPr>
        <p:txBody>
          <a:bodyPr wrap="none">
            <a:spAutoFit/>
          </a:bodyPr>
          <a:lstStyle/>
          <a:p>
            <a:pPr algn="ctr"/>
            <a:r>
              <a:rPr lang="ja-JP" altLang="en-US" sz="900" b="1" dirty="0">
                <a:solidFill>
                  <a:srgbClr val="000000"/>
                </a:solidFill>
                <a:latin typeface="+mn-ea"/>
              </a:rPr>
              <a:t>調理動画の撮影</a:t>
            </a:r>
            <a:endParaRPr lang="ja-JP" altLang="en-US" sz="900" b="1" dirty="0">
              <a:latin typeface="+mn-ea"/>
            </a:endParaRPr>
          </a:p>
        </p:txBody>
      </p:sp>
      <p:graphicFrame>
        <p:nvGraphicFramePr>
          <p:cNvPr id="19" name="グラフ 18">
            <a:extLst>
              <a:ext uri="{FF2B5EF4-FFF2-40B4-BE49-F238E27FC236}">
                <a16:creationId xmlns:a16="http://schemas.microsoft.com/office/drawing/2014/main" id="{254B9669-D4CD-4944-AE04-2AE4CB799146}"/>
              </a:ext>
            </a:extLst>
          </p:cNvPr>
          <p:cNvGraphicFramePr/>
          <p:nvPr>
            <p:extLst>
              <p:ext uri="{D42A27DB-BD31-4B8C-83A1-F6EECF244321}">
                <p14:modId xmlns:p14="http://schemas.microsoft.com/office/powerpoint/2010/main" val="1031341398"/>
              </p:ext>
            </p:extLst>
          </p:nvPr>
        </p:nvGraphicFramePr>
        <p:xfrm>
          <a:off x="4834504" y="3050165"/>
          <a:ext cx="1929161" cy="1521835"/>
        </p:xfrm>
        <a:graphic>
          <a:graphicData uri="http://schemas.openxmlformats.org/drawingml/2006/chart">
            <c:chart xmlns:c="http://schemas.openxmlformats.org/drawingml/2006/chart" xmlns:r="http://schemas.openxmlformats.org/officeDocument/2006/relationships" r:id="rId8"/>
          </a:graphicData>
        </a:graphic>
      </p:graphicFrame>
      <p:sp>
        <p:nvSpPr>
          <p:cNvPr id="30" name="正方形/長方形 29">
            <a:extLst>
              <a:ext uri="{FF2B5EF4-FFF2-40B4-BE49-F238E27FC236}">
                <a16:creationId xmlns:a16="http://schemas.microsoft.com/office/drawing/2014/main" id="{0C94658B-EB1C-412B-8E52-8044B4056AF3}"/>
              </a:ext>
            </a:extLst>
          </p:cNvPr>
          <p:cNvSpPr/>
          <p:nvPr/>
        </p:nvSpPr>
        <p:spPr>
          <a:xfrm>
            <a:off x="5457125" y="3924327"/>
            <a:ext cx="518091" cy="276999"/>
          </a:xfrm>
          <a:prstGeom prst="rect">
            <a:avLst/>
          </a:prstGeom>
        </p:spPr>
        <p:txBody>
          <a:bodyPr wrap="none">
            <a:spAutoFit/>
          </a:bodyPr>
          <a:lstStyle/>
          <a:p>
            <a:pPr algn="ctr"/>
            <a:r>
              <a:rPr lang="en-US" altLang="ja-JP" sz="600" dirty="0">
                <a:latin typeface="Arial Black" panose="020B0A04020102020204" pitchFamily="34" charset="0"/>
              </a:rPr>
              <a:t>73.3</a:t>
            </a:r>
            <a:r>
              <a:rPr lang="ja-JP" altLang="en-US" sz="600" b="1" dirty="0">
                <a:latin typeface="Arial Black" panose="020B0A04020102020204" pitchFamily="34" charset="0"/>
              </a:rPr>
              <a:t>％</a:t>
            </a:r>
            <a:endParaRPr lang="en-US" altLang="ja-JP" sz="600" b="1" dirty="0">
              <a:latin typeface="Arial Black" panose="020B0A04020102020204" pitchFamily="34" charset="0"/>
            </a:endParaRPr>
          </a:p>
          <a:p>
            <a:pPr algn="ctr"/>
            <a:r>
              <a:rPr lang="ja-JP" altLang="en-US" sz="600" b="1" dirty="0">
                <a:latin typeface="Arial Black" panose="020B0A04020102020204" pitchFamily="34" charset="0"/>
              </a:rPr>
              <a:t>（</a:t>
            </a:r>
            <a:r>
              <a:rPr lang="en-US" altLang="ja-JP" sz="600" b="1" dirty="0">
                <a:latin typeface="Arial Black" panose="020B0A04020102020204" pitchFamily="34" charset="0"/>
              </a:rPr>
              <a:t>58</a:t>
            </a:r>
            <a:r>
              <a:rPr lang="ja-JP" altLang="en-US" sz="600" b="1" dirty="0">
                <a:latin typeface="Arial Black" panose="020B0A04020102020204" pitchFamily="34" charset="0"/>
              </a:rPr>
              <a:t>人）</a:t>
            </a:r>
          </a:p>
        </p:txBody>
      </p:sp>
      <p:sp>
        <p:nvSpPr>
          <p:cNvPr id="31" name="正方形/長方形 30">
            <a:extLst>
              <a:ext uri="{FF2B5EF4-FFF2-40B4-BE49-F238E27FC236}">
                <a16:creationId xmlns:a16="http://schemas.microsoft.com/office/drawing/2014/main" id="{39B9C548-B11B-4440-A09E-C62ABB07DBC2}"/>
              </a:ext>
            </a:extLst>
          </p:cNvPr>
          <p:cNvSpPr/>
          <p:nvPr/>
        </p:nvSpPr>
        <p:spPr>
          <a:xfrm>
            <a:off x="5267555" y="3653541"/>
            <a:ext cx="466794" cy="276999"/>
          </a:xfrm>
          <a:prstGeom prst="rect">
            <a:avLst/>
          </a:prstGeom>
        </p:spPr>
        <p:txBody>
          <a:bodyPr wrap="none">
            <a:spAutoFit/>
          </a:bodyPr>
          <a:lstStyle/>
          <a:p>
            <a:pPr algn="ctr"/>
            <a:r>
              <a:rPr lang="en-US" altLang="ja-JP" sz="600" dirty="0">
                <a:latin typeface="Arial Black" panose="020B0A04020102020204" pitchFamily="34" charset="0"/>
              </a:rPr>
              <a:t>2</a:t>
            </a:r>
            <a:r>
              <a:rPr lang="ja-JP" altLang="en-US" sz="600" dirty="0">
                <a:latin typeface="Arial Black" panose="020B0A04020102020204" pitchFamily="34" charset="0"/>
              </a:rPr>
              <a:t>年以上</a:t>
            </a:r>
            <a:endParaRPr lang="en-US" altLang="ja-JP" sz="600" dirty="0">
              <a:latin typeface="Arial Black" panose="020B0A04020102020204" pitchFamily="34" charset="0"/>
            </a:endParaRPr>
          </a:p>
          <a:p>
            <a:pPr algn="ctr"/>
            <a:r>
              <a:rPr lang="ja-JP" altLang="en-US" sz="600" dirty="0">
                <a:latin typeface="Arial Black" panose="020B0A04020102020204" pitchFamily="34" charset="0"/>
              </a:rPr>
              <a:t>対象者</a:t>
            </a:r>
          </a:p>
        </p:txBody>
      </p:sp>
      <p:sp>
        <p:nvSpPr>
          <p:cNvPr id="35" name="正方形/長方形 34">
            <a:extLst>
              <a:ext uri="{FF2B5EF4-FFF2-40B4-BE49-F238E27FC236}">
                <a16:creationId xmlns:a16="http://schemas.microsoft.com/office/drawing/2014/main" id="{DA54CB19-9F0F-4754-BD12-BF543D769B71}"/>
              </a:ext>
            </a:extLst>
          </p:cNvPr>
          <p:cNvSpPr/>
          <p:nvPr/>
        </p:nvSpPr>
        <p:spPr>
          <a:xfrm>
            <a:off x="5731114" y="3373436"/>
            <a:ext cx="415498" cy="276999"/>
          </a:xfrm>
          <a:prstGeom prst="rect">
            <a:avLst/>
          </a:prstGeom>
        </p:spPr>
        <p:txBody>
          <a:bodyPr wrap="none">
            <a:spAutoFit/>
          </a:bodyPr>
          <a:lstStyle/>
          <a:p>
            <a:pPr algn="ctr"/>
            <a:r>
              <a:rPr lang="ja-JP" altLang="en-US" sz="600" b="1" dirty="0">
                <a:solidFill>
                  <a:schemeClr val="bg1"/>
                </a:solidFill>
                <a:latin typeface="Arial Black" panose="020B0A04020102020204" pitchFamily="34" charset="0"/>
              </a:rPr>
              <a:t>新規</a:t>
            </a:r>
            <a:endParaRPr lang="en-US" altLang="ja-JP" sz="600" b="1" dirty="0">
              <a:solidFill>
                <a:schemeClr val="bg1"/>
              </a:solidFill>
              <a:latin typeface="Arial Black" panose="020B0A04020102020204" pitchFamily="34" charset="0"/>
            </a:endParaRPr>
          </a:p>
          <a:p>
            <a:pPr algn="ctr"/>
            <a:r>
              <a:rPr lang="ja-JP" altLang="en-US" sz="600" b="1" dirty="0">
                <a:solidFill>
                  <a:schemeClr val="bg1"/>
                </a:solidFill>
                <a:latin typeface="Arial Black" panose="020B0A04020102020204" pitchFamily="34" charset="0"/>
              </a:rPr>
              <a:t>対象者</a:t>
            </a:r>
          </a:p>
        </p:txBody>
      </p:sp>
      <p:sp>
        <p:nvSpPr>
          <p:cNvPr id="36" name="正方形/長方形 35">
            <a:extLst>
              <a:ext uri="{FF2B5EF4-FFF2-40B4-BE49-F238E27FC236}">
                <a16:creationId xmlns:a16="http://schemas.microsoft.com/office/drawing/2014/main" id="{7E37A578-3298-4977-8C1B-BF4392D9A14F}"/>
              </a:ext>
            </a:extLst>
          </p:cNvPr>
          <p:cNvSpPr/>
          <p:nvPr/>
        </p:nvSpPr>
        <p:spPr>
          <a:xfrm>
            <a:off x="5802092" y="3588387"/>
            <a:ext cx="518092" cy="276999"/>
          </a:xfrm>
          <a:prstGeom prst="rect">
            <a:avLst/>
          </a:prstGeom>
        </p:spPr>
        <p:txBody>
          <a:bodyPr wrap="none">
            <a:spAutoFit/>
          </a:bodyPr>
          <a:lstStyle/>
          <a:p>
            <a:pPr algn="ctr"/>
            <a:r>
              <a:rPr lang="en-US" altLang="ja-JP" sz="600" dirty="0">
                <a:solidFill>
                  <a:schemeClr val="bg1"/>
                </a:solidFill>
                <a:latin typeface="Arial Black" panose="020B0A04020102020204" pitchFamily="34" charset="0"/>
              </a:rPr>
              <a:t>26.7</a:t>
            </a:r>
            <a:r>
              <a:rPr lang="ja-JP" altLang="en-US" sz="600" dirty="0">
                <a:solidFill>
                  <a:schemeClr val="bg1"/>
                </a:solidFill>
                <a:latin typeface="Arial Black" panose="020B0A04020102020204" pitchFamily="34" charset="0"/>
              </a:rPr>
              <a:t>％</a:t>
            </a:r>
            <a:endParaRPr lang="en-US" altLang="ja-JP" sz="600" dirty="0">
              <a:solidFill>
                <a:schemeClr val="bg1"/>
              </a:solidFill>
              <a:latin typeface="Arial Black" panose="020B0A04020102020204" pitchFamily="34" charset="0"/>
            </a:endParaRPr>
          </a:p>
          <a:p>
            <a:pPr algn="ctr"/>
            <a:r>
              <a:rPr lang="ja-JP" altLang="en-US" sz="600" dirty="0">
                <a:solidFill>
                  <a:schemeClr val="bg1"/>
                </a:solidFill>
                <a:latin typeface="Arial Black" panose="020B0A04020102020204" pitchFamily="34" charset="0"/>
              </a:rPr>
              <a:t>（</a:t>
            </a:r>
            <a:r>
              <a:rPr lang="en-US" altLang="ja-JP" sz="600" dirty="0">
                <a:solidFill>
                  <a:schemeClr val="bg1"/>
                </a:solidFill>
                <a:latin typeface="Arial Black" panose="020B0A04020102020204" pitchFamily="34" charset="0"/>
              </a:rPr>
              <a:t>23</a:t>
            </a:r>
            <a:r>
              <a:rPr lang="ja-JP" altLang="en-US" sz="600" dirty="0">
                <a:solidFill>
                  <a:schemeClr val="bg1"/>
                </a:solidFill>
                <a:latin typeface="Arial Black" panose="020B0A04020102020204" pitchFamily="34" charset="0"/>
              </a:rPr>
              <a:t>人）</a:t>
            </a:r>
          </a:p>
        </p:txBody>
      </p:sp>
      <p:cxnSp>
        <p:nvCxnSpPr>
          <p:cNvPr id="6" name="直線矢印コネクタ 5">
            <a:extLst>
              <a:ext uri="{FF2B5EF4-FFF2-40B4-BE49-F238E27FC236}">
                <a16:creationId xmlns:a16="http://schemas.microsoft.com/office/drawing/2014/main" id="{9E6CCE8A-1AF5-4CFC-83CF-3482DD6AEB6F}"/>
              </a:ext>
            </a:extLst>
          </p:cNvPr>
          <p:cNvCxnSpPr>
            <a:cxnSpLocks/>
          </p:cNvCxnSpPr>
          <p:nvPr/>
        </p:nvCxnSpPr>
        <p:spPr>
          <a:xfrm>
            <a:off x="5799084" y="4348977"/>
            <a:ext cx="0" cy="133815"/>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FA83692B-73DA-4CB3-9627-7DCF628E8BBC}"/>
              </a:ext>
            </a:extLst>
          </p:cNvPr>
          <p:cNvSpPr/>
          <p:nvPr/>
        </p:nvSpPr>
        <p:spPr>
          <a:xfrm>
            <a:off x="3137463"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- 18</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2685886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グラフ 23">
            <a:extLst>
              <a:ext uri="{FF2B5EF4-FFF2-40B4-BE49-F238E27FC236}">
                <a16:creationId xmlns:a16="http://schemas.microsoft.com/office/drawing/2014/main" id="{17AD9162-DBCF-4265-AD58-2D52A22978B1}"/>
              </a:ext>
            </a:extLst>
          </p:cNvPr>
          <p:cNvGraphicFramePr/>
          <p:nvPr>
            <p:extLst>
              <p:ext uri="{D42A27DB-BD31-4B8C-83A1-F6EECF244321}">
                <p14:modId xmlns:p14="http://schemas.microsoft.com/office/powerpoint/2010/main" val="2212910438"/>
              </p:ext>
            </p:extLst>
          </p:nvPr>
        </p:nvGraphicFramePr>
        <p:xfrm>
          <a:off x="479503" y="3170707"/>
          <a:ext cx="5898994" cy="2838783"/>
        </p:xfrm>
        <a:graphic>
          <a:graphicData uri="http://schemas.openxmlformats.org/drawingml/2006/chart">
            <c:chart xmlns:c="http://schemas.openxmlformats.org/drawingml/2006/chart" xmlns:r="http://schemas.openxmlformats.org/officeDocument/2006/relationships" r:id="rId3"/>
          </a:graphicData>
        </a:graphic>
      </p:graphicFrame>
      <p:sp>
        <p:nvSpPr>
          <p:cNvPr id="21" name="正方形/長方形 20">
            <a:extLst>
              <a:ext uri="{FF2B5EF4-FFF2-40B4-BE49-F238E27FC236}">
                <a16:creationId xmlns:a16="http://schemas.microsoft.com/office/drawing/2014/main" id="{3F36AB29-0CF1-4C58-B79B-970A5FA88DBE}"/>
              </a:ext>
            </a:extLst>
          </p:cNvPr>
          <p:cNvSpPr/>
          <p:nvPr/>
        </p:nvSpPr>
        <p:spPr>
          <a:xfrm>
            <a:off x="94534" y="280659"/>
            <a:ext cx="2031325" cy="276999"/>
          </a:xfrm>
          <a:prstGeom prst="rect">
            <a:avLst/>
          </a:prstGeom>
        </p:spPr>
        <p:txBody>
          <a:bodyPr wrap="none">
            <a:spAutoFit/>
          </a:bodyPr>
          <a:lstStyle/>
          <a:p>
            <a:r>
              <a:rPr lang="ja-JP" altLang="en-US" sz="1200" b="1" dirty="0">
                <a:solidFill>
                  <a:srgbClr val="000000"/>
                </a:solidFill>
                <a:latin typeface="游ゴシック" panose="020B0400000000000000" pitchFamily="50" charset="-128"/>
                <a:ea typeface="游ゴシック" panose="020B0400000000000000" pitchFamily="50" charset="-128"/>
              </a:rPr>
              <a:t>（</a:t>
            </a:r>
            <a:r>
              <a:rPr lang="ja-JP" altLang="en-US" sz="1200" b="1" dirty="0">
                <a:solidFill>
                  <a:srgbClr val="000000"/>
                </a:solidFill>
                <a:latin typeface="+mn-ea"/>
              </a:rPr>
              <a:t>脳血管疾患重症化予防</a:t>
            </a:r>
            <a:r>
              <a:rPr lang="ja-JP" altLang="en-US" sz="1200" b="1" dirty="0">
                <a:solidFill>
                  <a:srgbClr val="000000"/>
                </a:solidFill>
                <a:latin typeface="游ゴシック" panose="020B0400000000000000" pitchFamily="50" charset="-128"/>
                <a:ea typeface="游ゴシック" panose="020B0400000000000000" pitchFamily="50" charset="-128"/>
              </a:rPr>
              <a:t>）</a:t>
            </a:r>
            <a:endParaRPr lang="ja-JP" altLang="en-US" sz="1200" b="1" dirty="0">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id="{01F66841-CD8A-477D-BF74-543E7642FDF9}"/>
              </a:ext>
            </a:extLst>
          </p:cNvPr>
          <p:cNvSpPr/>
          <p:nvPr/>
        </p:nvSpPr>
        <p:spPr>
          <a:xfrm>
            <a:off x="479503" y="681951"/>
            <a:ext cx="5898994" cy="2008691"/>
          </a:xfrm>
          <a:prstGeom prst="rect">
            <a:avLst/>
          </a:prstGeom>
        </p:spPr>
        <p:txBody>
          <a:bodyPr wrap="square">
            <a:spAutoFit/>
          </a:bodyPr>
          <a:lstStyle/>
          <a:p>
            <a:pPr>
              <a:lnSpc>
                <a:spcPct val="150000"/>
              </a:lnSpc>
            </a:pPr>
            <a:r>
              <a:rPr lang="ja-JP" altLang="en-US" sz="1050" dirty="0">
                <a:solidFill>
                  <a:srgbClr val="000000"/>
                </a:solidFill>
                <a:latin typeface="+mn-ea"/>
              </a:rPr>
              <a:t>　</a:t>
            </a:r>
            <a:r>
              <a:rPr kumimoji="1" lang="ja-JP" altLang="en-US" sz="1050" dirty="0">
                <a:latin typeface="+mn-ea"/>
              </a:rPr>
              <a:t>脳血管疾患の早期発見による予防</a:t>
            </a:r>
            <a:r>
              <a:rPr lang="ja-JP" altLang="en-US" sz="1050" dirty="0">
                <a:latin typeface="+mn-ea"/>
              </a:rPr>
              <a:t>を目的に、脳ドック健診費用の一部を助成しています。</a:t>
            </a:r>
            <a:endParaRPr lang="en-US" altLang="ja-JP" sz="1050" dirty="0">
              <a:latin typeface="+mn-ea"/>
            </a:endParaRPr>
          </a:p>
          <a:p>
            <a:pPr>
              <a:lnSpc>
                <a:spcPct val="150000"/>
              </a:lnSpc>
            </a:pPr>
            <a:r>
              <a:rPr lang="ja-JP" altLang="en-US" sz="1050" dirty="0">
                <a:latin typeface="+mn-ea"/>
              </a:rPr>
              <a:t>　脳ドック健診の受診者は、新型コロナウイルスの影響もあり</a:t>
            </a:r>
            <a:r>
              <a:rPr lang="en-US" altLang="ja-JP" sz="1050" dirty="0">
                <a:latin typeface="+mn-ea"/>
              </a:rPr>
              <a:t>R1</a:t>
            </a:r>
            <a:r>
              <a:rPr lang="ja-JP" altLang="en-US" sz="1050" dirty="0">
                <a:latin typeface="+mn-ea"/>
              </a:rPr>
              <a:t>年度より減少していましたが、令和</a:t>
            </a:r>
            <a:r>
              <a:rPr lang="en-US" altLang="ja-JP" sz="1050" dirty="0">
                <a:latin typeface="+mn-ea"/>
              </a:rPr>
              <a:t>4</a:t>
            </a:r>
            <a:r>
              <a:rPr lang="ja-JP" altLang="en-US" sz="1050" dirty="0">
                <a:latin typeface="+mn-ea"/>
              </a:rPr>
              <a:t>年度は増加しております。令和</a:t>
            </a:r>
            <a:r>
              <a:rPr lang="en-US" altLang="ja-JP" sz="1050" dirty="0">
                <a:latin typeface="+mn-ea"/>
              </a:rPr>
              <a:t>4</a:t>
            </a:r>
            <a:r>
              <a:rPr lang="ja-JP" altLang="en-US" sz="1050" dirty="0">
                <a:latin typeface="+mn-ea"/>
              </a:rPr>
              <a:t>年度の所見区分では</a:t>
            </a:r>
            <a:r>
              <a:rPr lang="en-US" altLang="ja-JP" sz="1050" dirty="0">
                <a:latin typeface="+mn-ea"/>
              </a:rPr>
              <a:t>Lv2</a:t>
            </a:r>
            <a:r>
              <a:rPr lang="ja-JP" altLang="en-US" sz="1050" dirty="0">
                <a:latin typeface="+mn-ea"/>
              </a:rPr>
              <a:t>が</a:t>
            </a:r>
            <a:r>
              <a:rPr lang="en-US" altLang="ja-JP" sz="1050" dirty="0">
                <a:latin typeface="+mn-ea"/>
              </a:rPr>
              <a:t>16</a:t>
            </a:r>
            <a:r>
              <a:rPr lang="ja-JP" altLang="en-US" sz="1050" dirty="0">
                <a:latin typeface="+mn-ea"/>
              </a:rPr>
              <a:t>人と最も多い中、</a:t>
            </a:r>
            <a:r>
              <a:rPr lang="en-US" altLang="ja-JP" sz="1050" dirty="0">
                <a:latin typeface="+mn-ea"/>
              </a:rPr>
              <a:t>Lv4</a:t>
            </a:r>
            <a:r>
              <a:rPr lang="ja-JP" altLang="en-US" sz="1050" dirty="0">
                <a:latin typeface="+mn-ea"/>
              </a:rPr>
              <a:t>が</a:t>
            </a:r>
            <a:r>
              <a:rPr lang="en-US" altLang="ja-JP" sz="1050" dirty="0">
                <a:latin typeface="+mn-ea"/>
              </a:rPr>
              <a:t>1</a:t>
            </a:r>
            <a:r>
              <a:rPr lang="ja-JP" altLang="en-US" sz="1050" dirty="0">
                <a:latin typeface="+mn-ea"/>
              </a:rPr>
              <a:t>人、</a:t>
            </a:r>
            <a:r>
              <a:rPr lang="en-US" altLang="ja-JP" sz="1050" dirty="0">
                <a:latin typeface="+mn-ea"/>
              </a:rPr>
              <a:t>Lv5</a:t>
            </a:r>
            <a:r>
              <a:rPr lang="ja-JP" altLang="en-US" sz="1050" dirty="0">
                <a:latin typeface="+mn-ea"/>
              </a:rPr>
              <a:t>が</a:t>
            </a:r>
            <a:r>
              <a:rPr lang="en-US" altLang="ja-JP" sz="1050" dirty="0">
                <a:latin typeface="+mn-ea"/>
              </a:rPr>
              <a:t>1</a:t>
            </a:r>
            <a:r>
              <a:rPr lang="ja-JP" altLang="en-US" sz="1050" dirty="0">
                <a:latin typeface="+mn-ea"/>
              </a:rPr>
              <a:t>人発見されています。脳疾患血管疾患の重症化予防のためにも更なる脳ドック健診の受診勧奨が必要だと考えられます。</a:t>
            </a:r>
            <a:endParaRPr lang="en-US" altLang="ja-JP" sz="1050" dirty="0">
              <a:latin typeface="+mn-ea"/>
            </a:endParaRPr>
          </a:p>
          <a:p>
            <a:pPr>
              <a:lnSpc>
                <a:spcPct val="150000"/>
              </a:lnSpc>
            </a:pPr>
            <a:r>
              <a:rPr lang="ja-JP" altLang="en-US" sz="1050" dirty="0">
                <a:latin typeface="+mn-ea"/>
              </a:rPr>
              <a:t>　また</a:t>
            </a:r>
            <a:r>
              <a:rPr lang="ja-JP" altLang="ja-JP" sz="1050" dirty="0"/>
              <a:t>脳血管疾患</a:t>
            </a:r>
            <a:r>
              <a:rPr lang="ja-JP" altLang="en-US" sz="1050" dirty="0"/>
              <a:t>は、高血圧・糖尿病・メタボリックシンドローム・脂質異常症といった生活習慣病や不整脈などが原因となっておこります。</a:t>
            </a:r>
            <a:r>
              <a:rPr lang="ja-JP" altLang="en-US" sz="1050" dirty="0">
                <a:solidFill>
                  <a:srgbClr val="000000"/>
                </a:solidFill>
                <a:latin typeface="+mn-ea"/>
              </a:rPr>
              <a:t>特定健康診査</a:t>
            </a:r>
            <a:r>
              <a:rPr lang="ja-JP" altLang="en-US" sz="1050" dirty="0">
                <a:latin typeface="+mn-ea"/>
              </a:rPr>
              <a:t>受診勧奨等も並行して実施する事が重要です。</a:t>
            </a:r>
            <a:endParaRPr lang="en-US" altLang="ja-JP" sz="1050" dirty="0">
              <a:latin typeface="+mn-ea"/>
            </a:endParaRPr>
          </a:p>
        </p:txBody>
      </p:sp>
      <p:sp>
        <p:nvSpPr>
          <p:cNvPr id="23" name="正方形/長方形 22">
            <a:extLst>
              <a:ext uri="{FF2B5EF4-FFF2-40B4-BE49-F238E27FC236}">
                <a16:creationId xmlns:a16="http://schemas.microsoft.com/office/drawing/2014/main" id="{EA41391C-4A02-49EF-AE2B-54A3FFEA900F}"/>
              </a:ext>
            </a:extLst>
          </p:cNvPr>
          <p:cNvSpPr/>
          <p:nvPr/>
        </p:nvSpPr>
        <p:spPr>
          <a:xfrm>
            <a:off x="2125859" y="2880273"/>
            <a:ext cx="2492990" cy="246221"/>
          </a:xfrm>
          <a:prstGeom prst="rect">
            <a:avLst/>
          </a:prstGeom>
        </p:spPr>
        <p:txBody>
          <a:bodyPr wrap="none">
            <a:spAutoFit/>
          </a:bodyPr>
          <a:lstStyle/>
          <a:p>
            <a:pPr algn="ctr"/>
            <a:r>
              <a:rPr lang="ja-JP" altLang="en-US" sz="1000" b="1" dirty="0">
                <a:solidFill>
                  <a:srgbClr val="000000"/>
                </a:solidFill>
                <a:latin typeface="+mn-ea"/>
              </a:rPr>
              <a:t>脳ドック健診受診者数と異常所見数推移</a:t>
            </a:r>
            <a:endParaRPr lang="ja-JP" altLang="en-US" sz="1000" b="1" dirty="0">
              <a:latin typeface="+mn-ea"/>
            </a:endParaRPr>
          </a:p>
        </p:txBody>
      </p:sp>
      <p:sp>
        <p:nvSpPr>
          <p:cNvPr id="25" name="正方形/長方形 24">
            <a:extLst>
              <a:ext uri="{FF2B5EF4-FFF2-40B4-BE49-F238E27FC236}">
                <a16:creationId xmlns:a16="http://schemas.microsoft.com/office/drawing/2014/main" id="{5BEE2A1E-5C67-4070-B404-BCD13C66E6DC}"/>
              </a:ext>
            </a:extLst>
          </p:cNvPr>
          <p:cNvSpPr/>
          <p:nvPr/>
        </p:nvSpPr>
        <p:spPr>
          <a:xfrm>
            <a:off x="440715" y="5549779"/>
            <a:ext cx="723275" cy="200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700" dirty="0">
                <a:solidFill>
                  <a:schemeClr val="tx1"/>
                </a:solidFill>
                <a:latin typeface="+mn-ea"/>
              </a:rPr>
              <a:t>異常所見区分</a:t>
            </a:r>
            <a:endParaRPr kumimoji="1" lang="en-US" altLang="ja-JP" sz="700" dirty="0">
              <a:solidFill>
                <a:schemeClr val="tx1"/>
              </a:solidFill>
              <a:latin typeface="+mn-ea"/>
            </a:endParaRPr>
          </a:p>
        </p:txBody>
      </p:sp>
      <p:sp>
        <p:nvSpPr>
          <p:cNvPr id="26" name="正方形/長方形 25">
            <a:extLst>
              <a:ext uri="{FF2B5EF4-FFF2-40B4-BE49-F238E27FC236}">
                <a16:creationId xmlns:a16="http://schemas.microsoft.com/office/drawing/2014/main" id="{B8E3532F-9B56-4529-BE9F-E59A64CBE6AA}"/>
              </a:ext>
            </a:extLst>
          </p:cNvPr>
          <p:cNvSpPr/>
          <p:nvPr/>
        </p:nvSpPr>
        <p:spPr>
          <a:xfrm>
            <a:off x="4501446" y="5663241"/>
            <a:ext cx="1773242"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700" dirty="0">
                <a:solidFill>
                  <a:schemeClr val="tx1"/>
                </a:solidFill>
                <a:latin typeface="+mn-ea"/>
              </a:rPr>
              <a:t>異常</a:t>
            </a:r>
            <a:r>
              <a:rPr kumimoji="1" lang="en-US" altLang="ja-JP" sz="700" dirty="0">
                <a:solidFill>
                  <a:schemeClr val="tx1"/>
                </a:solidFill>
                <a:latin typeface="+mn-ea"/>
              </a:rPr>
              <a:t>LV	4</a:t>
            </a:r>
            <a:r>
              <a:rPr kumimoji="1" lang="ja-JP" altLang="en-US" sz="700" dirty="0" err="1">
                <a:solidFill>
                  <a:schemeClr val="tx1"/>
                </a:solidFill>
                <a:latin typeface="+mn-ea"/>
              </a:rPr>
              <a:t>、</a:t>
            </a:r>
            <a:r>
              <a:rPr kumimoji="1" lang="ja-JP" altLang="en-US" sz="700" dirty="0">
                <a:solidFill>
                  <a:schemeClr val="tx1"/>
                </a:solidFill>
                <a:latin typeface="+mn-ea"/>
              </a:rPr>
              <a:t>二次検査を必要とします</a:t>
            </a:r>
            <a:endParaRPr kumimoji="1" lang="en-US" altLang="ja-JP" sz="700" dirty="0">
              <a:solidFill>
                <a:schemeClr val="tx1"/>
              </a:solidFill>
              <a:latin typeface="+mn-ea"/>
            </a:endParaRPr>
          </a:p>
          <a:p>
            <a:r>
              <a:rPr kumimoji="1" lang="en-US" altLang="ja-JP" sz="700" dirty="0">
                <a:solidFill>
                  <a:schemeClr val="tx1"/>
                </a:solidFill>
                <a:latin typeface="+mn-ea"/>
              </a:rPr>
              <a:t> </a:t>
            </a:r>
            <a:r>
              <a:rPr kumimoji="1" lang="ja-JP" altLang="en-US" sz="700" dirty="0">
                <a:solidFill>
                  <a:schemeClr val="tx1"/>
                </a:solidFill>
                <a:latin typeface="+mn-ea"/>
              </a:rPr>
              <a:t>　</a:t>
            </a:r>
            <a:r>
              <a:rPr kumimoji="1" lang="en-US" altLang="ja-JP" sz="700" dirty="0">
                <a:solidFill>
                  <a:schemeClr val="tx1"/>
                </a:solidFill>
                <a:latin typeface="+mn-ea"/>
              </a:rPr>
              <a:t>〃	5</a:t>
            </a:r>
            <a:r>
              <a:rPr kumimoji="1" lang="ja-JP" altLang="en-US" sz="700" dirty="0" err="1">
                <a:solidFill>
                  <a:schemeClr val="tx1"/>
                </a:solidFill>
                <a:latin typeface="+mn-ea"/>
              </a:rPr>
              <a:t>、</a:t>
            </a:r>
            <a:r>
              <a:rPr kumimoji="1" lang="ja-JP" altLang="en-US" sz="700" dirty="0">
                <a:solidFill>
                  <a:schemeClr val="tx1"/>
                </a:solidFill>
                <a:latin typeface="+mn-ea"/>
              </a:rPr>
              <a:t>治療を必要とします</a:t>
            </a:r>
          </a:p>
        </p:txBody>
      </p:sp>
      <p:sp>
        <p:nvSpPr>
          <p:cNvPr id="27" name="正方形/長方形 26">
            <a:extLst>
              <a:ext uri="{FF2B5EF4-FFF2-40B4-BE49-F238E27FC236}">
                <a16:creationId xmlns:a16="http://schemas.microsoft.com/office/drawing/2014/main" id="{64171AAA-D6D4-4474-AE3F-CB6F5EACF819}"/>
              </a:ext>
            </a:extLst>
          </p:cNvPr>
          <p:cNvSpPr/>
          <p:nvPr/>
        </p:nvSpPr>
        <p:spPr>
          <a:xfrm>
            <a:off x="1125201" y="5549779"/>
            <a:ext cx="3299301"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700" dirty="0">
                <a:solidFill>
                  <a:schemeClr val="tx1"/>
                </a:solidFill>
                <a:latin typeface="+mn-ea"/>
              </a:rPr>
              <a:t>異常</a:t>
            </a:r>
            <a:r>
              <a:rPr kumimoji="1" lang="en-US" altLang="ja-JP" sz="700" dirty="0">
                <a:solidFill>
                  <a:schemeClr val="tx1"/>
                </a:solidFill>
                <a:latin typeface="+mn-ea"/>
              </a:rPr>
              <a:t>LV	1</a:t>
            </a:r>
            <a:r>
              <a:rPr kumimoji="1" lang="ja-JP" altLang="en-US" sz="700" dirty="0" err="1">
                <a:solidFill>
                  <a:schemeClr val="tx1"/>
                </a:solidFill>
                <a:latin typeface="+mn-ea"/>
              </a:rPr>
              <a:t>、</a:t>
            </a:r>
            <a:r>
              <a:rPr kumimoji="1" lang="ja-JP" altLang="en-US" sz="700" dirty="0">
                <a:solidFill>
                  <a:schemeClr val="tx1"/>
                </a:solidFill>
                <a:latin typeface="+mn-ea"/>
              </a:rPr>
              <a:t>異常ありません</a:t>
            </a:r>
            <a:endParaRPr kumimoji="1" lang="en-US" altLang="ja-JP" sz="700" dirty="0">
              <a:solidFill>
                <a:schemeClr val="tx1"/>
              </a:solidFill>
              <a:latin typeface="+mn-ea"/>
            </a:endParaRPr>
          </a:p>
          <a:p>
            <a:r>
              <a:rPr kumimoji="1" lang="en-US" altLang="ja-JP" sz="700" dirty="0">
                <a:solidFill>
                  <a:schemeClr val="tx1"/>
                </a:solidFill>
                <a:latin typeface="+mn-ea"/>
              </a:rPr>
              <a:t> </a:t>
            </a:r>
            <a:r>
              <a:rPr kumimoji="1" lang="ja-JP" altLang="en-US" sz="700" dirty="0">
                <a:solidFill>
                  <a:schemeClr val="tx1"/>
                </a:solidFill>
                <a:latin typeface="+mn-ea"/>
              </a:rPr>
              <a:t>　</a:t>
            </a:r>
            <a:r>
              <a:rPr kumimoji="1" lang="en-US" altLang="ja-JP" sz="700" dirty="0">
                <a:solidFill>
                  <a:schemeClr val="tx1"/>
                </a:solidFill>
                <a:latin typeface="+mn-ea"/>
              </a:rPr>
              <a:t>〃	2</a:t>
            </a:r>
            <a:r>
              <a:rPr kumimoji="1" lang="ja-JP" altLang="en-US" sz="700" dirty="0" err="1">
                <a:solidFill>
                  <a:schemeClr val="tx1"/>
                </a:solidFill>
                <a:latin typeface="+mn-ea"/>
              </a:rPr>
              <a:t>、</a:t>
            </a:r>
            <a:r>
              <a:rPr kumimoji="1" lang="ja-JP" altLang="en-US" sz="700" dirty="0">
                <a:solidFill>
                  <a:schemeClr val="tx1"/>
                </a:solidFill>
                <a:latin typeface="+mn-ea"/>
              </a:rPr>
              <a:t>わずかに異常を認めますが、日常生活に差し支えはありません</a:t>
            </a:r>
            <a:endParaRPr kumimoji="1" lang="en-US" altLang="ja-JP" sz="700" dirty="0">
              <a:solidFill>
                <a:schemeClr val="tx1"/>
              </a:solidFill>
              <a:latin typeface="+mn-ea"/>
            </a:endParaRPr>
          </a:p>
          <a:p>
            <a:r>
              <a:rPr kumimoji="1" lang="en-US" altLang="ja-JP" sz="700" dirty="0">
                <a:solidFill>
                  <a:schemeClr val="tx1"/>
                </a:solidFill>
                <a:latin typeface="+mn-ea"/>
              </a:rPr>
              <a:t> </a:t>
            </a:r>
            <a:r>
              <a:rPr kumimoji="1" lang="ja-JP" altLang="en-US" sz="700" dirty="0">
                <a:solidFill>
                  <a:schemeClr val="tx1"/>
                </a:solidFill>
                <a:latin typeface="+mn-ea"/>
              </a:rPr>
              <a:t>　</a:t>
            </a:r>
            <a:r>
              <a:rPr kumimoji="1" lang="en-US" altLang="ja-JP" sz="700" dirty="0">
                <a:solidFill>
                  <a:schemeClr val="tx1"/>
                </a:solidFill>
                <a:latin typeface="+mn-ea"/>
              </a:rPr>
              <a:t>〃	3</a:t>
            </a:r>
            <a:r>
              <a:rPr kumimoji="1" lang="ja-JP" altLang="en-US" sz="700" dirty="0" err="1">
                <a:solidFill>
                  <a:schemeClr val="tx1"/>
                </a:solidFill>
                <a:latin typeface="+mn-ea"/>
              </a:rPr>
              <a:t>、</a:t>
            </a:r>
            <a:r>
              <a:rPr kumimoji="1" lang="ja-JP" altLang="en-US" sz="700" dirty="0">
                <a:solidFill>
                  <a:schemeClr val="tx1"/>
                </a:solidFill>
                <a:latin typeface="+mn-ea"/>
              </a:rPr>
              <a:t>日常生活に注意を要し、経過観察が必要です。</a:t>
            </a:r>
          </a:p>
        </p:txBody>
      </p:sp>
      <p:sp>
        <p:nvSpPr>
          <p:cNvPr id="28" name="正方形/長方形 27">
            <a:extLst>
              <a:ext uri="{FF2B5EF4-FFF2-40B4-BE49-F238E27FC236}">
                <a16:creationId xmlns:a16="http://schemas.microsoft.com/office/drawing/2014/main" id="{CE8D40EB-0776-4653-AD4C-2109F3DC19EC}"/>
              </a:ext>
            </a:extLst>
          </p:cNvPr>
          <p:cNvSpPr/>
          <p:nvPr/>
        </p:nvSpPr>
        <p:spPr>
          <a:xfrm>
            <a:off x="479503" y="3253893"/>
            <a:ext cx="389850" cy="230832"/>
          </a:xfrm>
          <a:prstGeom prst="rect">
            <a:avLst/>
          </a:prstGeom>
        </p:spPr>
        <p:txBody>
          <a:bodyPr wrap="none">
            <a:spAutoFit/>
          </a:bodyPr>
          <a:lstStyle/>
          <a:p>
            <a:r>
              <a:rPr lang="en-US" altLang="ja-JP" sz="900" dirty="0">
                <a:latin typeface="+mn-ea"/>
              </a:rPr>
              <a:t>(</a:t>
            </a:r>
            <a:r>
              <a:rPr lang="ja-JP" altLang="en-US" sz="900" dirty="0">
                <a:latin typeface="+mn-ea"/>
              </a:rPr>
              <a:t>人</a:t>
            </a:r>
            <a:r>
              <a:rPr lang="en-US" altLang="ja-JP" sz="900" dirty="0">
                <a:latin typeface="+mn-ea"/>
              </a:rPr>
              <a:t>)</a:t>
            </a:r>
            <a:endParaRPr lang="ja-JP" altLang="en-US" sz="900" dirty="0">
              <a:latin typeface="+mn-ea"/>
            </a:endParaRPr>
          </a:p>
        </p:txBody>
      </p:sp>
      <p:sp>
        <p:nvSpPr>
          <p:cNvPr id="10" name="正方形/長方形 9">
            <a:extLst>
              <a:ext uri="{FF2B5EF4-FFF2-40B4-BE49-F238E27FC236}">
                <a16:creationId xmlns:a16="http://schemas.microsoft.com/office/drawing/2014/main" id="{4A2123BF-C0AB-4B8F-9B17-3F41F626F1B8}"/>
              </a:ext>
            </a:extLst>
          </p:cNvPr>
          <p:cNvSpPr/>
          <p:nvPr/>
        </p:nvSpPr>
        <p:spPr>
          <a:xfrm>
            <a:off x="3137463"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- 19</a:t>
            </a:r>
            <a:r>
              <a:rPr kumimoji="1" lang="ja-JP" altLang="en-US" sz="1200" dirty="0">
                <a:solidFill>
                  <a:sysClr val="windowText" lastClr="000000"/>
                </a:solidFill>
              </a:rPr>
              <a:t> </a:t>
            </a:r>
            <a:r>
              <a:rPr kumimoji="1" lang="en-US" altLang="ja-JP" sz="1200" dirty="0">
                <a:solidFill>
                  <a:sysClr val="windowText" lastClr="000000"/>
                </a:solidFill>
              </a:rPr>
              <a:t>-</a:t>
            </a:r>
          </a:p>
        </p:txBody>
      </p:sp>
      <p:sp>
        <p:nvSpPr>
          <p:cNvPr id="12" name="正方形/長方形 11">
            <a:extLst>
              <a:ext uri="{FF2B5EF4-FFF2-40B4-BE49-F238E27FC236}">
                <a16:creationId xmlns:a16="http://schemas.microsoft.com/office/drawing/2014/main" id="{A6D164F3-0B51-47CB-B9F0-81CADD07E7F5}"/>
              </a:ext>
            </a:extLst>
          </p:cNvPr>
          <p:cNvSpPr/>
          <p:nvPr/>
        </p:nvSpPr>
        <p:spPr>
          <a:xfrm>
            <a:off x="4951051" y="4320649"/>
            <a:ext cx="307777" cy="502702"/>
          </a:xfrm>
          <a:prstGeom prst="rect">
            <a:avLst/>
          </a:prstGeom>
        </p:spPr>
        <p:txBody>
          <a:bodyPr vert="eaVert" wrap="none">
            <a:spAutoFit/>
          </a:bodyPr>
          <a:lstStyle/>
          <a:p>
            <a:pPr algn="ctr"/>
            <a:r>
              <a:rPr lang="ja-JP" altLang="en-US" sz="800" b="1" dirty="0">
                <a:solidFill>
                  <a:schemeClr val="bg1"/>
                </a:solidFill>
                <a:latin typeface="+mn-ea"/>
              </a:rPr>
              <a:t>受診者数</a:t>
            </a:r>
          </a:p>
        </p:txBody>
      </p:sp>
      <p:sp>
        <p:nvSpPr>
          <p:cNvPr id="14" name="正方形/長方形 13">
            <a:extLst>
              <a:ext uri="{FF2B5EF4-FFF2-40B4-BE49-F238E27FC236}">
                <a16:creationId xmlns:a16="http://schemas.microsoft.com/office/drawing/2014/main" id="{64501886-28DD-4978-92FF-2CEE8BE8A28E}"/>
              </a:ext>
            </a:extLst>
          </p:cNvPr>
          <p:cNvSpPr/>
          <p:nvPr/>
        </p:nvSpPr>
        <p:spPr>
          <a:xfrm>
            <a:off x="3634969" y="4590098"/>
            <a:ext cx="307777" cy="502702"/>
          </a:xfrm>
          <a:prstGeom prst="rect">
            <a:avLst/>
          </a:prstGeom>
        </p:spPr>
        <p:txBody>
          <a:bodyPr vert="eaVert" wrap="none">
            <a:spAutoFit/>
          </a:bodyPr>
          <a:lstStyle/>
          <a:p>
            <a:pPr algn="ctr"/>
            <a:r>
              <a:rPr lang="ja-JP" altLang="en-US" sz="800" b="1" dirty="0">
                <a:solidFill>
                  <a:schemeClr val="bg1"/>
                </a:solidFill>
                <a:latin typeface="+mn-ea"/>
              </a:rPr>
              <a:t>受診者数</a:t>
            </a:r>
          </a:p>
        </p:txBody>
      </p:sp>
      <p:sp>
        <p:nvSpPr>
          <p:cNvPr id="15" name="正方形/長方形 14">
            <a:extLst>
              <a:ext uri="{FF2B5EF4-FFF2-40B4-BE49-F238E27FC236}">
                <a16:creationId xmlns:a16="http://schemas.microsoft.com/office/drawing/2014/main" id="{A20FD016-D8AF-429E-9A89-E309CA596030}"/>
              </a:ext>
            </a:extLst>
          </p:cNvPr>
          <p:cNvSpPr/>
          <p:nvPr/>
        </p:nvSpPr>
        <p:spPr>
          <a:xfrm>
            <a:off x="2318887" y="4483681"/>
            <a:ext cx="307777" cy="502702"/>
          </a:xfrm>
          <a:prstGeom prst="rect">
            <a:avLst/>
          </a:prstGeom>
        </p:spPr>
        <p:txBody>
          <a:bodyPr vert="eaVert" wrap="none">
            <a:spAutoFit/>
          </a:bodyPr>
          <a:lstStyle/>
          <a:p>
            <a:pPr algn="ctr"/>
            <a:r>
              <a:rPr lang="ja-JP" altLang="en-US" sz="800" b="1" dirty="0">
                <a:solidFill>
                  <a:schemeClr val="bg1"/>
                </a:solidFill>
                <a:latin typeface="+mn-ea"/>
              </a:rPr>
              <a:t>受診者数</a:t>
            </a:r>
          </a:p>
        </p:txBody>
      </p:sp>
      <p:sp>
        <p:nvSpPr>
          <p:cNvPr id="16" name="正方形/長方形 15">
            <a:extLst>
              <a:ext uri="{FF2B5EF4-FFF2-40B4-BE49-F238E27FC236}">
                <a16:creationId xmlns:a16="http://schemas.microsoft.com/office/drawing/2014/main" id="{8DA529A2-0C87-4AB3-9EC9-AA6364865391}"/>
              </a:ext>
            </a:extLst>
          </p:cNvPr>
          <p:cNvSpPr/>
          <p:nvPr/>
        </p:nvSpPr>
        <p:spPr>
          <a:xfrm>
            <a:off x="999442" y="4232330"/>
            <a:ext cx="307777" cy="502702"/>
          </a:xfrm>
          <a:prstGeom prst="rect">
            <a:avLst/>
          </a:prstGeom>
        </p:spPr>
        <p:txBody>
          <a:bodyPr vert="eaVert" wrap="none">
            <a:spAutoFit/>
          </a:bodyPr>
          <a:lstStyle/>
          <a:p>
            <a:pPr algn="ctr"/>
            <a:r>
              <a:rPr lang="ja-JP" altLang="en-US" sz="800" b="1" dirty="0">
                <a:solidFill>
                  <a:schemeClr val="bg1"/>
                </a:solidFill>
                <a:latin typeface="+mn-ea"/>
              </a:rPr>
              <a:t>受診者数</a:t>
            </a:r>
          </a:p>
        </p:txBody>
      </p:sp>
      <p:sp>
        <p:nvSpPr>
          <p:cNvPr id="17" name="四角形: 角を丸くする 16">
            <a:extLst>
              <a:ext uri="{FF2B5EF4-FFF2-40B4-BE49-F238E27FC236}">
                <a16:creationId xmlns:a16="http://schemas.microsoft.com/office/drawing/2014/main" id="{1915507A-60E5-45BD-9E24-9CFF4EE83525}"/>
              </a:ext>
            </a:extLst>
          </p:cNvPr>
          <p:cNvSpPr/>
          <p:nvPr/>
        </p:nvSpPr>
        <p:spPr>
          <a:xfrm>
            <a:off x="5540696" y="4858857"/>
            <a:ext cx="450810" cy="367989"/>
          </a:xfrm>
          <a:prstGeom prst="roundRect">
            <a:avLst>
              <a:gd name="adj" fmla="val 627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40379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a:extLst>
              <a:ext uri="{FF2B5EF4-FFF2-40B4-BE49-F238E27FC236}">
                <a16:creationId xmlns:a16="http://schemas.microsoft.com/office/drawing/2014/main" id="{0FF2DBAF-EEE3-42AF-A5BC-A556BF07B639}"/>
              </a:ext>
            </a:extLst>
          </p:cNvPr>
          <p:cNvSpPr/>
          <p:nvPr/>
        </p:nvSpPr>
        <p:spPr>
          <a:xfrm>
            <a:off x="479503" y="3094990"/>
            <a:ext cx="5898994" cy="1711188"/>
          </a:xfrm>
          <a:prstGeom prst="rect">
            <a:avLst/>
          </a:prstGeom>
          <a:solidFill>
            <a:srgbClr val="CCFFFF">
              <a:alpha val="18039"/>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F8547C84-DEA0-47E4-A85D-1682885AC9E6}"/>
              </a:ext>
            </a:extLst>
          </p:cNvPr>
          <p:cNvSpPr/>
          <p:nvPr/>
        </p:nvSpPr>
        <p:spPr>
          <a:xfrm>
            <a:off x="94178" y="285862"/>
            <a:ext cx="3467616"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mn-ea"/>
              </a:rPr>
              <a:t>２　前期データヘルス計画のまとめ</a:t>
            </a:r>
            <a:endParaRPr kumimoji="1" lang="en-US" altLang="ja-JP" sz="1600" b="1" dirty="0">
              <a:solidFill>
                <a:schemeClr val="tx1"/>
              </a:solidFill>
              <a:latin typeface="+mn-ea"/>
            </a:endParaRPr>
          </a:p>
        </p:txBody>
      </p:sp>
      <p:cxnSp>
        <p:nvCxnSpPr>
          <p:cNvPr id="43" name="直線コネクタ 42">
            <a:extLst>
              <a:ext uri="{FF2B5EF4-FFF2-40B4-BE49-F238E27FC236}">
                <a16:creationId xmlns:a16="http://schemas.microsoft.com/office/drawing/2014/main" id="{F0585656-E546-44B8-A72E-B8B8010865EC}"/>
              </a:ext>
            </a:extLst>
          </p:cNvPr>
          <p:cNvCxnSpPr>
            <a:cxnSpLocks/>
          </p:cNvCxnSpPr>
          <p:nvPr/>
        </p:nvCxnSpPr>
        <p:spPr>
          <a:xfrm>
            <a:off x="54000" y="83462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3CAADD9F-F71C-41C0-8B78-735916905689}"/>
              </a:ext>
            </a:extLst>
          </p:cNvPr>
          <p:cNvSpPr/>
          <p:nvPr/>
        </p:nvSpPr>
        <p:spPr>
          <a:xfrm>
            <a:off x="479503" y="1159943"/>
            <a:ext cx="5898994" cy="1711188"/>
          </a:xfrm>
          <a:prstGeom prst="rect">
            <a:avLst/>
          </a:prstGeom>
          <a:solidFill>
            <a:srgbClr val="CCFFFF">
              <a:alpha val="18039"/>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0A60AFC2-F89F-45A3-9D9B-F610E1002E04}"/>
              </a:ext>
            </a:extLst>
          </p:cNvPr>
          <p:cNvSpPr/>
          <p:nvPr/>
        </p:nvSpPr>
        <p:spPr>
          <a:xfrm>
            <a:off x="550831" y="1261588"/>
            <a:ext cx="1261884" cy="276999"/>
          </a:xfrm>
          <a:prstGeom prst="rect">
            <a:avLst/>
          </a:prstGeom>
        </p:spPr>
        <p:txBody>
          <a:bodyPr wrap="none">
            <a:spAutoFit/>
          </a:bodyPr>
          <a:lstStyle/>
          <a:p>
            <a:r>
              <a:rPr lang="ja-JP" altLang="en-US" sz="1200" b="1" dirty="0">
                <a:solidFill>
                  <a:srgbClr val="000000"/>
                </a:solidFill>
                <a:latin typeface="+mn-ea"/>
              </a:rPr>
              <a:t>①特定健康診査</a:t>
            </a:r>
            <a:endParaRPr lang="ja-JP" altLang="en-US" sz="1200" b="1" dirty="0">
              <a:latin typeface="+mn-ea"/>
            </a:endParaRPr>
          </a:p>
        </p:txBody>
      </p:sp>
      <p:sp>
        <p:nvSpPr>
          <p:cNvPr id="49" name="正方形/長方形 48">
            <a:extLst>
              <a:ext uri="{FF2B5EF4-FFF2-40B4-BE49-F238E27FC236}">
                <a16:creationId xmlns:a16="http://schemas.microsoft.com/office/drawing/2014/main" id="{9E58C541-8C52-4A90-9986-50AD3EC63450}"/>
              </a:ext>
            </a:extLst>
          </p:cNvPr>
          <p:cNvSpPr/>
          <p:nvPr/>
        </p:nvSpPr>
        <p:spPr>
          <a:xfrm>
            <a:off x="492870" y="1532970"/>
            <a:ext cx="5898993" cy="1281569"/>
          </a:xfrm>
          <a:prstGeom prst="rect">
            <a:avLst/>
          </a:prstGeom>
          <a:noFill/>
        </p:spPr>
        <p:txBody>
          <a:bodyPr wrap="square">
            <a:spAutoFit/>
          </a:bodyPr>
          <a:lstStyle/>
          <a:p>
            <a:pPr>
              <a:lnSpc>
                <a:spcPct val="150000"/>
              </a:lnSpc>
            </a:pPr>
            <a:r>
              <a:rPr lang="ja-JP" altLang="en-US" sz="1050" dirty="0">
                <a:latin typeface="+mn-ea"/>
              </a:rPr>
              <a:t>　前期データヘルス計画において、令和</a:t>
            </a:r>
            <a:r>
              <a:rPr lang="en-US" altLang="ja-JP" sz="1050" dirty="0">
                <a:latin typeface="+mn-ea"/>
              </a:rPr>
              <a:t>4</a:t>
            </a:r>
            <a:r>
              <a:rPr lang="ja-JP" altLang="en-US" sz="1050" dirty="0">
                <a:latin typeface="+mn-ea"/>
              </a:rPr>
              <a:t>年度末時点で受診率</a:t>
            </a:r>
            <a:r>
              <a:rPr lang="en-US" altLang="ja-JP" sz="1050" dirty="0">
                <a:latin typeface="+mn-ea"/>
              </a:rPr>
              <a:t>49.0%</a:t>
            </a:r>
            <a:r>
              <a:rPr lang="ja-JP" altLang="en-US" sz="1050" dirty="0">
                <a:latin typeface="+mn-ea"/>
              </a:rPr>
              <a:t>の目標を掲げましたが、令和</a:t>
            </a:r>
            <a:r>
              <a:rPr lang="en-US" altLang="ja-JP" sz="1050" dirty="0">
                <a:latin typeface="+mn-ea"/>
              </a:rPr>
              <a:t>4</a:t>
            </a:r>
            <a:r>
              <a:rPr lang="ja-JP" altLang="en-US" sz="1050" dirty="0">
                <a:latin typeface="+mn-ea"/>
              </a:rPr>
              <a:t>年度末時点で</a:t>
            </a:r>
            <a:r>
              <a:rPr lang="en-US" altLang="ja-JP" sz="1050" dirty="0">
                <a:latin typeface="+mn-ea"/>
              </a:rPr>
              <a:t>46.3%</a:t>
            </a:r>
            <a:r>
              <a:rPr lang="ja-JP" altLang="en-US" sz="1050" dirty="0">
                <a:latin typeface="+mn-ea"/>
              </a:rPr>
              <a:t>と目標未達成となっています。（最も受診率が高い</a:t>
            </a:r>
            <a:r>
              <a:rPr lang="en-US" altLang="ja-JP" sz="1050" dirty="0">
                <a:latin typeface="+mn-ea"/>
              </a:rPr>
              <a:t>70</a:t>
            </a:r>
            <a:r>
              <a:rPr lang="ja-JP" altLang="en-US" sz="1050" dirty="0">
                <a:latin typeface="+mn-ea"/>
              </a:rPr>
              <a:t>～</a:t>
            </a:r>
            <a:r>
              <a:rPr lang="en-US" altLang="ja-JP" sz="1050" dirty="0">
                <a:latin typeface="+mn-ea"/>
              </a:rPr>
              <a:t>74</a:t>
            </a:r>
            <a:r>
              <a:rPr lang="ja-JP" altLang="en-US" sz="1050" dirty="0">
                <a:latin typeface="+mn-ea"/>
              </a:rPr>
              <a:t>歳の年齢層で</a:t>
            </a:r>
            <a:r>
              <a:rPr lang="en-US" altLang="ja-JP" sz="1050" dirty="0">
                <a:latin typeface="+mn-ea"/>
              </a:rPr>
              <a:t>55.3</a:t>
            </a:r>
            <a:r>
              <a:rPr lang="ja-JP" altLang="en-US" sz="1050" dirty="0">
                <a:latin typeface="+mn-ea"/>
              </a:rPr>
              <a:t>％）</a:t>
            </a:r>
            <a:endParaRPr lang="en-US" altLang="ja-JP" sz="1050" dirty="0">
              <a:latin typeface="+mn-ea"/>
            </a:endParaRPr>
          </a:p>
          <a:p>
            <a:pPr>
              <a:lnSpc>
                <a:spcPct val="150000"/>
              </a:lnSpc>
            </a:pPr>
            <a:r>
              <a:rPr lang="ja-JP" altLang="en-US" sz="1050" dirty="0">
                <a:latin typeface="+mn-ea"/>
              </a:rPr>
              <a:t>　生活習慣病予防に対する意識向上対策を、受診率が高い自治体の事例に学んで取組む必要があるといえます。</a:t>
            </a:r>
          </a:p>
        </p:txBody>
      </p:sp>
      <p:sp>
        <p:nvSpPr>
          <p:cNvPr id="50" name="正方形/長方形 49">
            <a:extLst>
              <a:ext uri="{FF2B5EF4-FFF2-40B4-BE49-F238E27FC236}">
                <a16:creationId xmlns:a16="http://schemas.microsoft.com/office/drawing/2014/main" id="{A51C7109-D536-47E9-8ABE-B40EEB13D78F}"/>
              </a:ext>
            </a:extLst>
          </p:cNvPr>
          <p:cNvSpPr/>
          <p:nvPr/>
        </p:nvSpPr>
        <p:spPr>
          <a:xfrm>
            <a:off x="564197" y="3190641"/>
            <a:ext cx="1261884" cy="276999"/>
          </a:xfrm>
          <a:prstGeom prst="rect">
            <a:avLst/>
          </a:prstGeom>
        </p:spPr>
        <p:txBody>
          <a:bodyPr wrap="none">
            <a:spAutoFit/>
          </a:bodyPr>
          <a:lstStyle/>
          <a:p>
            <a:r>
              <a:rPr lang="ja-JP" altLang="en-US" sz="1200" b="1" dirty="0">
                <a:solidFill>
                  <a:srgbClr val="000000"/>
                </a:solidFill>
                <a:latin typeface="+mn-ea"/>
              </a:rPr>
              <a:t>②特定保健指導</a:t>
            </a:r>
            <a:endParaRPr lang="ja-JP" altLang="en-US" sz="1200" b="1" dirty="0">
              <a:latin typeface="+mn-ea"/>
            </a:endParaRPr>
          </a:p>
        </p:txBody>
      </p:sp>
      <p:sp>
        <p:nvSpPr>
          <p:cNvPr id="51" name="正方形/長方形 50">
            <a:extLst>
              <a:ext uri="{FF2B5EF4-FFF2-40B4-BE49-F238E27FC236}">
                <a16:creationId xmlns:a16="http://schemas.microsoft.com/office/drawing/2014/main" id="{3AE8CDC6-3C35-4142-B7EB-10E363066855}"/>
              </a:ext>
            </a:extLst>
          </p:cNvPr>
          <p:cNvSpPr/>
          <p:nvPr/>
        </p:nvSpPr>
        <p:spPr>
          <a:xfrm>
            <a:off x="479503" y="3442682"/>
            <a:ext cx="5898994" cy="1281569"/>
          </a:xfrm>
          <a:prstGeom prst="rect">
            <a:avLst/>
          </a:prstGeom>
        </p:spPr>
        <p:txBody>
          <a:bodyPr wrap="square">
            <a:spAutoFit/>
          </a:bodyPr>
          <a:lstStyle/>
          <a:p>
            <a:pPr>
              <a:lnSpc>
                <a:spcPct val="150000"/>
              </a:lnSpc>
            </a:pPr>
            <a:r>
              <a:rPr lang="ja-JP" altLang="en-US" sz="1050" dirty="0">
                <a:latin typeface="+mn-ea"/>
              </a:rPr>
              <a:t>　前期データヘルス計画において、令和</a:t>
            </a:r>
            <a:r>
              <a:rPr lang="en-US" altLang="ja-JP" sz="1050" dirty="0">
                <a:latin typeface="+mn-ea"/>
              </a:rPr>
              <a:t>4</a:t>
            </a:r>
            <a:r>
              <a:rPr lang="ja-JP" altLang="en-US" sz="1050" dirty="0">
                <a:latin typeface="+mn-ea"/>
              </a:rPr>
              <a:t>年度末時点で受診率</a:t>
            </a:r>
            <a:r>
              <a:rPr lang="en-US" altLang="ja-JP" sz="1050" dirty="0">
                <a:latin typeface="+mn-ea"/>
              </a:rPr>
              <a:t>55.0%</a:t>
            </a:r>
            <a:r>
              <a:rPr lang="ja-JP" altLang="en-US" sz="1050" dirty="0">
                <a:latin typeface="+mn-ea"/>
              </a:rPr>
              <a:t>の目標を掲げ、令和</a:t>
            </a:r>
            <a:r>
              <a:rPr lang="en-US" altLang="ja-JP" sz="1050" dirty="0">
                <a:latin typeface="+mn-ea"/>
              </a:rPr>
              <a:t>4</a:t>
            </a:r>
            <a:r>
              <a:rPr lang="ja-JP" altLang="en-US" sz="1050" dirty="0">
                <a:latin typeface="+mn-ea"/>
              </a:rPr>
              <a:t>年度末時点で</a:t>
            </a:r>
            <a:r>
              <a:rPr lang="en-US" altLang="ja-JP" sz="1050" dirty="0">
                <a:latin typeface="+mn-ea"/>
              </a:rPr>
              <a:t>64.2%</a:t>
            </a:r>
            <a:r>
              <a:rPr lang="ja-JP" altLang="en-US" sz="1050" dirty="0">
                <a:latin typeface="+mn-ea"/>
              </a:rPr>
              <a:t>と目標を達成しております。宣伝広報活動に加え、個々の健康状態に応じたわかりやすいアドバイスができた事が目標達成に繋がったと考えられます。</a:t>
            </a:r>
          </a:p>
          <a:p>
            <a:pPr>
              <a:lnSpc>
                <a:spcPct val="150000"/>
              </a:lnSpc>
            </a:pPr>
            <a:r>
              <a:rPr lang="ja-JP" altLang="en-US" sz="1050" dirty="0">
                <a:latin typeface="+mn-ea"/>
              </a:rPr>
              <a:t>　今後も継続した事業活動により保健指導対象者の減少、高い保健指導実施率を実現する必要があります。</a:t>
            </a:r>
          </a:p>
        </p:txBody>
      </p:sp>
      <p:sp>
        <p:nvSpPr>
          <p:cNvPr id="59" name="正方形/長方形 58">
            <a:extLst>
              <a:ext uri="{FF2B5EF4-FFF2-40B4-BE49-F238E27FC236}">
                <a16:creationId xmlns:a16="http://schemas.microsoft.com/office/drawing/2014/main" id="{7AC849CE-6E6C-4691-8B60-A763E6899D4B}"/>
              </a:ext>
            </a:extLst>
          </p:cNvPr>
          <p:cNvSpPr/>
          <p:nvPr/>
        </p:nvSpPr>
        <p:spPr>
          <a:xfrm>
            <a:off x="492869" y="6965083"/>
            <a:ext cx="5898994" cy="1711188"/>
          </a:xfrm>
          <a:prstGeom prst="rect">
            <a:avLst/>
          </a:prstGeom>
          <a:solidFill>
            <a:srgbClr val="CCFFFF">
              <a:alpha val="18039"/>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0675E873-499E-48C7-924A-41B0BFA306E9}"/>
              </a:ext>
            </a:extLst>
          </p:cNvPr>
          <p:cNvSpPr/>
          <p:nvPr/>
        </p:nvSpPr>
        <p:spPr>
          <a:xfrm>
            <a:off x="492869" y="5030037"/>
            <a:ext cx="5898994" cy="1711188"/>
          </a:xfrm>
          <a:prstGeom prst="rect">
            <a:avLst/>
          </a:prstGeom>
          <a:solidFill>
            <a:srgbClr val="CCFFFF">
              <a:alpha val="18039"/>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D24B9EA8-43D7-4DBF-B331-27BDAECD143D}"/>
              </a:ext>
            </a:extLst>
          </p:cNvPr>
          <p:cNvSpPr/>
          <p:nvPr/>
        </p:nvSpPr>
        <p:spPr>
          <a:xfrm>
            <a:off x="564197" y="5119694"/>
            <a:ext cx="2185214" cy="276999"/>
          </a:xfrm>
          <a:prstGeom prst="rect">
            <a:avLst/>
          </a:prstGeom>
        </p:spPr>
        <p:txBody>
          <a:bodyPr wrap="none">
            <a:spAutoFit/>
          </a:bodyPr>
          <a:lstStyle/>
          <a:p>
            <a:r>
              <a:rPr lang="ja-JP" altLang="en-US" sz="1200" b="1" dirty="0">
                <a:solidFill>
                  <a:srgbClr val="000000"/>
                </a:solidFill>
                <a:latin typeface="+mn-ea"/>
              </a:rPr>
              <a:t>③糖尿病性腎臓病重症化予防</a:t>
            </a:r>
            <a:endParaRPr lang="ja-JP" altLang="en-US" sz="1200" b="1" dirty="0">
              <a:latin typeface="+mn-ea"/>
            </a:endParaRPr>
          </a:p>
        </p:txBody>
      </p:sp>
      <p:sp>
        <p:nvSpPr>
          <p:cNvPr id="62" name="正方形/長方形 61">
            <a:extLst>
              <a:ext uri="{FF2B5EF4-FFF2-40B4-BE49-F238E27FC236}">
                <a16:creationId xmlns:a16="http://schemas.microsoft.com/office/drawing/2014/main" id="{3EAA5D0C-51D4-40A7-A64E-F1BBC458BECE}"/>
              </a:ext>
            </a:extLst>
          </p:cNvPr>
          <p:cNvSpPr/>
          <p:nvPr/>
        </p:nvSpPr>
        <p:spPr>
          <a:xfrm>
            <a:off x="492869" y="5392523"/>
            <a:ext cx="5912360" cy="1281569"/>
          </a:xfrm>
          <a:prstGeom prst="rect">
            <a:avLst/>
          </a:prstGeom>
        </p:spPr>
        <p:txBody>
          <a:bodyPr wrap="square">
            <a:spAutoFit/>
          </a:bodyPr>
          <a:lstStyle/>
          <a:p>
            <a:pPr>
              <a:lnSpc>
                <a:spcPct val="150000"/>
              </a:lnSpc>
            </a:pPr>
            <a:r>
              <a:rPr lang="ja-JP" altLang="en-US" sz="1050" dirty="0">
                <a:latin typeface="+mn-ea"/>
              </a:rPr>
              <a:t>　</a:t>
            </a:r>
            <a:r>
              <a:rPr lang="ja-JP" altLang="en-US" sz="1050" dirty="0">
                <a:solidFill>
                  <a:srgbClr val="000000"/>
                </a:solidFill>
                <a:latin typeface="+mn-ea"/>
              </a:rPr>
              <a:t>栄養講座の開催や食事サンプル、減塩メニューの公開等幅広い活動を実施しました。結果、</a:t>
            </a:r>
            <a:r>
              <a:rPr lang="ja-JP" altLang="en-US" sz="1050" dirty="0">
                <a:latin typeface="+mn-ea"/>
              </a:rPr>
              <a:t>人工透析患者数と新規人工透析患者数は減少傾向にあります。</a:t>
            </a:r>
            <a:endParaRPr lang="en-US" altLang="ja-JP" sz="1050" dirty="0">
              <a:latin typeface="+mn-ea"/>
            </a:endParaRPr>
          </a:p>
          <a:p>
            <a:pPr>
              <a:lnSpc>
                <a:spcPct val="150000"/>
              </a:lnSpc>
            </a:pPr>
            <a:r>
              <a:rPr lang="ja-JP" altLang="en-US" sz="1050" dirty="0">
                <a:solidFill>
                  <a:srgbClr val="000000"/>
                </a:solidFill>
                <a:latin typeface="+mn-ea"/>
              </a:rPr>
              <a:t>　</a:t>
            </a:r>
            <a:r>
              <a:rPr lang="en-US" altLang="ja-JP" sz="1050" dirty="0">
                <a:solidFill>
                  <a:srgbClr val="000000"/>
                </a:solidFill>
                <a:latin typeface="+mn-ea"/>
              </a:rPr>
              <a:t>HbA1c6.5</a:t>
            </a:r>
            <a:r>
              <a:rPr lang="ja-JP" altLang="en-US" sz="1050" dirty="0">
                <a:solidFill>
                  <a:srgbClr val="000000"/>
                </a:solidFill>
                <a:latin typeface="+mn-ea"/>
              </a:rPr>
              <a:t>％ 以上の対象者は直近では横ばい状態が続いております。継続した支援が必要となっています。また、今後は</a:t>
            </a:r>
            <a:r>
              <a:rPr lang="en-US" altLang="ja-JP" sz="1050" dirty="0">
                <a:solidFill>
                  <a:srgbClr val="000000"/>
                </a:solidFill>
                <a:latin typeface="+mn-ea"/>
              </a:rPr>
              <a:t>SNS</a:t>
            </a:r>
            <a:r>
              <a:rPr lang="ja-JP" altLang="en-US" sz="1050" dirty="0">
                <a:solidFill>
                  <a:srgbClr val="000000"/>
                </a:solidFill>
                <a:latin typeface="+mn-ea"/>
              </a:rPr>
              <a:t>を活用し、直接栄養講座に参加できない方に向けた食事療法の提供や調理方法の公開なども展開する予定です。</a:t>
            </a:r>
            <a:endParaRPr lang="ja-JP" altLang="en-US" sz="1050" dirty="0">
              <a:latin typeface="+mn-ea"/>
            </a:endParaRPr>
          </a:p>
        </p:txBody>
      </p:sp>
      <p:sp>
        <p:nvSpPr>
          <p:cNvPr id="63" name="正方形/長方形 62">
            <a:extLst>
              <a:ext uri="{FF2B5EF4-FFF2-40B4-BE49-F238E27FC236}">
                <a16:creationId xmlns:a16="http://schemas.microsoft.com/office/drawing/2014/main" id="{53D407C2-3C9D-4796-B709-70CBBDB18642}"/>
              </a:ext>
            </a:extLst>
          </p:cNvPr>
          <p:cNvSpPr/>
          <p:nvPr/>
        </p:nvSpPr>
        <p:spPr>
          <a:xfrm>
            <a:off x="564197" y="7048746"/>
            <a:ext cx="1877437" cy="276999"/>
          </a:xfrm>
          <a:prstGeom prst="rect">
            <a:avLst/>
          </a:prstGeom>
        </p:spPr>
        <p:txBody>
          <a:bodyPr wrap="none">
            <a:spAutoFit/>
          </a:bodyPr>
          <a:lstStyle/>
          <a:p>
            <a:r>
              <a:rPr lang="ja-JP" altLang="en-US" sz="1200" b="1" dirty="0">
                <a:solidFill>
                  <a:srgbClr val="000000"/>
                </a:solidFill>
                <a:latin typeface="+mn-ea"/>
              </a:rPr>
              <a:t>④脳血管疾患重症化予防</a:t>
            </a:r>
            <a:endParaRPr lang="ja-JP" altLang="en-US" sz="1200" b="1" dirty="0">
              <a:latin typeface="+mn-ea"/>
            </a:endParaRPr>
          </a:p>
        </p:txBody>
      </p:sp>
      <p:sp>
        <p:nvSpPr>
          <p:cNvPr id="64" name="正方形/長方形 63">
            <a:extLst>
              <a:ext uri="{FF2B5EF4-FFF2-40B4-BE49-F238E27FC236}">
                <a16:creationId xmlns:a16="http://schemas.microsoft.com/office/drawing/2014/main" id="{405A1B32-5981-42CD-92B8-DE24DFE5B5D5}"/>
              </a:ext>
            </a:extLst>
          </p:cNvPr>
          <p:cNvSpPr/>
          <p:nvPr/>
        </p:nvSpPr>
        <p:spPr>
          <a:xfrm>
            <a:off x="492869" y="7325745"/>
            <a:ext cx="5912360" cy="1039195"/>
          </a:xfrm>
          <a:prstGeom prst="rect">
            <a:avLst/>
          </a:prstGeom>
        </p:spPr>
        <p:txBody>
          <a:bodyPr wrap="square">
            <a:spAutoFit/>
          </a:bodyPr>
          <a:lstStyle/>
          <a:p>
            <a:pPr>
              <a:lnSpc>
                <a:spcPct val="150000"/>
              </a:lnSpc>
            </a:pPr>
            <a:r>
              <a:rPr lang="ja-JP" altLang="en-US" sz="1050" dirty="0">
                <a:latin typeface="+mn-ea"/>
              </a:rPr>
              <a:t>　</a:t>
            </a:r>
            <a:r>
              <a:rPr lang="ja-JP" altLang="en-US" sz="1050" dirty="0"/>
              <a:t>令和</a:t>
            </a:r>
            <a:r>
              <a:rPr lang="en-US" altLang="ja-JP" sz="1050" dirty="0"/>
              <a:t>4</a:t>
            </a:r>
            <a:r>
              <a:rPr lang="ja-JP" altLang="en-US" sz="1050" dirty="0"/>
              <a:t>年度では脳ドックの受診結果で 異常</a:t>
            </a:r>
            <a:r>
              <a:rPr lang="en-US" altLang="ja-JP" sz="1050" dirty="0"/>
              <a:t>Lv4</a:t>
            </a:r>
            <a:r>
              <a:rPr lang="ja-JP" altLang="en-US" sz="1050" dirty="0"/>
              <a:t>以上が</a:t>
            </a:r>
            <a:r>
              <a:rPr lang="en-US" altLang="ja-JP" sz="1050" dirty="0"/>
              <a:t>2</a:t>
            </a:r>
            <a:r>
              <a:rPr lang="ja-JP" altLang="en-US" sz="1050" dirty="0"/>
              <a:t>名発見されており、</a:t>
            </a:r>
            <a:r>
              <a:rPr kumimoji="1" lang="ja-JP" altLang="en-US" sz="1050" dirty="0"/>
              <a:t>脳血管疾患の早期発見に繋がりました。（現在は</a:t>
            </a:r>
            <a:r>
              <a:rPr kumimoji="1" lang="en-US" altLang="ja-JP" sz="1050" dirty="0"/>
              <a:t>2</a:t>
            </a:r>
            <a:r>
              <a:rPr kumimoji="1" lang="ja-JP" altLang="en-US" sz="1050" dirty="0"/>
              <a:t>名とも経過観察となっています）</a:t>
            </a:r>
            <a:endParaRPr kumimoji="1" lang="en-US" altLang="ja-JP" sz="1050" dirty="0"/>
          </a:p>
          <a:p>
            <a:pPr>
              <a:lnSpc>
                <a:spcPct val="150000"/>
              </a:lnSpc>
            </a:pPr>
            <a:r>
              <a:rPr kumimoji="1" lang="ja-JP" altLang="en-US" sz="1050" dirty="0">
                <a:latin typeface="+mn-ea"/>
              </a:rPr>
              <a:t>　</a:t>
            </a:r>
            <a:r>
              <a:rPr lang="ja-JP" altLang="en-US" sz="1050" dirty="0">
                <a:latin typeface="+mn-ea"/>
              </a:rPr>
              <a:t>脳疾患血管疾患の重症化予防のためにも更なる脳ドック健診の受診勧奨が必要だと考えられます。</a:t>
            </a:r>
            <a:endParaRPr lang="en-US" altLang="ja-JP" sz="1050" dirty="0">
              <a:latin typeface="+mn-ea"/>
            </a:endParaRPr>
          </a:p>
        </p:txBody>
      </p:sp>
      <p:sp>
        <p:nvSpPr>
          <p:cNvPr id="16" name="正方形/長方形 15">
            <a:extLst>
              <a:ext uri="{FF2B5EF4-FFF2-40B4-BE49-F238E27FC236}">
                <a16:creationId xmlns:a16="http://schemas.microsoft.com/office/drawing/2014/main" id="{E79C0767-A3C0-4E75-B705-972D42A4624A}"/>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- 20</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1047535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CE2968D-646D-4136-B046-92CC56D7ED9F}"/>
              </a:ext>
            </a:extLst>
          </p:cNvPr>
          <p:cNvSpPr/>
          <p:nvPr/>
        </p:nvSpPr>
        <p:spPr>
          <a:xfrm>
            <a:off x="915331" y="2817674"/>
            <a:ext cx="5027337" cy="1754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3600" b="1" dirty="0">
                <a:solidFill>
                  <a:schemeClr val="tx1"/>
                </a:solidFill>
                <a:latin typeface="ＭＳ Ｐ明朝" panose="02020600040205080304" pitchFamily="18" charset="-128"/>
                <a:ea typeface="ＭＳ Ｐ明朝" panose="02020600040205080304" pitchFamily="18" charset="-128"/>
              </a:rPr>
              <a:t>第４章</a:t>
            </a:r>
            <a:endParaRPr kumimoji="1" lang="en-US" altLang="ja-JP" sz="3600" b="1" dirty="0">
              <a:solidFill>
                <a:schemeClr val="tx1"/>
              </a:solidFill>
              <a:latin typeface="ＭＳ Ｐ明朝" panose="02020600040205080304" pitchFamily="18" charset="-128"/>
              <a:ea typeface="ＭＳ Ｐ明朝" panose="02020600040205080304" pitchFamily="18" charset="-128"/>
            </a:endParaRPr>
          </a:p>
          <a:p>
            <a:pPr algn="ctr"/>
            <a:endParaRPr kumimoji="1" lang="en-US" altLang="ja-JP" sz="3600" b="1" dirty="0">
              <a:solidFill>
                <a:schemeClr val="tx1"/>
              </a:solidFill>
              <a:latin typeface="ＭＳ Ｐ明朝" panose="02020600040205080304" pitchFamily="18" charset="-128"/>
              <a:ea typeface="ＭＳ Ｐ明朝" panose="02020600040205080304" pitchFamily="18" charset="-128"/>
            </a:endParaRPr>
          </a:p>
          <a:p>
            <a:pPr algn="ctr"/>
            <a:r>
              <a:rPr lang="ja-JP" altLang="en-US" sz="3600" b="1" dirty="0">
                <a:solidFill>
                  <a:schemeClr val="tx1"/>
                </a:solidFill>
                <a:latin typeface="ＭＳ Ｐ明朝" panose="02020600040205080304" pitchFamily="18" charset="-128"/>
                <a:ea typeface="ＭＳ Ｐ明朝" panose="02020600040205080304" pitchFamily="18" charset="-128"/>
              </a:rPr>
              <a:t>健康・医療情報等の分析</a:t>
            </a:r>
            <a:endParaRPr kumimoji="1" lang="en-US" altLang="ja-JP" sz="3600" b="1" dirty="0">
              <a:solidFill>
                <a:schemeClr val="tx1"/>
              </a:solidFill>
              <a:latin typeface="ＭＳ Ｐ明朝" panose="02020600040205080304" pitchFamily="18" charset="-128"/>
              <a:ea typeface="ＭＳ Ｐ明朝" panose="02020600040205080304" pitchFamily="18" charset="-128"/>
            </a:endParaRPr>
          </a:p>
        </p:txBody>
      </p:sp>
      <p:sp>
        <p:nvSpPr>
          <p:cNvPr id="3" name="正方形/長方形 2">
            <a:extLst>
              <a:ext uri="{FF2B5EF4-FFF2-40B4-BE49-F238E27FC236}">
                <a16:creationId xmlns:a16="http://schemas.microsoft.com/office/drawing/2014/main" id="{822A6198-B334-465E-B530-B001BF28113C}"/>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- 21</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4173480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グラフ 26">
            <a:extLst>
              <a:ext uri="{FF2B5EF4-FFF2-40B4-BE49-F238E27FC236}">
                <a16:creationId xmlns:a16="http://schemas.microsoft.com/office/drawing/2014/main" id="{2E851239-1DAA-4E18-AAC5-9F657E58FFAF}"/>
              </a:ext>
            </a:extLst>
          </p:cNvPr>
          <p:cNvGraphicFramePr/>
          <p:nvPr>
            <p:extLst>
              <p:ext uri="{D42A27DB-BD31-4B8C-83A1-F6EECF244321}">
                <p14:modId xmlns:p14="http://schemas.microsoft.com/office/powerpoint/2010/main" val="3560567759"/>
              </p:ext>
            </p:extLst>
          </p:nvPr>
        </p:nvGraphicFramePr>
        <p:xfrm>
          <a:off x="468352" y="3041959"/>
          <a:ext cx="5898994" cy="2435538"/>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a:extLst>
              <a:ext uri="{FF2B5EF4-FFF2-40B4-BE49-F238E27FC236}">
                <a16:creationId xmlns:a16="http://schemas.microsoft.com/office/drawing/2014/main" id="{234C1C14-1259-4247-92A3-190E0E37A9C6}"/>
              </a:ext>
            </a:extLst>
          </p:cNvPr>
          <p:cNvSpPr/>
          <p:nvPr/>
        </p:nvSpPr>
        <p:spPr>
          <a:xfrm>
            <a:off x="94178" y="285862"/>
            <a:ext cx="223651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mn-ea"/>
              </a:rPr>
              <a:t>１　医療費傾向の分析</a:t>
            </a:r>
            <a:endParaRPr kumimoji="1" lang="en-US" altLang="ja-JP" sz="1600" b="1" dirty="0">
              <a:solidFill>
                <a:schemeClr val="tx1"/>
              </a:solidFill>
              <a:latin typeface="+mn-ea"/>
            </a:endParaRPr>
          </a:p>
        </p:txBody>
      </p:sp>
      <p:sp>
        <p:nvSpPr>
          <p:cNvPr id="18" name="正方形/長方形 17">
            <a:extLst>
              <a:ext uri="{FF2B5EF4-FFF2-40B4-BE49-F238E27FC236}">
                <a16:creationId xmlns:a16="http://schemas.microsoft.com/office/drawing/2014/main" id="{B2925C0F-554A-47D4-A83A-64E621BD54D8}"/>
              </a:ext>
            </a:extLst>
          </p:cNvPr>
          <p:cNvSpPr/>
          <p:nvPr/>
        </p:nvSpPr>
        <p:spPr>
          <a:xfrm>
            <a:off x="81834" y="980233"/>
            <a:ext cx="1723549" cy="276999"/>
          </a:xfrm>
          <a:prstGeom prst="rect">
            <a:avLst/>
          </a:prstGeom>
        </p:spPr>
        <p:txBody>
          <a:bodyPr wrap="none">
            <a:spAutoFit/>
          </a:bodyPr>
          <a:lstStyle/>
          <a:p>
            <a:r>
              <a:rPr lang="ja-JP" altLang="en-US" sz="1200" b="1" dirty="0">
                <a:solidFill>
                  <a:srgbClr val="000000"/>
                </a:solidFill>
                <a:latin typeface="游ゴシック" panose="020B0400000000000000" pitchFamily="50" charset="-128"/>
                <a:ea typeface="游ゴシック" panose="020B0400000000000000" pitchFamily="50" charset="-128"/>
              </a:rPr>
              <a:t>（</a:t>
            </a:r>
            <a:r>
              <a:rPr lang="ja-JP" altLang="en-US" sz="1200" b="1" dirty="0">
                <a:solidFill>
                  <a:srgbClr val="000000"/>
                </a:solidFill>
                <a:latin typeface="+mn-ea"/>
              </a:rPr>
              <a:t>一人当たり医療費</a:t>
            </a:r>
            <a:r>
              <a:rPr lang="ja-JP" altLang="en-US" sz="1200" b="1" dirty="0">
                <a:solidFill>
                  <a:srgbClr val="000000"/>
                </a:solidFill>
                <a:latin typeface="游ゴシック" panose="020B0400000000000000" pitchFamily="50" charset="-128"/>
                <a:ea typeface="游ゴシック" panose="020B0400000000000000" pitchFamily="50" charset="-128"/>
              </a:rPr>
              <a:t>）</a:t>
            </a:r>
            <a:endParaRPr lang="ja-JP" altLang="en-US" sz="1200" b="1" dirty="0">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02D920A1-C867-4E35-B45D-AF628291D44F}"/>
              </a:ext>
            </a:extLst>
          </p:cNvPr>
          <p:cNvSpPr/>
          <p:nvPr/>
        </p:nvSpPr>
        <p:spPr>
          <a:xfrm>
            <a:off x="468352" y="1257232"/>
            <a:ext cx="5898994" cy="1281569"/>
          </a:xfrm>
          <a:prstGeom prst="rect">
            <a:avLst/>
          </a:prstGeom>
        </p:spPr>
        <p:txBody>
          <a:bodyPr wrap="square">
            <a:spAutoFit/>
          </a:bodyPr>
          <a:lstStyle/>
          <a:p>
            <a:pPr>
              <a:lnSpc>
                <a:spcPct val="150000"/>
              </a:lnSpc>
            </a:pPr>
            <a:r>
              <a:rPr lang="ja-JP" altLang="en-US" sz="1050" dirty="0">
                <a:solidFill>
                  <a:srgbClr val="000000"/>
                </a:solidFill>
                <a:latin typeface="游ゴシック" panose="020B0400000000000000" pitchFamily="50" charset="-128"/>
                <a:ea typeface="游ゴシック" panose="020B0400000000000000" pitchFamily="50" charset="-128"/>
              </a:rPr>
              <a:t>　</a:t>
            </a:r>
            <a:r>
              <a:rPr lang="ja-JP" altLang="en-US" sz="1050" dirty="0">
                <a:latin typeface="+mn-ea"/>
              </a:rPr>
              <a:t>医療費の総額は被保険者数に比例して減少傾向にありますが、被保険者一人当たりの医療費は増加傾向にあります。</a:t>
            </a:r>
            <a:endParaRPr lang="en-US" altLang="ja-JP" sz="1050" dirty="0">
              <a:latin typeface="+mn-ea"/>
            </a:endParaRPr>
          </a:p>
          <a:p>
            <a:pPr>
              <a:lnSpc>
                <a:spcPct val="150000"/>
              </a:lnSpc>
            </a:pPr>
            <a:r>
              <a:rPr lang="ja-JP" altLang="en-US" sz="1050" dirty="0">
                <a:latin typeface="+mn-ea"/>
              </a:rPr>
              <a:t>　被保険者一人当たりの医療費の長崎県内の市町順位では令和</a:t>
            </a:r>
            <a:r>
              <a:rPr lang="en-US" altLang="ja-JP" sz="1050" dirty="0">
                <a:latin typeface="+mn-ea"/>
              </a:rPr>
              <a:t>4</a:t>
            </a:r>
            <a:r>
              <a:rPr lang="ja-JP" altLang="en-US" sz="1050" dirty="0">
                <a:latin typeface="+mn-ea"/>
              </a:rPr>
              <a:t>年度で第</a:t>
            </a:r>
            <a:r>
              <a:rPr lang="en-US" altLang="ja-JP" sz="1050" dirty="0">
                <a:latin typeface="+mn-ea"/>
              </a:rPr>
              <a:t>1</a:t>
            </a:r>
            <a:r>
              <a:rPr lang="ja-JP" altLang="en-US" sz="1050" dirty="0">
                <a:latin typeface="+mn-ea"/>
              </a:rPr>
              <a:t>位、県内平均の</a:t>
            </a:r>
            <a:r>
              <a:rPr lang="en-US" altLang="ja-JP" sz="1050" dirty="0">
                <a:latin typeface="+mn-ea"/>
              </a:rPr>
              <a:t>423,497</a:t>
            </a:r>
            <a:r>
              <a:rPr lang="ja-JP" altLang="en-US" sz="1050" dirty="0">
                <a:latin typeface="+mn-ea"/>
              </a:rPr>
              <a:t>円より</a:t>
            </a:r>
            <a:r>
              <a:rPr lang="en-US" altLang="ja-JP" sz="1050" dirty="0">
                <a:latin typeface="+mn-ea"/>
              </a:rPr>
              <a:t>75,868</a:t>
            </a:r>
            <a:r>
              <a:rPr lang="ja-JP" altLang="en-US" sz="1050" dirty="0">
                <a:latin typeface="+mn-ea"/>
              </a:rPr>
              <a:t>円高い</a:t>
            </a:r>
            <a:r>
              <a:rPr lang="en-US" altLang="ja-JP" sz="1050" dirty="0">
                <a:latin typeface="+mn-ea"/>
              </a:rPr>
              <a:t>499,365</a:t>
            </a:r>
            <a:r>
              <a:rPr lang="ja-JP" altLang="en-US" sz="1050" dirty="0">
                <a:latin typeface="+mn-ea"/>
              </a:rPr>
              <a:t>円となっています。また、</a:t>
            </a:r>
            <a:r>
              <a:rPr lang="en-US" altLang="ja-JP" sz="1050" dirty="0">
                <a:latin typeface="+mn-ea"/>
              </a:rPr>
              <a:t>R1</a:t>
            </a:r>
            <a:r>
              <a:rPr lang="ja-JP" altLang="en-US" sz="1050" dirty="0">
                <a:latin typeface="+mn-ea"/>
              </a:rPr>
              <a:t>年度でも</a:t>
            </a:r>
            <a:r>
              <a:rPr lang="en-US" altLang="ja-JP" sz="1050" dirty="0">
                <a:latin typeface="+mn-ea"/>
              </a:rPr>
              <a:t>1</a:t>
            </a:r>
            <a:r>
              <a:rPr lang="ja-JP" altLang="en-US" sz="1050" dirty="0">
                <a:latin typeface="+mn-ea"/>
              </a:rPr>
              <a:t>位、</a:t>
            </a:r>
            <a:r>
              <a:rPr lang="en-US" altLang="ja-JP" sz="1050" dirty="0">
                <a:latin typeface="+mn-ea"/>
              </a:rPr>
              <a:t>R2</a:t>
            </a:r>
            <a:r>
              <a:rPr lang="ja-JP" altLang="en-US" sz="1050" dirty="0">
                <a:latin typeface="+mn-ea"/>
              </a:rPr>
              <a:t>年度・</a:t>
            </a:r>
            <a:r>
              <a:rPr lang="en-US" altLang="ja-JP" sz="1050" dirty="0">
                <a:latin typeface="+mn-ea"/>
              </a:rPr>
              <a:t>R3</a:t>
            </a:r>
            <a:r>
              <a:rPr lang="ja-JP" altLang="en-US" sz="1050" dirty="0">
                <a:latin typeface="+mn-ea"/>
              </a:rPr>
              <a:t>年度は</a:t>
            </a:r>
            <a:r>
              <a:rPr lang="en-US" altLang="ja-JP" sz="1050" dirty="0">
                <a:latin typeface="+mn-ea"/>
              </a:rPr>
              <a:t>2</a:t>
            </a:r>
            <a:r>
              <a:rPr lang="ja-JP" altLang="en-US" sz="1050" dirty="0">
                <a:latin typeface="+mn-ea"/>
              </a:rPr>
              <a:t>位と例年高い順位を推移しております。</a:t>
            </a:r>
          </a:p>
        </p:txBody>
      </p:sp>
      <p:cxnSp>
        <p:nvCxnSpPr>
          <p:cNvPr id="6" name="直線コネクタ 5">
            <a:extLst>
              <a:ext uri="{FF2B5EF4-FFF2-40B4-BE49-F238E27FC236}">
                <a16:creationId xmlns:a16="http://schemas.microsoft.com/office/drawing/2014/main" id="{D0683ED4-F8D0-452A-B62D-7B7CEF248614}"/>
              </a:ext>
            </a:extLst>
          </p:cNvPr>
          <p:cNvCxnSpPr>
            <a:cxnSpLocks/>
          </p:cNvCxnSpPr>
          <p:nvPr/>
        </p:nvCxnSpPr>
        <p:spPr>
          <a:xfrm>
            <a:off x="54000" y="83462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B556902F-6621-4C1D-BF84-CC4D5D544D98}"/>
              </a:ext>
            </a:extLst>
          </p:cNvPr>
          <p:cNvSpPr/>
          <p:nvPr/>
        </p:nvSpPr>
        <p:spPr>
          <a:xfrm>
            <a:off x="2180096" y="2721027"/>
            <a:ext cx="2749471" cy="246221"/>
          </a:xfrm>
          <a:prstGeom prst="rect">
            <a:avLst/>
          </a:prstGeom>
        </p:spPr>
        <p:txBody>
          <a:bodyPr wrap="none">
            <a:spAutoFit/>
          </a:bodyPr>
          <a:lstStyle/>
          <a:p>
            <a:pPr algn="ctr"/>
            <a:r>
              <a:rPr lang="ja-JP" altLang="en-US" sz="1000" b="1" dirty="0">
                <a:solidFill>
                  <a:srgbClr val="000000"/>
                </a:solidFill>
                <a:latin typeface="+mn-ea"/>
              </a:rPr>
              <a:t>川棚町の医療費及び一人当たりの医療費推移</a:t>
            </a:r>
            <a:endParaRPr lang="ja-JP" altLang="en-US" sz="1000" b="1" dirty="0">
              <a:latin typeface="+mn-ea"/>
            </a:endParaRPr>
          </a:p>
        </p:txBody>
      </p:sp>
      <p:sp>
        <p:nvSpPr>
          <p:cNvPr id="17" name="正方形/長方形 16">
            <a:extLst>
              <a:ext uri="{FF2B5EF4-FFF2-40B4-BE49-F238E27FC236}">
                <a16:creationId xmlns:a16="http://schemas.microsoft.com/office/drawing/2014/main" id="{60BDEF93-90BE-4172-A6DA-D8D70ADE2014}"/>
              </a:ext>
            </a:extLst>
          </p:cNvPr>
          <p:cNvSpPr/>
          <p:nvPr/>
        </p:nvSpPr>
        <p:spPr>
          <a:xfrm>
            <a:off x="1347142" y="3093607"/>
            <a:ext cx="633507" cy="307777"/>
          </a:xfrm>
          <a:prstGeom prst="rect">
            <a:avLst/>
          </a:prstGeom>
        </p:spPr>
        <p:txBody>
          <a:bodyPr wrap="none">
            <a:spAutoFit/>
          </a:bodyPr>
          <a:lstStyle/>
          <a:p>
            <a:pPr algn="ctr"/>
            <a:r>
              <a:rPr lang="ja-JP" altLang="en-US" sz="700" dirty="0">
                <a:solidFill>
                  <a:srgbClr val="000000"/>
                </a:solidFill>
                <a:latin typeface="+mn-ea"/>
              </a:rPr>
              <a:t>医療費総額</a:t>
            </a:r>
            <a:endParaRPr lang="en-US" altLang="ja-JP" sz="700" dirty="0">
              <a:solidFill>
                <a:srgbClr val="000000"/>
              </a:solidFill>
              <a:latin typeface="+mn-ea"/>
            </a:endParaRPr>
          </a:p>
          <a:p>
            <a:pPr algn="ctr"/>
            <a:r>
              <a:rPr lang="en-US" altLang="ja-JP" sz="700" dirty="0">
                <a:solidFill>
                  <a:srgbClr val="000000"/>
                </a:solidFill>
                <a:latin typeface="+mn-ea"/>
              </a:rPr>
              <a:t>(</a:t>
            </a:r>
            <a:r>
              <a:rPr lang="ja-JP" altLang="en-US" sz="700" dirty="0">
                <a:solidFill>
                  <a:srgbClr val="000000"/>
                </a:solidFill>
                <a:latin typeface="+mn-ea"/>
              </a:rPr>
              <a:t>百万円</a:t>
            </a:r>
            <a:r>
              <a:rPr lang="en-US" altLang="ja-JP" sz="700" dirty="0">
                <a:solidFill>
                  <a:srgbClr val="000000"/>
                </a:solidFill>
                <a:latin typeface="+mn-ea"/>
              </a:rPr>
              <a:t>)</a:t>
            </a:r>
            <a:endParaRPr lang="ja-JP" altLang="en-US" sz="700" dirty="0">
              <a:latin typeface="+mn-ea"/>
            </a:endParaRPr>
          </a:p>
        </p:txBody>
      </p:sp>
      <p:sp>
        <p:nvSpPr>
          <p:cNvPr id="20" name="正方形/長方形 19">
            <a:extLst>
              <a:ext uri="{FF2B5EF4-FFF2-40B4-BE49-F238E27FC236}">
                <a16:creationId xmlns:a16="http://schemas.microsoft.com/office/drawing/2014/main" id="{0D7B4DA6-8B2C-4F60-BA0F-A426363B2C9E}"/>
              </a:ext>
            </a:extLst>
          </p:cNvPr>
          <p:cNvSpPr/>
          <p:nvPr/>
        </p:nvSpPr>
        <p:spPr>
          <a:xfrm>
            <a:off x="5840859" y="2678109"/>
            <a:ext cx="633507" cy="415498"/>
          </a:xfrm>
          <a:prstGeom prst="rect">
            <a:avLst/>
          </a:prstGeom>
        </p:spPr>
        <p:txBody>
          <a:bodyPr wrap="none">
            <a:spAutoFit/>
          </a:bodyPr>
          <a:lstStyle/>
          <a:p>
            <a:pPr algn="ctr"/>
            <a:r>
              <a:rPr lang="ja-JP" altLang="en-US" sz="700" dirty="0">
                <a:solidFill>
                  <a:srgbClr val="000000"/>
                </a:solidFill>
                <a:latin typeface="+mn-ea"/>
              </a:rPr>
              <a:t>一人当たり</a:t>
            </a:r>
            <a:endParaRPr lang="en-US" altLang="ja-JP" sz="700" dirty="0">
              <a:solidFill>
                <a:srgbClr val="000000"/>
              </a:solidFill>
              <a:latin typeface="+mn-ea"/>
            </a:endParaRPr>
          </a:p>
          <a:p>
            <a:pPr algn="ctr"/>
            <a:r>
              <a:rPr lang="ja-JP" altLang="en-US" sz="700" dirty="0">
                <a:solidFill>
                  <a:srgbClr val="000000"/>
                </a:solidFill>
                <a:latin typeface="+mn-ea"/>
              </a:rPr>
              <a:t>医療費</a:t>
            </a:r>
            <a:endParaRPr lang="en-US" altLang="ja-JP" sz="700" dirty="0">
              <a:solidFill>
                <a:srgbClr val="000000"/>
              </a:solidFill>
              <a:latin typeface="+mn-ea"/>
            </a:endParaRPr>
          </a:p>
          <a:p>
            <a:pPr algn="ctr"/>
            <a:r>
              <a:rPr lang="en-US" altLang="ja-JP" sz="700" dirty="0">
                <a:solidFill>
                  <a:srgbClr val="000000"/>
                </a:solidFill>
                <a:latin typeface="+mn-ea"/>
              </a:rPr>
              <a:t>(</a:t>
            </a:r>
            <a:r>
              <a:rPr lang="ja-JP" altLang="en-US" sz="700" dirty="0">
                <a:solidFill>
                  <a:srgbClr val="000000"/>
                </a:solidFill>
                <a:latin typeface="+mn-ea"/>
              </a:rPr>
              <a:t>円</a:t>
            </a:r>
            <a:r>
              <a:rPr lang="en-US" altLang="ja-JP" sz="700" dirty="0">
                <a:solidFill>
                  <a:srgbClr val="000000"/>
                </a:solidFill>
                <a:latin typeface="+mn-ea"/>
              </a:rPr>
              <a:t>)</a:t>
            </a:r>
            <a:endParaRPr lang="ja-JP" altLang="en-US" sz="700" dirty="0">
              <a:latin typeface="+mn-ea"/>
            </a:endParaRPr>
          </a:p>
        </p:txBody>
      </p:sp>
      <p:graphicFrame>
        <p:nvGraphicFramePr>
          <p:cNvPr id="21" name="グラフ 20">
            <a:extLst>
              <a:ext uri="{FF2B5EF4-FFF2-40B4-BE49-F238E27FC236}">
                <a16:creationId xmlns:a16="http://schemas.microsoft.com/office/drawing/2014/main" id="{925E69F7-3E80-4F5A-ABA4-64FCFB1AA100}"/>
              </a:ext>
            </a:extLst>
          </p:cNvPr>
          <p:cNvGraphicFramePr/>
          <p:nvPr>
            <p:extLst>
              <p:ext uri="{D42A27DB-BD31-4B8C-83A1-F6EECF244321}">
                <p14:modId xmlns:p14="http://schemas.microsoft.com/office/powerpoint/2010/main" val="1065757986"/>
              </p:ext>
            </p:extLst>
          </p:nvPr>
        </p:nvGraphicFramePr>
        <p:xfrm>
          <a:off x="479503" y="5941232"/>
          <a:ext cx="5898994" cy="2368145"/>
        </p:xfrm>
        <a:graphic>
          <a:graphicData uri="http://schemas.openxmlformats.org/drawingml/2006/chart">
            <c:chart xmlns:c="http://schemas.openxmlformats.org/drawingml/2006/chart" xmlns:r="http://schemas.openxmlformats.org/officeDocument/2006/relationships" r:id="rId4"/>
          </a:graphicData>
        </a:graphic>
      </p:graphicFrame>
      <p:sp>
        <p:nvSpPr>
          <p:cNvPr id="22" name="正方形/長方形 21">
            <a:extLst>
              <a:ext uri="{FF2B5EF4-FFF2-40B4-BE49-F238E27FC236}">
                <a16:creationId xmlns:a16="http://schemas.microsoft.com/office/drawing/2014/main" id="{3A4B8388-8E93-4A3D-84E0-8AFF03E3D794}"/>
              </a:ext>
            </a:extLst>
          </p:cNvPr>
          <p:cNvSpPr/>
          <p:nvPr/>
        </p:nvSpPr>
        <p:spPr>
          <a:xfrm>
            <a:off x="2092666" y="5620301"/>
            <a:ext cx="2694969" cy="246221"/>
          </a:xfrm>
          <a:prstGeom prst="rect">
            <a:avLst/>
          </a:prstGeom>
        </p:spPr>
        <p:txBody>
          <a:bodyPr wrap="non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4</a:t>
            </a:r>
            <a:r>
              <a:rPr lang="ja-JP" altLang="en-US" sz="1000" b="1" dirty="0">
                <a:solidFill>
                  <a:srgbClr val="000000"/>
                </a:solidFill>
                <a:latin typeface="+mn-ea"/>
              </a:rPr>
              <a:t>年度長崎県内市町村一人当たり医療費</a:t>
            </a:r>
            <a:endParaRPr lang="ja-JP" altLang="en-US" sz="1000" b="1" dirty="0">
              <a:latin typeface="+mn-ea"/>
            </a:endParaRPr>
          </a:p>
        </p:txBody>
      </p:sp>
      <p:sp>
        <p:nvSpPr>
          <p:cNvPr id="23" name="正方形/長方形 22">
            <a:extLst>
              <a:ext uri="{FF2B5EF4-FFF2-40B4-BE49-F238E27FC236}">
                <a16:creationId xmlns:a16="http://schemas.microsoft.com/office/drawing/2014/main" id="{CBBA6934-F6E2-4064-8917-13B04FE7F6C9}"/>
              </a:ext>
            </a:extLst>
          </p:cNvPr>
          <p:cNvSpPr/>
          <p:nvPr/>
        </p:nvSpPr>
        <p:spPr>
          <a:xfrm>
            <a:off x="4940718" y="6396442"/>
            <a:ext cx="1378904" cy="246221"/>
          </a:xfrm>
          <a:prstGeom prst="rect">
            <a:avLst/>
          </a:prstGeom>
          <a:solidFill>
            <a:schemeClr val="bg1"/>
          </a:solidFill>
        </p:spPr>
        <p:txBody>
          <a:bodyPr wrap="none">
            <a:spAutoFit/>
          </a:bodyPr>
          <a:lstStyle/>
          <a:p>
            <a:r>
              <a:rPr lang="ja-JP" altLang="en-US" sz="1000" dirty="0">
                <a:solidFill>
                  <a:schemeClr val="accent2"/>
                </a:solidFill>
                <a:latin typeface="Arial Black" panose="020B0A04020102020204" pitchFamily="34" charset="0"/>
              </a:rPr>
              <a:t>県平均：</a:t>
            </a:r>
            <a:r>
              <a:rPr lang="en-US" altLang="ja-JP" sz="1000" dirty="0">
                <a:solidFill>
                  <a:schemeClr val="accent2"/>
                </a:solidFill>
                <a:latin typeface="Arial Black" panose="020B0A04020102020204" pitchFamily="34" charset="0"/>
              </a:rPr>
              <a:t>423,497</a:t>
            </a:r>
            <a:r>
              <a:rPr lang="ja-JP" altLang="en-US" sz="1000" dirty="0">
                <a:solidFill>
                  <a:schemeClr val="accent2"/>
                </a:solidFill>
                <a:latin typeface="Arial Black" panose="020B0A04020102020204" pitchFamily="34" charset="0"/>
              </a:rPr>
              <a:t>円</a:t>
            </a:r>
          </a:p>
        </p:txBody>
      </p:sp>
      <p:sp>
        <p:nvSpPr>
          <p:cNvPr id="24" name="正方形/長方形 23">
            <a:extLst>
              <a:ext uri="{FF2B5EF4-FFF2-40B4-BE49-F238E27FC236}">
                <a16:creationId xmlns:a16="http://schemas.microsoft.com/office/drawing/2014/main" id="{246EF80D-F4AE-48EB-BAEF-1FD574DC8E9C}"/>
              </a:ext>
            </a:extLst>
          </p:cNvPr>
          <p:cNvSpPr/>
          <p:nvPr/>
        </p:nvSpPr>
        <p:spPr>
          <a:xfrm>
            <a:off x="446359" y="5941232"/>
            <a:ext cx="633507" cy="307777"/>
          </a:xfrm>
          <a:prstGeom prst="rect">
            <a:avLst/>
          </a:prstGeom>
        </p:spPr>
        <p:txBody>
          <a:bodyPr wrap="none">
            <a:spAutoFit/>
          </a:bodyPr>
          <a:lstStyle/>
          <a:p>
            <a:pPr algn="ctr"/>
            <a:r>
              <a:rPr lang="ja-JP" altLang="en-US" sz="700" dirty="0">
                <a:solidFill>
                  <a:srgbClr val="000000"/>
                </a:solidFill>
                <a:latin typeface="+mn-ea"/>
              </a:rPr>
              <a:t>一人当たり</a:t>
            </a:r>
            <a:endParaRPr lang="en-US" altLang="ja-JP" sz="700" dirty="0">
              <a:solidFill>
                <a:srgbClr val="000000"/>
              </a:solidFill>
              <a:latin typeface="+mn-ea"/>
            </a:endParaRPr>
          </a:p>
          <a:p>
            <a:pPr algn="ctr"/>
            <a:r>
              <a:rPr lang="ja-JP" altLang="en-US" sz="700" dirty="0">
                <a:solidFill>
                  <a:srgbClr val="000000"/>
                </a:solidFill>
                <a:latin typeface="+mn-ea"/>
              </a:rPr>
              <a:t>医療費</a:t>
            </a:r>
            <a:r>
              <a:rPr lang="en-US" altLang="ja-JP" sz="700" dirty="0">
                <a:solidFill>
                  <a:srgbClr val="000000"/>
                </a:solidFill>
                <a:latin typeface="+mn-ea"/>
              </a:rPr>
              <a:t>(</a:t>
            </a:r>
            <a:r>
              <a:rPr lang="ja-JP" altLang="en-US" sz="700" dirty="0">
                <a:solidFill>
                  <a:srgbClr val="000000"/>
                </a:solidFill>
                <a:latin typeface="+mn-ea"/>
              </a:rPr>
              <a:t>円</a:t>
            </a:r>
            <a:r>
              <a:rPr lang="en-US" altLang="ja-JP" sz="700" dirty="0">
                <a:solidFill>
                  <a:srgbClr val="000000"/>
                </a:solidFill>
                <a:latin typeface="+mn-ea"/>
              </a:rPr>
              <a:t>)</a:t>
            </a:r>
            <a:endParaRPr lang="ja-JP" altLang="en-US" sz="700" dirty="0">
              <a:latin typeface="+mn-ea"/>
            </a:endParaRPr>
          </a:p>
        </p:txBody>
      </p:sp>
      <p:sp>
        <p:nvSpPr>
          <p:cNvPr id="28" name="正方形/長方形 27">
            <a:extLst>
              <a:ext uri="{FF2B5EF4-FFF2-40B4-BE49-F238E27FC236}">
                <a16:creationId xmlns:a16="http://schemas.microsoft.com/office/drawing/2014/main" id="{F7F7B4BE-1EC6-4EA2-BFF2-FC4D8E8064ED}"/>
              </a:ext>
            </a:extLst>
          </p:cNvPr>
          <p:cNvSpPr/>
          <p:nvPr/>
        </p:nvSpPr>
        <p:spPr>
          <a:xfrm>
            <a:off x="405286" y="8384087"/>
            <a:ext cx="2351926" cy="230832"/>
          </a:xfrm>
          <a:prstGeom prst="rect">
            <a:avLst/>
          </a:prstGeom>
        </p:spPr>
        <p:txBody>
          <a:bodyPr wrap="none">
            <a:spAutoFit/>
          </a:bodyPr>
          <a:lstStyle/>
          <a:p>
            <a:r>
              <a:rPr lang="ja-JP" altLang="en-US" sz="900" dirty="0">
                <a:solidFill>
                  <a:srgbClr val="000000"/>
                </a:solidFill>
                <a:latin typeface="+mn-ea"/>
              </a:rPr>
              <a:t>出典：保健事業支援システム</a:t>
            </a:r>
            <a:r>
              <a:rPr lang="en-US" altLang="ja-JP" sz="900" dirty="0">
                <a:latin typeface="+mn-ea"/>
              </a:rPr>
              <a:t>(</a:t>
            </a:r>
            <a:r>
              <a:rPr lang="ja-JP" altLang="en-US" sz="900" dirty="0">
                <a:latin typeface="+mn-ea"/>
              </a:rPr>
              <a:t>フォーカス</a:t>
            </a:r>
            <a:r>
              <a:rPr lang="en-US" altLang="ja-JP" sz="900" dirty="0">
                <a:latin typeface="+mn-ea"/>
              </a:rPr>
              <a:t>)</a:t>
            </a:r>
            <a:endParaRPr lang="ja-JP" altLang="en-US" sz="900" dirty="0">
              <a:latin typeface="+mn-ea"/>
            </a:endParaRPr>
          </a:p>
        </p:txBody>
      </p:sp>
      <p:sp>
        <p:nvSpPr>
          <p:cNvPr id="15" name="正方形/長方形 14">
            <a:extLst>
              <a:ext uri="{FF2B5EF4-FFF2-40B4-BE49-F238E27FC236}">
                <a16:creationId xmlns:a16="http://schemas.microsoft.com/office/drawing/2014/main" id="{BAFF4904-C2F9-4180-81F5-FD7C729B46CC}"/>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- 22</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3786063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9DE58754-4F7E-4EEC-9979-069034BB5437}"/>
              </a:ext>
            </a:extLst>
          </p:cNvPr>
          <p:cNvSpPr/>
          <p:nvPr/>
        </p:nvSpPr>
        <p:spPr>
          <a:xfrm>
            <a:off x="94534" y="280659"/>
            <a:ext cx="3724096" cy="276999"/>
          </a:xfrm>
          <a:prstGeom prst="rect">
            <a:avLst/>
          </a:prstGeom>
        </p:spPr>
        <p:txBody>
          <a:bodyPr wrap="none">
            <a:spAutoFit/>
          </a:bodyPr>
          <a:lstStyle/>
          <a:p>
            <a:r>
              <a:rPr lang="ja-JP" altLang="en-US" sz="1200" b="1" dirty="0">
                <a:latin typeface="+mn-ea"/>
              </a:rPr>
              <a:t>（入院・入院外別で一人当たり医療費の高い疾病</a:t>
            </a:r>
            <a:r>
              <a:rPr lang="ja-JP" altLang="en-US" sz="1200" b="1" dirty="0">
                <a:solidFill>
                  <a:srgbClr val="000000"/>
                </a:solidFill>
                <a:latin typeface="+mn-ea"/>
              </a:rPr>
              <a:t>）</a:t>
            </a:r>
            <a:endParaRPr lang="ja-JP" altLang="en-US" sz="1200" b="1" dirty="0">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07040BFD-AE9B-4B40-B102-5EEDF9C8C371}"/>
              </a:ext>
            </a:extLst>
          </p:cNvPr>
          <p:cNvSpPr/>
          <p:nvPr/>
        </p:nvSpPr>
        <p:spPr>
          <a:xfrm>
            <a:off x="479503" y="681951"/>
            <a:ext cx="5819697" cy="1281569"/>
          </a:xfrm>
          <a:prstGeom prst="rect">
            <a:avLst/>
          </a:prstGeom>
        </p:spPr>
        <p:txBody>
          <a:bodyPr wrap="square">
            <a:spAutoFit/>
          </a:bodyPr>
          <a:lstStyle/>
          <a:p>
            <a:pPr>
              <a:lnSpc>
                <a:spcPct val="150000"/>
              </a:lnSpc>
            </a:pPr>
            <a:r>
              <a:rPr lang="ja-JP" altLang="en-US" sz="1050" dirty="0">
                <a:solidFill>
                  <a:srgbClr val="000000"/>
                </a:solidFill>
                <a:latin typeface="+mn-ea"/>
              </a:rPr>
              <a:t>　</a:t>
            </a:r>
            <a:r>
              <a:rPr lang="ja-JP" altLang="en-US" sz="1050" dirty="0">
                <a:latin typeface="+mn-ea"/>
              </a:rPr>
              <a:t>令和</a:t>
            </a:r>
            <a:r>
              <a:rPr lang="en-US" altLang="ja-JP" sz="1050" dirty="0">
                <a:latin typeface="+mn-ea"/>
              </a:rPr>
              <a:t>4</a:t>
            </a:r>
            <a:r>
              <a:rPr lang="ja-JP" altLang="en-US" sz="1050" dirty="0">
                <a:latin typeface="+mn-ea"/>
              </a:rPr>
              <a:t>年度の一人当たり医療費（入院）は、循環器系の疾患割合が最も高く、次いで新生物</a:t>
            </a:r>
            <a:r>
              <a:rPr lang="en-US" altLang="ja-JP" sz="1050" dirty="0">
                <a:latin typeface="+mn-ea"/>
              </a:rPr>
              <a:t>&lt;</a:t>
            </a:r>
            <a:r>
              <a:rPr lang="ja-JP" altLang="en-US" sz="1050" dirty="0">
                <a:latin typeface="+mn-ea"/>
              </a:rPr>
              <a:t>腫瘍</a:t>
            </a:r>
            <a:r>
              <a:rPr lang="en-US" altLang="ja-JP" sz="1050" dirty="0">
                <a:latin typeface="+mn-ea"/>
              </a:rPr>
              <a:t>&gt;</a:t>
            </a:r>
            <a:r>
              <a:rPr lang="ja-JP" altLang="en-US" sz="1050" dirty="0" err="1">
                <a:latin typeface="+mn-ea"/>
              </a:rPr>
              <a:t>、</a:t>
            </a:r>
            <a:r>
              <a:rPr lang="ja-JP" altLang="en-US" sz="1050" dirty="0">
                <a:latin typeface="+mn-ea"/>
              </a:rPr>
              <a:t>精神及び行動の障害となっています。</a:t>
            </a:r>
            <a:endParaRPr lang="en-US" altLang="ja-JP" sz="1050" dirty="0">
              <a:latin typeface="+mn-ea"/>
            </a:endParaRPr>
          </a:p>
          <a:p>
            <a:pPr>
              <a:lnSpc>
                <a:spcPct val="150000"/>
              </a:lnSpc>
            </a:pPr>
            <a:r>
              <a:rPr lang="ja-JP" altLang="en-US" sz="1050" dirty="0">
                <a:latin typeface="+mn-ea"/>
              </a:rPr>
              <a:t>　一人当たり医療費（入院外）では、循環器系の疾患、新生物</a:t>
            </a:r>
            <a:r>
              <a:rPr lang="en-US" altLang="ja-JP" sz="1050" dirty="0">
                <a:latin typeface="+mn-ea"/>
              </a:rPr>
              <a:t>&lt;</a:t>
            </a:r>
            <a:r>
              <a:rPr lang="ja-JP" altLang="en-US" sz="1050" dirty="0">
                <a:latin typeface="+mn-ea"/>
              </a:rPr>
              <a:t>腫瘍</a:t>
            </a:r>
            <a:r>
              <a:rPr lang="en-US" altLang="ja-JP" sz="1050" dirty="0">
                <a:latin typeface="+mn-ea"/>
              </a:rPr>
              <a:t>&gt;</a:t>
            </a:r>
            <a:r>
              <a:rPr lang="ja-JP" altLang="en-US" sz="1050" dirty="0">
                <a:latin typeface="+mn-ea"/>
              </a:rPr>
              <a:t>の順位は変わらず、次いで内分泌、栄養及び代謝疾患となっています。また内分泌、栄養及び代謝疾患では、糖尿病と脂質異常症で全体の</a:t>
            </a:r>
            <a:r>
              <a:rPr lang="en-US" altLang="ja-JP" sz="1050" dirty="0">
                <a:latin typeface="+mn-ea"/>
              </a:rPr>
              <a:t>94.9</a:t>
            </a:r>
            <a:r>
              <a:rPr lang="ja-JP" altLang="en-US" sz="1050" dirty="0">
                <a:latin typeface="+mn-ea"/>
              </a:rPr>
              <a:t>％を占めています。</a:t>
            </a:r>
            <a:endParaRPr lang="en-US" altLang="ja-JP" sz="1050" dirty="0">
              <a:latin typeface="+mn-ea"/>
            </a:endParaRPr>
          </a:p>
        </p:txBody>
      </p:sp>
      <p:sp>
        <p:nvSpPr>
          <p:cNvPr id="24" name="正方形/長方形 23">
            <a:extLst>
              <a:ext uri="{FF2B5EF4-FFF2-40B4-BE49-F238E27FC236}">
                <a16:creationId xmlns:a16="http://schemas.microsoft.com/office/drawing/2014/main" id="{0F6FBD35-CDDF-4F1A-BC4D-B5CF5B6B0EA2}"/>
              </a:ext>
            </a:extLst>
          </p:cNvPr>
          <p:cNvSpPr/>
          <p:nvPr/>
        </p:nvSpPr>
        <p:spPr>
          <a:xfrm>
            <a:off x="1928006" y="2082280"/>
            <a:ext cx="3207929" cy="246221"/>
          </a:xfrm>
          <a:prstGeom prst="rect">
            <a:avLst/>
          </a:prstGeom>
        </p:spPr>
        <p:txBody>
          <a:bodyPr wrap="none">
            <a:spAutoFit/>
          </a:bodyPr>
          <a:lstStyle/>
          <a:p>
            <a:r>
              <a:rPr lang="ja-JP" altLang="en-US" sz="1000" b="1" dirty="0">
                <a:latin typeface="+mn-ea"/>
              </a:rPr>
              <a:t>令和</a:t>
            </a:r>
            <a:r>
              <a:rPr lang="en-US" altLang="ja-JP" sz="1000" b="1" dirty="0">
                <a:latin typeface="+mn-ea"/>
              </a:rPr>
              <a:t>4</a:t>
            </a:r>
            <a:r>
              <a:rPr lang="ja-JP" altLang="en-US" sz="1000" b="1" dirty="0">
                <a:latin typeface="+mn-ea"/>
              </a:rPr>
              <a:t>年度　大分類による疾病別医療費統計（入院）</a:t>
            </a:r>
            <a:endParaRPr lang="en-US" altLang="ja-JP" sz="1000" b="1" dirty="0">
              <a:latin typeface="+mn-ea"/>
            </a:endParaRPr>
          </a:p>
        </p:txBody>
      </p:sp>
      <p:graphicFrame>
        <p:nvGraphicFramePr>
          <p:cNvPr id="25" name="グラフ 24">
            <a:extLst>
              <a:ext uri="{FF2B5EF4-FFF2-40B4-BE49-F238E27FC236}">
                <a16:creationId xmlns:a16="http://schemas.microsoft.com/office/drawing/2014/main" id="{9D3CD0B7-21D3-4838-8C35-D511D1150169}"/>
              </a:ext>
            </a:extLst>
          </p:cNvPr>
          <p:cNvGraphicFramePr/>
          <p:nvPr>
            <p:extLst>
              <p:ext uri="{D42A27DB-BD31-4B8C-83A1-F6EECF244321}">
                <p14:modId xmlns:p14="http://schemas.microsoft.com/office/powerpoint/2010/main" val="3847539072"/>
              </p:ext>
            </p:extLst>
          </p:nvPr>
        </p:nvGraphicFramePr>
        <p:xfrm>
          <a:off x="1235711" y="2501814"/>
          <a:ext cx="4418107" cy="2748910"/>
        </p:xfrm>
        <a:graphic>
          <a:graphicData uri="http://schemas.openxmlformats.org/drawingml/2006/chart">
            <c:chart xmlns:c="http://schemas.openxmlformats.org/drawingml/2006/chart" xmlns:r="http://schemas.openxmlformats.org/officeDocument/2006/relationships" r:id="rId3"/>
          </a:graphicData>
        </a:graphic>
      </p:graphicFrame>
      <p:sp>
        <p:nvSpPr>
          <p:cNvPr id="26" name="正方形/長方形 25">
            <a:extLst>
              <a:ext uri="{FF2B5EF4-FFF2-40B4-BE49-F238E27FC236}">
                <a16:creationId xmlns:a16="http://schemas.microsoft.com/office/drawing/2014/main" id="{63430E94-CE8C-4892-A447-1871A72FA696}"/>
              </a:ext>
            </a:extLst>
          </p:cNvPr>
          <p:cNvSpPr/>
          <p:nvPr/>
        </p:nvSpPr>
        <p:spPr>
          <a:xfrm>
            <a:off x="590331" y="2548658"/>
            <a:ext cx="5708869" cy="287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8" name="グラフ 27">
            <a:extLst>
              <a:ext uri="{FF2B5EF4-FFF2-40B4-BE49-F238E27FC236}">
                <a16:creationId xmlns:a16="http://schemas.microsoft.com/office/drawing/2014/main" id="{4EE6D3BA-E737-4AD3-A306-7D5A42478CE6}"/>
              </a:ext>
            </a:extLst>
          </p:cNvPr>
          <p:cNvGraphicFramePr/>
          <p:nvPr>
            <p:extLst>
              <p:ext uri="{D42A27DB-BD31-4B8C-83A1-F6EECF244321}">
                <p14:modId xmlns:p14="http://schemas.microsoft.com/office/powerpoint/2010/main" val="2754484836"/>
              </p:ext>
            </p:extLst>
          </p:nvPr>
        </p:nvGraphicFramePr>
        <p:xfrm>
          <a:off x="625339" y="5712851"/>
          <a:ext cx="4061661" cy="2717892"/>
        </p:xfrm>
        <a:graphic>
          <a:graphicData uri="http://schemas.openxmlformats.org/drawingml/2006/chart">
            <c:chart xmlns:c="http://schemas.openxmlformats.org/drawingml/2006/chart" xmlns:r="http://schemas.openxmlformats.org/officeDocument/2006/relationships" r:id="rId4"/>
          </a:graphicData>
        </a:graphic>
      </p:graphicFrame>
      <p:sp>
        <p:nvSpPr>
          <p:cNvPr id="29" name="正方形/長方形 28">
            <a:extLst>
              <a:ext uri="{FF2B5EF4-FFF2-40B4-BE49-F238E27FC236}">
                <a16:creationId xmlns:a16="http://schemas.microsoft.com/office/drawing/2014/main" id="{676133CE-D629-45D1-926D-CF139033D74E}"/>
              </a:ext>
            </a:extLst>
          </p:cNvPr>
          <p:cNvSpPr/>
          <p:nvPr/>
        </p:nvSpPr>
        <p:spPr>
          <a:xfrm>
            <a:off x="1928006" y="5481351"/>
            <a:ext cx="3336170" cy="246221"/>
          </a:xfrm>
          <a:prstGeom prst="rect">
            <a:avLst/>
          </a:prstGeom>
        </p:spPr>
        <p:txBody>
          <a:bodyPr wrap="none">
            <a:spAutoFit/>
          </a:bodyPr>
          <a:lstStyle/>
          <a:p>
            <a:r>
              <a:rPr lang="ja-JP" altLang="en-US" sz="1000" b="1" dirty="0">
                <a:latin typeface="+mn-ea"/>
              </a:rPr>
              <a:t>令和</a:t>
            </a:r>
            <a:r>
              <a:rPr lang="en-US" altLang="ja-JP" sz="1000" b="1" dirty="0">
                <a:latin typeface="+mn-ea"/>
              </a:rPr>
              <a:t>4</a:t>
            </a:r>
            <a:r>
              <a:rPr lang="ja-JP" altLang="en-US" sz="1000" b="1" dirty="0">
                <a:latin typeface="+mn-ea"/>
              </a:rPr>
              <a:t>年度　大分類による疾病別医療費統計（入院外）</a:t>
            </a:r>
            <a:endParaRPr lang="en-US" altLang="ja-JP" sz="1000" b="1" dirty="0">
              <a:latin typeface="+mn-ea"/>
            </a:endParaRPr>
          </a:p>
        </p:txBody>
      </p:sp>
      <p:graphicFrame>
        <p:nvGraphicFramePr>
          <p:cNvPr id="33" name="グラフ 32">
            <a:extLst>
              <a:ext uri="{FF2B5EF4-FFF2-40B4-BE49-F238E27FC236}">
                <a16:creationId xmlns:a16="http://schemas.microsoft.com/office/drawing/2014/main" id="{C6E85B5F-712B-42A9-BC9B-2F6CA09F49B8}"/>
              </a:ext>
            </a:extLst>
          </p:cNvPr>
          <p:cNvGraphicFramePr/>
          <p:nvPr>
            <p:extLst>
              <p:ext uri="{D42A27DB-BD31-4B8C-83A1-F6EECF244321}">
                <p14:modId xmlns:p14="http://schemas.microsoft.com/office/powerpoint/2010/main" val="2426890794"/>
              </p:ext>
            </p:extLst>
          </p:nvPr>
        </p:nvGraphicFramePr>
        <p:xfrm>
          <a:off x="3939347" y="6921620"/>
          <a:ext cx="2835591" cy="1473934"/>
        </p:xfrm>
        <a:graphic>
          <a:graphicData uri="http://schemas.openxmlformats.org/drawingml/2006/chart">
            <c:chart xmlns:c="http://schemas.openxmlformats.org/drawingml/2006/chart" xmlns:r="http://schemas.openxmlformats.org/officeDocument/2006/relationships" r:id="rId5"/>
          </a:graphicData>
        </a:graphic>
      </p:graphicFrame>
      <p:sp>
        <p:nvSpPr>
          <p:cNvPr id="34" name="正方形/長方形 33">
            <a:extLst>
              <a:ext uri="{FF2B5EF4-FFF2-40B4-BE49-F238E27FC236}">
                <a16:creationId xmlns:a16="http://schemas.microsoft.com/office/drawing/2014/main" id="{BE1C584C-16BE-4BF2-9596-3A6AF4FD5EB1}"/>
              </a:ext>
            </a:extLst>
          </p:cNvPr>
          <p:cNvSpPr/>
          <p:nvPr/>
        </p:nvSpPr>
        <p:spPr>
          <a:xfrm>
            <a:off x="4456895" y="6651880"/>
            <a:ext cx="1800493" cy="230832"/>
          </a:xfrm>
          <a:prstGeom prst="rect">
            <a:avLst/>
          </a:prstGeom>
        </p:spPr>
        <p:txBody>
          <a:bodyPr wrap="none">
            <a:spAutoFit/>
          </a:bodyPr>
          <a:lstStyle/>
          <a:p>
            <a:r>
              <a:rPr lang="ja-JP" altLang="en-US" sz="900" b="1" dirty="0">
                <a:latin typeface="+mn-ea"/>
              </a:rPr>
              <a:t>内分泌、栄養及び代謝疾患内訳</a:t>
            </a:r>
            <a:endParaRPr lang="en-US" altLang="ja-JP" sz="900" b="1" dirty="0">
              <a:latin typeface="+mn-ea"/>
            </a:endParaRPr>
          </a:p>
        </p:txBody>
      </p:sp>
      <p:cxnSp>
        <p:nvCxnSpPr>
          <p:cNvPr id="35" name="直線矢印コネクタ 34">
            <a:extLst>
              <a:ext uri="{FF2B5EF4-FFF2-40B4-BE49-F238E27FC236}">
                <a16:creationId xmlns:a16="http://schemas.microsoft.com/office/drawing/2014/main" id="{3A9B2368-991E-4B8C-A3FE-EAEBA106C622}"/>
              </a:ext>
            </a:extLst>
          </p:cNvPr>
          <p:cNvCxnSpPr>
            <a:cxnSpLocks/>
          </p:cNvCxnSpPr>
          <p:nvPr/>
        </p:nvCxnSpPr>
        <p:spPr>
          <a:xfrm>
            <a:off x="3929066" y="7673063"/>
            <a:ext cx="757934" cy="0"/>
          </a:xfrm>
          <a:prstGeom prst="straightConnector1">
            <a:avLst/>
          </a:prstGeom>
          <a:ln w="12700">
            <a:solidFill>
              <a:schemeClr val="accent6">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BE7AFFF7-6B9E-4DD1-A60D-5782EAFB212A}"/>
              </a:ext>
            </a:extLst>
          </p:cNvPr>
          <p:cNvSpPr/>
          <p:nvPr/>
        </p:nvSpPr>
        <p:spPr>
          <a:xfrm>
            <a:off x="537240" y="8493984"/>
            <a:ext cx="3058851" cy="230832"/>
          </a:xfrm>
          <a:prstGeom prst="rect">
            <a:avLst/>
          </a:prstGeom>
        </p:spPr>
        <p:txBody>
          <a:bodyPr wrap="none">
            <a:spAutoFit/>
          </a:bodyPr>
          <a:lstStyle/>
          <a:p>
            <a:r>
              <a:rPr lang="ja-JP" altLang="en-US" sz="900" dirty="0">
                <a:solidFill>
                  <a:srgbClr val="000000"/>
                </a:solidFill>
                <a:latin typeface="+mn-ea"/>
              </a:rPr>
              <a:t>出典：</a:t>
            </a:r>
            <a:r>
              <a:rPr lang="ja-JP" altLang="en-US" sz="900" dirty="0">
                <a:latin typeface="+mn-ea"/>
              </a:rPr>
              <a:t>国保データベース</a:t>
            </a:r>
            <a:r>
              <a:rPr lang="en-US" altLang="ja-JP" sz="900" dirty="0">
                <a:latin typeface="+mn-ea"/>
              </a:rPr>
              <a:t>(KDB)</a:t>
            </a:r>
            <a:r>
              <a:rPr lang="ja-JP" altLang="en-US" sz="900" dirty="0">
                <a:latin typeface="+mn-ea"/>
              </a:rPr>
              <a:t>システム</a:t>
            </a:r>
            <a:r>
              <a:rPr lang="en-US" altLang="ja-JP" sz="900" dirty="0">
                <a:latin typeface="+mn-ea"/>
              </a:rPr>
              <a:t>｢</a:t>
            </a:r>
            <a:r>
              <a:rPr lang="ja-JP" altLang="en-US" sz="900" dirty="0"/>
              <a:t>疾病別医療費</a:t>
            </a:r>
            <a:r>
              <a:rPr lang="en-US" altLang="ja-JP" sz="900" dirty="0">
                <a:latin typeface="+mn-ea"/>
              </a:rPr>
              <a:t>｣</a:t>
            </a:r>
            <a:endParaRPr lang="ja-JP" altLang="en-US" sz="900" dirty="0">
              <a:latin typeface="+mn-ea"/>
            </a:endParaRPr>
          </a:p>
        </p:txBody>
      </p:sp>
      <p:sp>
        <p:nvSpPr>
          <p:cNvPr id="41" name="正方形/長方形 40">
            <a:extLst>
              <a:ext uri="{FF2B5EF4-FFF2-40B4-BE49-F238E27FC236}">
                <a16:creationId xmlns:a16="http://schemas.microsoft.com/office/drawing/2014/main" id="{E84CFE83-E421-4446-9E0A-03AA9BEE7DEF}"/>
              </a:ext>
            </a:extLst>
          </p:cNvPr>
          <p:cNvSpPr/>
          <p:nvPr/>
        </p:nvSpPr>
        <p:spPr>
          <a:xfrm>
            <a:off x="609754" y="2328500"/>
            <a:ext cx="5768743" cy="292222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9CCCFBAB-C0B9-4CBA-88C4-48BD09ED71D5}"/>
              </a:ext>
            </a:extLst>
          </p:cNvPr>
          <p:cNvSpPr/>
          <p:nvPr/>
        </p:nvSpPr>
        <p:spPr>
          <a:xfrm>
            <a:off x="609754" y="5723222"/>
            <a:ext cx="5768743" cy="273882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ACBD080-E055-40F4-B5C3-69DE5132E1A5}"/>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- 23</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3176908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グラフ 42">
            <a:extLst>
              <a:ext uri="{FF2B5EF4-FFF2-40B4-BE49-F238E27FC236}">
                <a16:creationId xmlns:a16="http://schemas.microsoft.com/office/drawing/2014/main" id="{1B2BCDF6-8F53-4699-AA8D-632DA15E61A3}"/>
              </a:ext>
            </a:extLst>
          </p:cNvPr>
          <p:cNvGraphicFramePr/>
          <p:nvPr>
            <p:extLst>
              <p:ext uri="{D42A27DB-BD31-4B8C-83A1-F6EECF244321}">
                <p14:modId xmlns:p14="http://schemas.microsoft.com/office/powerpoint/2010/main" val="790420383"/>
              </p:ext>
            </p:extLst>
          </p:nvPr>
        </p:nvGraphicFramePr>
        <p:xfrm>
          <a:off x="4695289" y="4740066"/>
          <a:ext cx="1652777" cy="19894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グラフ 38">
            <a:extLst>
              <a:ext uri="{FF2B5EF4-FFF2-40B4-BE49-F238E27FC236}">
                <a16:creationId xmlns:a16="http://schemas.microsoft.com/office/drawing/2014/main" id="{DB9863BA-0880-445D-A18B-5C246CFA99C0}"/>
              </a:ext>
            </a:extLst>
          </p:cNvPr>
          <p:cNvGraphicFramePr/>
          <p:nvPr>
            <p:extLst>
              <p:ext uri="{D42A27DB-BD31-4B8C-83A1-F6EECF244321}">
                <p14:modId xmlns:p14="http://schemas.microsoft.com/office/powerpoint/2010/main" val="241103229"/>
              </p:ext>
            </p:extLst>
          </p:nvPr>
        </p:nvGraphicFramePr>
        <p:xfrm>
          <a:off x="2602954" y="4740066"/>
          <a:ext cx="1652777" cy="2005937"/>
        </p:xfrm>
        <a:graphic>
          <a:graphicData uri="http://schemas.openxmlformats.org/drawingml/2006/chart">
            <c:chart xmlns:c="http://schemas.openxmlformats.org/drawingml/2006/chart" xmlns:r="http://schemas.openxmlformats.org/officeDocument/2006/relationships" r:id="rId4"/>
          </a:graphicData>
        </a:graphic>
      </p:graphicFrame>
      <p:sp>
        <p:nvSpPr>
          <p:cNvPr id="15" name="正方形/長方形 14">
            <a:extLst>
              <a:ext uri="{FF2B5EF4-FFF2-40B4-BE49-F238E27FC236}">
                <a16:creationId xmlns:a16="http://schemas.microsoft.com/office/drawing/2014/main" id="{3EC348E9-0E59-45DD-9BD6-D7C8E7D906BC}"/>
              </a:ext>
            </a:extLst>
          </p:cNvPr>
          <p:cNvSpPr/>
          <p:nvPr/>
        </p:nvSpPr>
        <p:spPr>
          <a:xfrm>
            <a:off x="94534" y="280659"/>
            <a:ext cx="2339102" cy="276999"/>
          </a:xfrm>
          <a:prstGeom prst="rect">
            <a:avLst/>
          </a:prstGeom>
        </p:spPr>
        <p:txBody>
          <a:bodyPr wrap="none">
            <a:spAutoFit/>
          </a:bodyPr>
          <a:lstStyle/>
          <a:p>
            <a:r>
              <a:rPr lang="ja-JP" altLang="en-US" sz="1200" b="1" dirty="0">
                <a:latin typeface="+mn-ea"/>
              </a:rPr>
              <a:t>（</a:t>
            </a:r>
            <a:r>
              <a:rPr lang="ja-JP" altLang="en-US" sz="1200" b="1" dirty="0">
                <a:solidFill>
                  <a:srgbClr val="000000"/>
                </a:solidFill>
                <a:latin typeface="+mn-ea"/>
              </a:rPr>
              <a:t>年齢層別一人当たり医療費）</a:t>
            </a:r>
            <a:endParaRPr lang="ja-JP" altLang="en-US" sz="1200" b="1" dirty="0">
              <a:latin typeface="游ゴシック" panose="020B0400000000000000" pitchFamily="50" charset="-128"/>
              <a:ea typeface="游ゴシック" panose="020B0400000000000000" pitchFamily="50" charset="-128"/>
            </a:endParaRPr>
          </a:p>
        </p:txBody>
      </p:sp>
      <p:sp>
        <p:nvSpPr>
          <p:cNvPr id="16" name="正方形/長方形 15">
            <a:extLst>
              <a:ext uri="{FF2B5EF4-FFF2-40B4-BE49-F238E27FC236}">
                <a16:creationId xmlns:a16="http://schemas.microsoft.com/office/drawing/2014/main" id="{2B50C446-3C93-449E-A6DA-24EDFF9630EA}"/>
              </a:ext>
            </a:extLst>
          </p:cNvPr>
          <p:cNvSpPr/>
          <p:nvPr/>
        </p:nvSpPr>
        <p:spPr>
          <a:xfrm>
            <a:off x="479503" y="681951"/>
            <a:ext cx="5819697" cy="1281569"/>
          </a:xfrm>
          <a:prstGeom prst="rect">
            <a:avLst/>
          </a:prstGeom>
        </p:spPr>
        <p:txBody>
          <a:bodyPr wrap="square">
            <a:spAutoFit/>
          </a:bodyPr>
          <a:lstStyle/>
          <a:p>
            <a:pPr>
              <a:lnSpc>
                <a:spcPct val="150000"/>
              </a:lnSpc>
            </a:pPr>
            <a:r>
              <a:rPr lang="ja-JP" altLang="en-US" sz="1050" dirty="0">
                <a:solidFill>
                  <a:srgbClr val="000000"/>
                </a:solidFill>
                <a:latin typeface="+mn-ea"/>
              </a:rPr>
              <a:t>　</a:t>
            </a:r>
            <a:r>
              <a:rPr lang="ja-JP" altLang="en-US" sz="1050" dirty="0">
                <a:latin typeface="+mn-ea"/>
              </a:rPr>
              <a:t>被保険者一人当たりの医療費を年齢層別に県と比較すると、</a:t>
            </a:r>
            <a:r>
              <a:rPr lang="en-US" altLang="ja-JP" sz="1050" dirty="0">
                <a:latin typeface="+mn-ea"/>
              </a:rPr>
              <a:t>35</a:t>
            </a:r>
            <a:r>
              <a:rPr lang="ja-JP" altLang="en-US" sz="1050" dirty="0">
                <a:latin typeface="+mn-ea"/>
              </a:rPr>
              <a:t>～</a:t>
            </a:r>
            <a:r>
              <a:rPr lang="en-US" altLang="ja-JP" sz="1050" dirty="0">
                <a:latin typeface="+mn-ea"/>
              </a:rPr>
              <a:t>39</a:t>
            </a:r>
            <a:r>
              <a:rPr lang="ja-JP" altLang="en-US" sz="1050" dirty="0">
                <a:latin typeface="+mn-ea"/>
              </a:rPr>
              <a:t>歳、</a:t>
            </a:r>
            <a:r>
              <a:rPr lang="en-US" altLang="ja-JP" sz="1050" dirty="0">
                <a:latin typeface="+mn-ea"/>
              </a:rPr>
              <a:t>50</a:t>
            </a:r>
            <a:r>
              <a:rPr lang="ja-JP" altLang="en-US" sz="1050" dirty="0">
                <a:latin typeface="+mn-ea"/>
              </a:rPr>
              <a:t>～</a:t>
            </a:r>
            <a:r>
              <a:rPr lang="en-US" altLang="ja-JP" sz="1050" dirty="0">
                <a:latin typeface="+mn-ea"/>
              </a:rPr>
              <a:t>54</a:t>
            </a:r>
            <a:r>
              <a:rPr lang="ja-JP" altLang="en-US" sz="1050" dirty="0">
                <a:latin typeface="+mn-ea"/>
              </a:rPr>
              <a:t>歳、</a:t>
            </a:r>
            <a:r>
              <a:rPr lang="en-US" altLang="ja-JP" sz="1050" dirty="0">
                <a:latin typeface="+mn-ea"/>
              </a:rPr>
              <a:t>55</a:t>
            </a:r>
            <a:r>
              <a:rPr lang="ja-JP" altLang="en-US" sz="1050" dirty="0">
                <a:latin typeface="+mn-ea"/>
              </a:rPr>
              <a:t>～</a:t>
            </a:r>
            <a:r>
              <a:rPr lang="en-US" altLang="ja-JP" sz="1050" dirty="0">
                <a:latin typeface="+mn-ea"/>
              </a:rPr>
              <a:t>59</a:t>
            </a:r>
            <a:r>
              <a:rPr lang="ja-JP" altLang="en-US" sz="1050" dirty="0">
                <a:latin typeface="+mn-ea"/>
              </a:rPr>
              <a:t>歳で大きく上回っています（</a:t>
            </a:r>
            <a:r>
              <a:rPr lang="en-US" altLang="ja-JP" sz="1050" dirty="0">
                <a:latin typeface="+mn-ea"/>
              </a:rPr>
              <a:t>35</a:t>
            </a:r>
            <a:r>
              <a:rPr lang="ja-JP" altLang="en-US" sz="1050" dirty="0">
                <a:latin typeface="+mn-ea"/>
              </a:rPr>
              <a:t>～</a:t>
            </a:r>
            <a:r>
              <a:rPr lang="en-US" altLang="ja-JP" sz="1050" dirty="0">
                <a:latin typeface="+mn-ea"/>
              </a:rPr>
              <a:t>39</a:t>
            </a:r>
            <a:r>
              <a:rPr lang="ja-JP" altLang="en-US" sz="1050" dirty="0">
                <a:latin typeface="+mn-ea"/>
              </a:rPr>
              <a:t>歳では入院、</a:t>
            </a:r>
            <a:r>
              <a:rPr lang="en-US" altLang="ja-JP" sz="1050" dirty="0">
                <a:latin typeface="+mn-ea"/>
              </a:rPr>
              <a:t>50</a:t>
            </a:r>
            <a:r>
              <a:rPr lang="ja-JP" altLang="en-US" sz="1050" dirty="0">
                <a:latin typeface="+mn-ea"/>
              </a:rPr>
              <a:t>～</a:t>
            </a:r>
            <a:r>
              <a:rPr lang="en-US" altLang="ja-JP" sz="1050" dirty="0">
                <a:latin typeface="+mn-ea"/>
              </a:rPr>
              <a:t>54</a:t>
            </a:r>
            <a:r>
              <a:rPr lang="ja-JP" altLang="en-US" sz="1050" dirty="0">
                <a:latin typeface="+mn-ea"/>
              </a:rPr>
              <a:t>歳では入院外、</a:t>
            </a:r>
            <a:r>
              <a:rPr lang="en-US" altLang="ja-JP" sz="1050" dirty="0">
                <a:latin typeface="+mn-ea"/>
              </a:rPr>
              <a:t>55</a:t>
            </a:r>
            <a:r>
              <a:rPr lang="ja-JP" altLang="en-US" sz="1050" dirty="0">
                <a:latin typeface="+mn-ea"/>
              </a:rPr>
              <a:t>～</a:t>
            </a:r>
            <a:r>
              <a:rPr lang="en-US" altLang="ja-JP" sz="1050" dirty="0">
                <a:latin typeface="+mn-ea"/>
              </a:rPr>
              <a:t>59</a:t>
            </a:r>
            <a:r>
              <a:rPr lang="ja-JP" altLang="en-US" sz="1050" dirty="0">
                <a:latin typeface="+mn-ea"/>
              </a:rPr>
              <a:t>歳では入院が高い）が、上記の年齢層においては特定の被保険者の先天性の持病や、指定難病の治療に関する医療費の増加が大部分を占めています。ただし、次項で示しますが生活習慣病に関する一人当たり医療費をみても川棚町は高い水準となっています。</a:t>
            </a:r>
            <a:endParaRPr lang="en-US" altLang="ja-JP" sz="1050" dirty="0">
              <a:latin typeface="+mn-ea"/>
            </a:endParaRPr>
          </a:p>
        </p:txBody>
      </p:sp>
      <p:sp>
        <p:nvSpPr>
          <p:cNvPr id="17" name="正方形/長方形 16">
            <a:extLst>
              <a:ext uri="{FF2B5EF4-FFF2-40B4-BE49-F238E27FC236}">
                <a16:creationId xmlns:a16="http://schemas.microsoft.com/office/drawing/2014/main" id="{82C46F28-96AE-40F4-883E-835AA7D8479A}"/>
              </a:ext>
            </a:extLst>
          </p:cNvPr>
          <p:cNvSpPr/>
          <p:nvPr/>
        </p:nvSpPr>
        <p:spPr>
          <a:xfrm>
            <a:off x="2129984" y="2085639"/>
            <a:ext cx="2803973" cy="246221"/>
          </a:xfrm>
          <a:prstGeom prst="rect">
            <a:avLst/>
          </a:prstGeom>
        </p:spPr>
        <p:txBody>
          <a:bodyPr wrap="none">
            <a:spAutoFit/>
          </a:bodyPr>
          <a:lstStyle/>
          <a:p>
            <a:pPr algn="ctr"/>
            <a:r>
              <a:rPr lang="ja-JP" altLang="en-US" sz="1000" b="1" dirty="0">
                <a:solidFill>
                  <a:srgbClr val="000000"/>
                </a:solidFill>
                <a:latin typeface="+mn-ea"/>
              </a:rPr>
              <a:t>年齢層別一人当たりの医療費（入院</a:t>
            </a:r>
            <a:r>
              <a:rPr lang="en-US" altLang="ja-JP" sz="1000" b="1" dirty="0">
                <a:solidFill>
                  <a:srgbClr val="000000"/>
                </a:solidFill>
                <a:latin typeface="+mn-ea"/>
              </a:rPr>
              <a:t>-</a:t>
            </a:r>
            <a:r>
              <a:rPr lang="ja-JP" altLang="en-US" sz="1000" b="1" dirty="0">
                <a:solidFill>
                  <a:srgbClr val="000000"/>
                </a:solidFill>
                <a:latin typeface="+mn-ea"/>
              </a:rPr>
              <a:t>入院外）</a:t>
            </a:r>
            <a:endParaRPr lang="ja-JP" altLang="en-US" sz="1000" b="1" dirty="0">
              <a:latin typeface="+mn-ea"/>
            </a:endParaRPr>
          </a:p>
        </p:txBody>
      </p:sp>
      <p:graphicFrame>
        <p:nvGraphicFramePr>
          <p:cNvPr id="18" name="グラフ 17">
            <a:extLst>
              <a:ext uri="{FF2B5EF4-FFF2-40B4-BE49-F238E27FC236}">
                <a16:creationId xmlns:a16="http://schemas.microsoft.com/office/drawing/2014/main" id="{4F0866DF-E33C-46A1-B967-62B4003ABE03}"/>
              </a:ext>
            </a:extLst>
          </p:cNvPr>
          <p:cNvGraphicFramePr/>
          <p:nvPr>
            <p:extLst>
              <p:ext uri="{D42A27DB-BD31-4B8C-83A1-F6EECF244321}">
                <p14:modId xmlns:p14="http://schemas.microsoft.com/office/powerpoint/2010/main" val="462232275"/>
              </p:ext>
            </p:extLst>
          </p:nvPr>
        </p:nvGraphicFramePr>
        <p:xfrm>
          <a:off x="479503" y="2490514"/>
          <a:ext cx="5819697" cy="2108645"/>
        </p:xfrm>
        <a:graphic>
          <a:graphicData uri="http://schemas.openxmlformats.org/drawingml/2006/chart">
            <c:chart xmlns:c="http://schemas.openxmlformats.org/drawingml/2006/chart" xmlns:r="http://schemas.openxmlformats.org/officeDocument/2006/relationships" r:id="rId5"/>
          </a:graphicData>
        </a:graphic>
      </p:graphicFrame>
      <p:sp>
        <p:nvSpPr>
          <p:cNvPr id="19" name="四角形: 角を丸くする 18">
            <a:extLst>
              <a:ext uri="{FF2B5EF4-FFF2-40B4-BE49-F238E27FC236}">
                <a16:creationId xmlns:a16="http://schemas.microsoft.com/office/drawing/2014/main" id="{170B6EE1-54A5-470D-9838-B9BE5EB60B19}"/>
              </a:ext>
            </a:extLst>
          </p:cNvPr>
          <p:cNvSpPr/>
          <p:nvPr/>
        </p:nvSpPr>
        <p:spPr>
          <a:xfrm>
            <a:off x="3473746" y="3487964"/>
            <a:ext cx="324833" cy="317501"/>
          </a:xfrm>
          <a:prstGeom prst="roundRect">
            <a:avLst>
              <a:gd name="adj" fmla="val 627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953A3FC8-741A-412B-B048-98EBA3050D88}"/>
              </a:ext>
            </a:extLst>
          </p:cNvPr>
          <p:cNvSpPr/>
          <p:nvPr/>
        </p:nvSpPr>
        <p:spPr>
          <a:xfrm>
            <a:off x="4486612" y="2834789"/>
            <a:ext cx="743117" cy="173103"/>
          </a:xfrm>
          <a:prstGeom prst="roundRect">
            <a:avLst>
              <a:gd name="adj" fmla="val 627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5" name="グラフ 24">
            <a:extLst>
              <a:ext uri="{FF2B5EF4-FFF2-40B4-BE49-F238E27FC236}">
                <a16:creationId xmlns:a16="http://schemas.microsoft.com/office/drawing/2014/main" id="{1BBC0768-59FE-42F7-9D41-A328EC5A63D7}"/>
              </a:ext>
            </a:extLst>
          </p:cNvPr>
          <p:cNvGraphicFramePr/>
          <p:nvPr>
            <p:extLst>
              <p:ext uri="{D42A27DB-BD31-4B8C-83A1-F6EECF244321}">
                <p14:modId xmlns:p14="http://schemas.microsoft.com/office/powerpoint/2010/main" val="2103918271"/>
              </p:ext>
            </p:extLst>
          </p:nvPr>
        </p:nvGraphicFramePr>
        <p:xfrm>
          <a:off x="597658" y="4740066"/>
          <a:ext cx="1652777" cy="2103513"/>
        </p:xfrm>
        <a:graphic>
          <a:graphicData uri="http://schemas.openxmlformats.org/drawingml/2006/chart">
            <c:chart xmlns:c="http://schemas.openxmlformats.org/drawingml/2006/chart" xmlns:r="http://schemas.openxmlformats.org/officeDocument/2006/relationships" r:id="rId6"/>
          </a:graphicData>
        </a:graphic>
      </p:graphicFrame>
      <p:sp>
        <p:nvSpPr>
          <p:cNvPr id="26" name="正方形/長方形 25">
            <a:extLst>
              <a:ext uri="{FF2B5EF4-FFF2-40B4-BE49-F238E27FC236}">
                <a16:creationId xmlns:a16="http://schemas.microsoft.com/office/drawing/2014/main" id="{CE3DB9A7-BE37-42BA-80FD-D5B67484ED16}"/>
              </a:ext>
            </a:extLst>
          </p:cNvPr>
          <p:cNvSpPr/>
          <p:nvPr/>
        </p:nvSpPr>
        <p:spPr>
          <a:xfrm>
            <a:off x="487933" y="4798057"/>
            <a:ext cx="1653017" cy="215444"/>
          </a:xfrm>
          <a:prstGeom prst="rect">
            <a:avLst/>
          </a:prstGeom>
        </p:spPr>
        <p:txBody>
          <a:bodyPr wrap="none">
            <a:spAutoFit/>
          </a:bodyPr>
          <a:lstStyle/>
          <a:p>
            <a:r>
              <a:rPr lang="en-US" altLang="ja-JP" sz="800" b="1" u="sng" dirty="0">
                <a:latin typeface="+mn-ea"/>
              </a:rPr>
              <a:t>35</a:t>
            </a:r>
            <a:r>
              <a:rPr lang="ja-JP" altLang="en-US" sz="800" b="1" u="sng" dirty="0">
                <a:latin typeface="+mn-ea"/>
              </a:rPr>
              <a:t>～</a:t>
            </a:r>
            <a:r>
              <a:rPr lang="en-US" altLang="ja-JP" sz="800" b="1" u="sng" dirty="0">
                <a:latin typeface="+mn-ea"/>
              </a:rPr>
              <a:t>39</a:t>
            </a:r>
            <a:r>
              <a:rPr lang="ja-JP" altLang="en-US" sz="800" b="1" u="sng" dirty="0">
                <a:latin typeface="+mn-ea"/>
              </a:rPr>
              <a:t>歳　疾病別医療費の差額</a:t>
            </a:r>
            <a:endParaRPr lang="en-US" altLang="ja-JP" sz="800" b="1" u="sng" dirty="0">
              <a:latin typeface="+mn-ea"/>
            </a:endParaRPr>
          </a:p>
        </p:txBody>
      </p:sp>
      <p:sp>
        <p:nvSpPr>
          <p:cNvPr id="28" name="正方形/長方形 27">
            <a:extLst>
              <a:ext uri="{FF2B5EF4-FFF2-40B4-BE49-F238E27FC236}">
                <a16:creationId xmlns:a16="http://schemas.microsoft.com/office/drawing/2014/main" id="{C0E60EF7-5298-4A1D-A12E-E4E3872E62E2}"/>
              </a:ext>
            </a:extLst>
          </p:cNvPr>
          <p:cNvSpPr/>
          <p:nvPr/>
        </p:nvSpPr>
        <p:spPr>
          <a:xfrm>
            <a:off x="1532969" y="5592691"/>
            <a:ext cx="450764" cy="169277"/>
          </a:xfrm>
          <a:prstGeom prst="rect">
            <a:avLst/>
          </a:prstGeom>
        </p:spPr>
        <p:txBody>
          <a:bodyPr wrap="none">
            <a:spAutoFit/>
          </a:bodyPr>
          <a:lstStyle/>
          <a:p>
            <a:r>
              <a:rPr lang="en-US" altLang="ja-JP" sz="500" b="1" dirty="0">
                <a:latin typeface="Arial Black" panose="020B0A04020102020204" pitchFamily="34" charset="0"/>
              </a:rPr>
              <a:t>(28.5</a:t>
            </a:r>
            <a:r>
              <a:rPr lang="ja-JP" altLang="en-US" sz="500" b="1" dirty="0">
                <a:latin typeface="Arial Black" panose="020B0A04020102020204" pitchFamily="34" charset="0"/>
              </a:rPr>
              <a:t>％</a:t>
            </a:r>
            <a:r>
              <a:rPr lang="en-US" altLang="ja-JP" sz="500" b="1" dirty="0">
                <a:latin typeface="Arial Black" panose="020B0A04020102020204" pitchFamily="34" charset="0"/>
              </a:rPr>
              <a:t>)</a:t>
            </a:r>
          </a:p>
        </p:txBody>
      </p:sp>
      <p:sp>
        <p:nvSpPr>
          <p:cNvPr id="30" name="正方形/長方形 29">
            <a:extLst>
              <a:ext uri="{FF2B5EF4-FFF2-40B4-BE49-F238E27FC236}">
                <a16:creationId xmlns:a16="http://schemas.microsoft.com/office/drawing/2014/main" id="{0C8DE210-2B85-4B47-9237-D1FAAC4BE21B}"/>
              </a:ext>
            </a:extLst>
          </p:cNvPr>
          <p:cNvSpPr/>
          <p:nvPr/>
        </p:nvSpPr>
        <p:spPr>
          <a:xfrm>
            <a:off x="1249159" y="6243050"/>
            <a:ext cx="450764" cy="169277"/>
          </a:xfrm>
          <a:prstGeom prst="rect">
            <a:avLst/>
          </a:prstGeom>
        </p:spPr>
        <p:txBody>
          <a:bodyPr wrap="none">
            <a:spAutoFit/>
          </a:bodyPr>
          <a:lstStyle/>
          <a:p>
            <a:r>
              <a:rPr lang="en-US" altLang="ja-JP" sz="500" b="1" dirty="0">
                <a:latin typeface="Arial Black" panose="020B0A04020102020204" pitchFamily="34" charset="0"/>
              </a:rPr>
              <a:t>(25.6</a:t>
            </a:r>
            <a:r>
              <a:rPr lang="ja-JP" altLang="en-US" sz="500" b="1" dirty="0">
                <a:latin typeface="Arial Black" panose="020B0A04020102020204" pitchFamily="34" charset="0"/>
              </a:rPr>
              <a:t>％</a:t>
            </a:r>
            <a:r>
              <a:rPr lang="en-US" altLang="ja-JP" sz="500" b="1" dirty="0">
                <a:latin typeface="Arial Black" panose="020B0A04020102020204" pitchFamily="34" charset="0"/>
              </a:rPr>
              <a:t>)</a:t>
            </a:r>
          </a:p>
        </p:txBody>
      </p:sp>
      <p:sp>
        <p:nvSpPr>
          <p:cNvPr id="31" name="正方形/長方形 30">
            <a:extLst>
              <a:ext uri="{FF2B5EF4-FFF2-40B4-BE49-F238E27FC236}">
                <a16:creationId xmlns:a16="http://schemas.microsoft.com/office/drawing/2014/main" id="{BEB2A48B-9B62-4905-BDF6-C7F2E43D469C}"/>
              </a:ext>
            </a:extLst>
          </p:cNvPr>
          <p:cNvSpPr/>
          <p:nvPr/>
        </p:nvSpPr>
        <p:spPr>
          <a:xfrm>
            <a:off x="868400" y="6168248"/>
            <a:ext cx="450764" cy="169277"/>
          </a:xfrm>
          <a:prstGeom prst="rect">
            <a:avLst/>
          </a:prstGeom>
        </p:spPr>
        <p:txBody>
          <a:bodyPr wrap="none">
            <a:spAutoFit/>
          </a:bodyPr>
          <a:lstStyle/>
          <a:p>
            <a:r>
              <a:rPr lang="en-US" altLang="ja-JP" sz="500" b="1" dirty="0">
                <a:latin typeface="Arial Black" panose="020B0A04020102020204" pitchFamily="34" charset="0"/>
              </a:rPr>
              <a:t>(19.5</a:t>
            </a:r>
            <a:r>
              <a:rPr lang="ja-JP" altLang="en-US" sz="500" b="1" dirty="0">
                <a:latin typeface="Arial Black" panose="020B0A04020102020204" pitchFamily="34" charset="0"/>
              </a:rPr>
              <a:t>％</a:t>
            </a:r>
            <a:r>
              <a:rPr lang="en-US" altLang="ja-JP" sz="500" b="1" dirty="0">
                <a:latin typeface="Arial Black" panose="020B0A04020102020204" pitchFamily="34" charset="0"/>
              </a:rPr>
              <a:t>)</a:t>
            </a:r>
          </a:p>
        </p:txBody>
      </p:sp>
      <p:sp>
        <p:nvSpPr>
          <p:cNvPr id="32" name="正方形/長方形 31">
            <a:extLst>
              <a:ext uri="{FF2B5EF4-FFF2-40B4-BE49-F238E27FC236}">
                <a16:creationId xmlns:a16="http://schemas.microsoft.com/office/drawing/2014/main" id="{0039819F-D81A-40E1-B9D6-A3081F37DF99}"/>
              </a:ext>
            </a:extLst>
          </p:cNvPr>
          <p:cNvSpPr/>
          <p:nvPr/>
        </p:nvSpPr>
        <p:spPr>
          <a:xfrm>
            <a:off x="698158" y="5683682"/>
            <a:ext cx="450764" cy="169277"/>
          </a:xfrm>
          <a:prstGeom prst="rect">
            <a:avLst/>
          </a:prstGeom>
        </p:spPr>
        <p:txBody>
          <a:bodyPr wrap="none">
            <a:spAutoFit/>
          </a:bodyPr>
          <a:lstStyle/>
          <a:p>
            <a:r>
              <a:rPr lang="en-US" altLang="ja-JP" sz="500" b="1" dirty="0">
                <a:latin typeface="Arial Black" panose="020B0A04020102020204" pitchFamily="34" charset="0"/>
              </a:rPr>
              <a:t>(15.9</a:t>
            </a:r>
            <a:r>
              <a:rPr lang="ja-JP" altLang="en-US" sz="500" b="1" dirty="0">
                <a:latin typeface="Arial Black" panose="020B0A04020102020204" pitchFamily="34" charset="0"/>
              </a:rPr>
              <a:t>％</a:t>
            </a:r>
            <a:r>
              <a:rPr lang="en-US" altLang="ja-JP" sz="500" b="1" dirty="0">
                <a:latin typeface="Arial Black" panose="020B0A04020102020204" pitchFamily="34" charset="0"/>
              </a:rPr>
              <a:t>)</a:t>
            </a:r>
          </a:p>
        </p:txBody>
      </p:sp>
      <p:sp>
        <p:nvSpPr>
          <p:cNvPr id="33" name="正方形/長方形 32">
            <a:extLst>
              <a:ext uri="{FF2B5EF4-FFF2-40B4-BE49-F238E27FC236}">
                <a16:creationId xmlns:a16="http://schemas.microsoft.com/office/drawing/2014/main" id="{71338350-34EC-4B86-A496-E4A0F9BD8CC2}"/>
              </a:ext>
            </a:extLst>
          </p:cNvPr>
          <p:cNvSpPr/>
          <p:nvPr/>
        </p:nvSpPr>
        <p:spPr>
          <a:xfrm>
            <a:off x="1007043" y="5383355"/>
            <a:ext cx="450764" cy="169277"/>
          </a:xfrm>
          <a:prstGeom prst="rect">
            <a:avLst/>
          </a:prstGeom>
        </p:spPr>
        <p:txBody>
          <a:bodyPr wrap="none">
            <a:spAutoFit/>
          </a:bodyPr>
          <a:lstStyle/>
          <a:p>
            <a:r>
              <a:rPr lang="en-US" altLang="ja-JP" sz="500" b="1" dirty="0">
                <a:latin typeface="Arial Black" panose="020B0A04020102020204" pitchFamily="34" charset="0"/>
              </a:rPr>
              <a:t>(1.05</a:t>
            </a:r>
            <a:r>
              <a:rPr lang="ja-JP" altLang="en-US" sz="500" b="1" dirty="0">
                <a:latin typeface="Arial Black" panose="020B0A04020102020204" pitchFamily="34" charset="0"/>
              </a:rPr>
              <a:t>％</a:t>
            </a:r>
            <a:r>
              <a:rPr lang="en-US" altLang="ja-JP" sz="500" b="1" dirty="0">
                <a:latin typeface="Arial Black" panose="020B0A04020102020204" pitchFamily="34" charset="0"/>
              </a:rPr>
              <a:t>)</a:t>
            </a:r>
          </a:p>
        </p:txBody>
      </p:sp>
      <p:sp>
        <p:nvSpPr>
          <p:cNvPr id="34" name="正方形/長方形 33">
            <a:extLst>
              <a:ext uri="{FF2B5EF4-FFF2-40B4-BE49-F238E27FC236}">
                <a16:creationId xmlns:a16="http://schemas.microsoft.com/office/drawing/2014/main" id="{F1F4287F-79B8-43B1-B7B1-3327A2FA7A68}"/>
              </a:ext>
            </a:extLst>
          </p:cNvPr>
          <p:cNvSpPr/>
          <p:nvPr/>
        </p:nvSpPr>
        <p:spPr>
          <a:xfrm>
            <a:off x="451584" y="6571422"/>
            <a:ext cx="2001939" cy="523220"/>
          </a:xfrm>
          <a:prstGeom prst="rect">
            <a:avLst/>
          </a:prstGeom>
        </p:spPr>
        <p:txBody>
          <a:bodyPr wrap="square">
            <a:spAutoFit/>
          </a:bodyPr>
          <a:lstStyle/>
          <a:p>
            <a:r>
              <a:rPr lang="ja-JP" altLang="en-US" sz="700" dirty="0">
                <a:latin typeface="+mn-ea"/>
              </a:rPr>
              <a:t>　県と比較して一人当たり医療費の差額が大きい疾病項目は「呼吸器系の疾患」と「循環器系の疾患」であり、全体の</a:t>
            </a:r>
            <a:r>
              <a:rPr lang="en-US" altLang="ja-JP" sz="700" dirty="0">
                <a:latin typeface="+mn-ea"/>
              </a:rPr>
              <a:t>54.1</a:t>
            </a:r>
            <a:r>
              <a:rPr lang="ja-JP" altLang="en-US" sz="700" dirty="0">
                <a:latin typeface="+mn-ea"/>
              </a:rPr>
              <a:t>％を占めています。</a:t>
            </a:r>
          </a:p>
        </p:txBody>
      </p:sp>
      <p:sp>
        <p:nvSpPr>
          <p:cNvPr id="35" name="楕円 34">
            <a:extLst>
              <a:ext uri="{FF2B5EF4-FFF2-40B4-BE49-F238E27FC236}">
                <a16:creationId xmlns:a16="http://schemas.microsoft.com/office/drawing/2014/main" id="{A6AAFCF9-17C8-44E8-B340-847567E5790D}"/>
              </a:ext>
            </a:extLst>
          </p:cNvPr>
          <p:cNvSpPr/>
          <p:nvPr/>
        </p:nvSpPr>
        <p:spPr>
          <a:xfrm>
            <a:off x="1140847" y="5615982"/>
            <a:ext cx="463286" cy="453191"/>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CD6AAF83-789D-4844-885B-3F37B85A121F}"/>
              </a:ext>
            </a:extLst>
          </p:cNvPr>
          <p:cNvSpPr/>
          <p:nvPr/>
        </p:nvSpPr>
        <p:spPr>
          <a:xfrm>
            <a:off x="1104224" y="5710047"/>
            <a:ext cx="551754" cy="276999"/>
          </a:xfrm>
          <a:prstGeom prst="rect">
            <a:avLst/>
          </a:prstGeom>
        </p:spPr>
        <p:txBody>
          <a:bodyPr wrap="none">
            <a:spAutoFit/>
          </a:bodyPr>
          <a:lstStyle/>
          <a:p>
            <a:pPr algn="ctr"/>
            <a:r>
              <a:rPr lang="ja-JP" altLang="en-US" sz="600" b="1" dirty="0">
                <a:latin typeface="+mn-ea"/>
              </a:rPr>
              <a:t>差額合計</a:t>
            </a:r>
            <a:endParaRPr lang="en-US" altLang="ja-JP" sz="600" b="1" dirty="0">
              <a:latin typeface="+mn-ea"/>
            </a:endParaRPr>
          </a:p>
          <a:p>
            <a:pPr algn="ctr"/>
            <a:r>
              <a:rPr lang="en-US" altLang="ja-JP" sz="600" b="1" dirty="0">
                <a:latin typeface="+mn-ea"/>
              </a:rPr>
              <a:t>210,271</a:t>
            </a:r>
            <a:r>
              <a:rPr lang="ja-JP" altLang="en-US" sz="600" b="1" dirty="0">
                <a:latin typeface="+mn-ea"/>
              </a:rPr>
              <a:t>円</a:t>
            </a:r>
            <a:endParaRPr lang="en-US" altLang="ja-JP" sz="600" b="1" dirty="0">
              <a:latin typeface="+mn-ea"/>
            </a:endParaRPr>
          </a:p>
        </p:txBody>
      </p:sp>
      <p:sp>
        <p:nvSpPr>
          <p:cNvPr id="37" name="正方形/長方形 36">
            <a:extLst>
              <a:ext uri="{FF2B5EF4-FFF2-40B4-BE49-F238E27FC236}">
                <a16:creationId xmlns:a16="http://schemas.microsoft.com/office/drawing/2014/main" id="{9435462E-9827-4D66-B8A5-10FD516750B3}"/>
              </a:ext>
            </a:extLst>
          </p:cNvPr>
          <p:cNvSpPr/>
          <p:nvPr/>
        </p:nvSpPr>
        <p:spPr>
          <a:xfrm>
            <a:off x="2552838" y="4798057"/>
            <a:ext cx="1653017" cy="215444"/>
          </a:xfrm>
          <a:prstGeom prst="rect">
            <a:avLst/>
          </a:prstGeom>
        </p:spPr>
        <p:txBody>
          <a:bodyPr wrap="none">
            <a:spAutoFit/>
          </a:bodyPr>
          <a:lstStyle/>
          <a:p>
            <a:r>
              <a:rPr lang="en-US" altLang="ja-JP" sz="800" b="1" u="sng" dirty="0">
                <a:latin typeface="+mn-ea"/>
              </a:rPr>
              <a:t>50</a:t>
            </a:r>
            <a:r>
              <a:rPr lang="ja-JP" altLang="en-US" sz="800" b="1" u="sng" dirty="0">
                <a:latin typeface="+mn-ea"/>
              </a:rPr>
              <a:t>～</a:t>
            </a:r>
            <a:r>
              <a:rPr lang="en-US" altLang="ja-JP" sz="800" b="1" u="sng" dirty="0">
                <a:latin typeface="+mn-ea"/>
              </a:rPr>
              <a:t>54</a:t>
            </a:r>
            <a:r>
              <a:rPr lang="ja-JP" altLang="en-US" sz="800" b="1" u="sng" dirty="0">
                <a:latin typeface="+mn-ea"/>
              </a:rPr>
              <a:t>歳　疾病別医療費の差額</a:t>
            </a:r>
            <a:endParaRPr lang="en-US" altLang="ja-JP" sz="800" b="1" u="sng" dirty="0">
              <a:latin typeface="+mn-ea"/>
            </a:endParaRPr>
          </a:p>
        </p:txBody>
      </p:sp>
      <p:sp>
        <p:nvSpPr>
          <p:cNvPr id="38" name="正方形/長方形 37">
            <a:extLst>
              <a:ext uri="{FF2B5EF4-FFF2-40B4-BE49-F238E27FC236}">
                <a16:creationId xmlns:a16="http://schemas.microsoft.com/office/drawing/2014/main" id="{A47126F1-75D5-4A73-A5C0-DA4F2AE356F3}"/>
              </a:ext>
            </a:extLst>
          </p:cNvPr>
          <p:cNvSpPr/>
          <p:nvPr/>
        </p:nvSpPr>
        <p:spPr>
          <a:xfrm>
            <a:off x="4645413" y="4798057"/>
            <a:ext cx="1653017" cy="215444"/>
          </a:xfrm>
          <a:prstGeom prst="rect">
            <a:avLst/>
          </a:prstGeom>
        </p:spPr>
        <p:txBody>
          <a:bodyPr wrap="none">
            <a:spAutoFit/>
          </a:bodyPr>
          <a:lstStyle/>
          <a:p>
            <a:r>
              <a:rPr lang="en-US" altLang="ja-JP" sz="800" b="1" u="sng" dirty="0">
                <a:latin typeface="+mn-ea"/>
              </a:rPr>
              <a:t>55</a:t>
            </a:r>
            <a:r>
              <a:rPr lang="ja-JP" altLang="en-US" sz="800" b="1" u="sng" dirty="0">
                <a:latin typeface="+mn-ea"/>
              </a:rPr>
              <a:t>～</a:t>
            </a:r>
            <a:r>
              <a:rPr lang="en-US" altLang="ja-JP" sz="800" b="1" u="sng" dirty="0">
                <a:latin typeface="+mn-ea"/>
              </a:rPr>
              <a:t>59</a:t>
            </a:r>
            <a:r>
              <a:rPr lang="ja-JP" altLang="en-US" sz="800" b="1" u="sng" dirty="0">
                <a:latin typeface="+mn-ea"/>
              </a:rPr>
              <a:t>歳　疾病別医療費の差額</a:t>
            </a:r>
            <a:endParaRPr lang="en-US" altLang="ja-JP" sz="800" b="1" u="sng" dirty="0">
              <a:latin typeface="+mn-ea"/>
            </a:endParaRPr>
          </a:p>
        </p:txBody>
      </p:sp>
      <p:sp>
        <p:nvSpPr>
          <p:cNvPr id="46" name="正方形/長方形 45">
            <a:extLst>
              <a:ext uri="{FF2B5EF4-FFF2-40B4-BE49-F238E27FC236}">
                <a16:creationId xmlns:a16="http://schemas.microsoft.com/office/drawing/2014/main" id="{AA49A4E8-F585-4E95-94F8-D4315C0E3394}"/>
              </a:ext>
            </a:extLst>
          </p:cNvPr>
          <p:cNvSpPr/>
          <p:nvPr/>
        </p:nvSpPr>
        <p:spPr>
          <a:xfrm>
            <a:off x="2552838" y="6581846"/>
            <a:ext cx="1793713" cy="523220"/>
          </a:xfrm>
          <a:prstGeom prst="rect">
            <a:avLst/>
          </a:prstGeom>
        </p:spPr>
        <p:txBody>
          <a:bodyPr wrap="square">
            <a:spAutoFit/>
          </a:bodyPr>
          <a:lstStyle/>
          <a:p>
            <a:r>
              <a:rPr lang="ja-JP" altLang="en-US" sz="700" dirty="0">
                <a:latin typeface="+mn-ea"/>
              </a:rPr>
              <a:t>　県と比較して一人当たり医療費の差額が大きい疾病項目は「血液及び造血器の疾患」であり、全体の</a:t>
            </a:r>
            <a:r>
              <a:rPr lang="en-US" altLang="ja-JP" sz="700" dirty="0">
                <a:latin typeface="+mn-ea"/>
              </a:rPr>
              <a:t>100</a:t>
            </a:r>
            <a:r>
              <a:rPr lang="ja-JP" altLang="en-US" sz="700" dirty="0">
                <a:latin typeface="+mn-ea"/>
              </a:rPr>
              <a:t>％を占めています。</a:t>
            </a:r>
          </a:p>
        </p:txBody>
      </p:sp>
      <p:sp>
        <p:nvSpPr>
          <p:cNvPr id="47" name="正方形/長方形 46">
            <a:extLst>
              <a:ext uri="{FF2B5EF4-FFF2-40B4-BE49-F238E27FC236}">
                <a16:creationId xmlns:a16="http://schemas.microsoft.com/office/drawing/2014/main" id="{F485799D-5E26-4A50-A060-1E25CF825FEB}"/>
              </a:ext>
            </a:extLst>
          </p:cNvPr>
          <p:cNvSpPr/>
          <p:nvPr/>
        </p:nvSpPr>
        <p:spPr>
          <a:xfrm>
            <a:off x="4645413" y="6573811"/>
            <a:ext cx="1787622" cy="523220"/>
          </a:xfrm>
          <a:prstGeom prst="rect">
            <a:avLst/>
          </a:prstGeom>
        </p:spPr>
        <p:txBody>
          <a:bodyPr wrap="square">
            <a:spAutoFit/>
          </a:bodyPr>
          <a:lstStyle/>
          <a:p>
            <a:r>
              <a:rPr lang="ja-JP" altLang="en-US" sz="700" dirty="0">
                <a:latin typeface="+mn-ea"/>
              </a:rPr>
              <a:t>　県と比較して一人当たり医療費の差額が大きい疾病項目は「循環器系の疾患」と「精神及び行動障害」であり、全体の</a:t>
            </a:r>
            <a:r>
              <a:rPr lang="en-US" altLang="ja-JP" sz="700" dirty="0">
                <a:latin typeface="+mn-ea"/>
              </a:rPr>
              <a:t>59.9</a:t>
            </a:r>
            <a:r>
              <a:rPr lang="ja-JP" altLang="en-US" sz="700" dirty="0">
                <a:latin typeface="+mn-ea"/>
              </a:rPr>
              <a:t>％を占めています。</a:t>
            </a:r>
            <a:endParaRPr lang="en-US" altLang="ja-JP" sz="700" dirty="0">
              <a:latin typeface="+mn-ea"/>
            </a:endParaRPr>
          </a:p>
        </p:txBody>
      </p:sp>
      <p:sp>
        <p:nvSpPr>
          <p:cNvPr id="48" name="正方形/長方形 47">
            <a:extLst>
              <a:ext uri="{FF2B5EF4-FFF2-40B4-BE49-F238E27FC236}">
                <a16:creationId xmlns:a16="http://schemas.microsoft.com/office/drawing/2014/main" id="{4E95C7FE-B721-4B2A-937A-B8096070F25B}"/>
              </a:ext>
            </a:extLst>
          </p:cNvPr>
          <p:cNvSpPr/>
          <p:nvPr/>
        </p:nvSpPr>
        <p:spPr>
          <a:xfrm>
            <a:off x="3271051" y="6251265"/>
            <a:ext cx="494046" cy="169277"/>
          </a:xfrm>
          <a:prstGeom prst="rect">
            <a:avLst/>
          </a:prstGeom>
        </p:spPr>
        <p:txBody>
          <a:bodyPr wrap="none">
            <a:spAutoFit/>
          </a:bodyPr>
          <a:lstStyle/>
          <a:p>
            <a:r>
              <a:rPr lang="en-US" altLang="ja-JP" sz="500" dirty="0">
                <a:latin typeface="Arial Black" panose="020B0A04020102020204" pitchFamily="34" charset="0"/>
              </a:rPr>
              <a:t>(100.0</a:t>
            </a:r>
            <a:r>
              <a:rPr lang="ja-JP" altLang="en-US" sz="500" dirty="0">
                <a:latin typeface="Arial Black" panose="020B0A04020102020204" pitchFamily="34" charset="0"/>
              </a:rPr>
              <a:t>％</a:t>
            </a:r>
            <a:r>
              <a:rPr lang="en-US" altLang="ja-JP" sz="500" dirty="0">
                <a:latin typeface="Arial Black" panose="020B0A04020102020204" pitchFamily="34" charset="0"/>
              </a:rPr>
              <a:t>)</a:t>
            </a:r>
          </a:p>
        </p:txBody>
      </p:sp>
      <p:sp>
        <p:nvSpPr>
          <p:cNvPr id="49" name="正方形/長方形 48">
            <a:extLst>
              <a:ext uri="{FF2B5EF4-FFF2-40B4-BE49-F238E27FC236}">
                <a16:creationId xmlns:a16="http://schemas.microsoft.com/office/drawing/2014/main" id="{EC01AF2F-FFEF-42F7-879F-89BDED407747}"/>
              </a:ext>
            </a:extLst>
          </p:cNvPr>
          <p:cNvSpPr/>
          <p:nvPr/>
        </p:nvSpPr>
        <p:spPr>
          <a:xfrm>
            <a:off x="5648835" y="5552920"/>
            <a:ext cx="450764" cy="169277"/>
          </a:xfrm>
          <a:prstGeom prst="rect">
            <a:avLst/>
          </a:prstGeom>
        </p:spPr>
        <p:txBody>
          <a:bodyPr wrap="none">
            <a:spAutoFit/>
          </a:bodyPr>
          <a:lstStyle/>
          <a:p>
            <a:r>
              <a:rPr lang="en-US" altLang="ja-JP" sz="500" b="1" dirty="0">
                <a:latin typeface="Arial Black" panose="020B0A04020102020204" pitchFamily="34" charset="0"/>
              </a:rPr>
              <a:t>(30.4</a:t>
            </a:r>
            <a:r>
              <a:rPr lang="ja-JP" altLang="en-US" sz="500" b="1" dirty="0">
                <a:latin typeface="Arial Black" panose="020B0A04020102020204" pitchFamily="34" charset="0"/>
              </a:rPr>
              <a:t>％</a:t>
            </a:r>
            <a:r>
              <a:rPr lang="en-US" altLang="ja-JP" sz="500" b="1" dirty="0">
                <a:latin typeface="Arial Black" panose="020B0A04020102020204" pitchFamily="34" charset="0"/>
              </a:rPr>
              <a:t>)</a:t>
            </a:r>
          </a:p>
        </p:txBody>
      </p:sp>
      <p:sp>
        <p:nvSpPr>
          <p:cNvPr id="50" name="正方形/長方形 49">
            <a:extLst>
              <a:ext uri="{FF2B5EF4-FFF2-40B4-BE49-F238E27FC236}">
                <a16:creationId xmlns:a16="http://schemas.microsoft.com/office/drawing/2014/main" id="{D3A2846C-C11D-45D7-8816-50C6436E83B4}"/>
              </a:ext>
            </a:extLst>
          </p:cNvPr>
          <p:cNvSpPr/>
          <p:nvPr/>
        </p:nvSpPr>
        <p:spPr>
          <a:xfrm>
            <a:off x="5293968" y="6234744"/>
            <a:ext cx="450764" cy="169277"/>
          </a:xfrm>
          <a:prstGeom prst="rect">
            <a:avLst/>
          </a:prstGeom>
        </p:spPr>
        <p:txBody>
          <a:bodyPr wrap="none">
            <a:spAutoFit/>
          </a:bodyPr>
          <a:lstStyle/>
          <a:p>
            <a:r>
              <a:rPr lang="en-US" altLang="ja-JP" sz="500" b="1" dirty="0">
                <a:latin typeface="Arial Black" panose="020B0A04020102020204" pitchFamily="34" charset="0"/>
              </a:rPr>
              <a:t>(29.5</a:t>
            </a:r>
            <a:r>
              <a:rPr lang="ja-JP" altLang="en-US" sz="500" b="1" dirty="0">
                <a:latin typeface="Arial Black" panose="020B0A04020102020204" pitchFamily="34" charset="0"/>
              </a:rPr>
              <a:t>％</a:t>
            </a:r>
            <a:r>
              <a:rPr lang="en-US" altLang="ja-JP" sz="500" b="1" dirty="0">
                <a:latin typeface="Arial Black" panose="020B0A04020102020204" pitchFamily="34" charset="0"/>
              </a:rPr>
              <a:t>)</a:t>
            </a:r>
          </a:p>
        </p:txBody>
      </p:sp>
      <p:sp>
        <p:nvSpPr>
          <p:cNvPr id="51" name="正方形/長方形 50">
            <a:extLst>
              <a:ext uri="{FF2B5EF4-FFF2-40B4-BE49-F238E27FC236}">
                <a16:creationId xmlns:a16="http://schemas.microsoft.com/office/drawing/2014/main" id="{406DE488-0C7E-4CAF-8108-7CF2C8BB9981}"/>
              </a:ext>
            </a:extLst>
          </p:cNvPr>
          <p:cNvSpPr/>
          <p:nvPr/>
        </p:nvSpPr>
        <p:spPr>
          <a:xfrm>
            <a:off x="4843204" y="5939947"/>
            <a:ext cx="450764" cy="169277"/>
          </a:xfrm>
          <a:prstGeom prst="rect">
            <a:avLst/>
          </a:prstGeom>
        </p:spPr>
        <p:txBody>
          <a:bodyPr wrap="none">
            <a:spAutoFit/>
          </a:bodyPr>
          <a:lstStyle/>
          <a:p>
            <a:r>
              <a:rPr lang="en-US" altLang="ja-JP" sz="500" b="1" dirty="0">
                <a:latin typeface="Arial Black" panose="020B0A04020102020204" pitchFamily="34" charset="0"/>
              </a:rPr>
              <a:t>(17.0</a:t>
            </a:r>
            <a:r>
              <a:rPr lang="ja-JP" altLang="en-US" sz="500" b="1" dirty="0">
                <a:latin typeface="Arial Black" panose="020B0A04020102020204" pitchFamily="34" charset="0"/>
              </a:rPr>
              <a:t>％</a:t>
            </a:r>
            <a:r>
              <a:rPr lang="en-US" altLang="ja-JP" sz="500" b="1" dirty="0">
                <a:latin typeface="Arial Black" panose="020B0A04020102020204" pitchFamily="34" charset="0"/>
              </a:rPr>
              <a:t>)</a:t>
            </a:r>
          </a:p>
        </p:txBody>
      </p:sp>
      <p:sp>
        <p:nvSpPr>
          <p:cNvPr id="52" name="正方形/長方形 51">
            <a:extLst>
              <a:ext uri="{FF2B5EF4-FFF2-40B4-BE49-F238E27FC236}">
                <a16:creationId xmlns:a16="http://schemas.microsoft.com/office/drawing/2014/main" id="{05CFEA2A-A84F-4BD7-9190-1E70A164DB27}"/>
              </a:ext>
            </a:extLst>
          </p:cNvPr>
          <p:cNvSpPr/>
          <p:nvPr/>
        </p:nvSpPr>
        <p:spPr>
          <a:xfrm>
            <a:off x="4859767" y="5466299"/>
            <a:ext cx="450764" cy="169277"/>
          </a:xfrm>
          <a:prstGeom prst="rect">
            <a:avLst/>
          </a:prstGeom>
        </p:spPr>
        <p:txBody>
          <a:bodyPr wrap="none">
            <a:spAutoFit/>
          </a:bodyPr>
          <a:lstStyle/>
          <a:p>
            <a:r>
              <a:rPr lang="en-US" altLang="ja-JP" sz="500" b="1" dirty="0">
                <a:latin typeface="Arial Black" panose="020B0A04020102020204" pitchFamily="34" charset="0"/>
              </a:rPr>
              <a:t>(16.2</a:t>
            </a:r>
            <a:r>
              <a:rPr lang="ja-JP" altLang="en-US" sz="500" b="1" dirty="0">
                <a:latin typeface="Arial Black" panose="020B0A04020102020204" pitchFamily="34" charset="0"/>
              </a:rPr>
              <a:t>％</a:t>
            </a:r>
            <a:r>
              <a:rPr lang="en-US" altLang="ja-JP" sz="500" b="1" dirty="0">
                <a:latin typeface="Arial Black" panose="020B0A04020102020204" pitchFamily="34" charset="0"/>
              </a:rPr>
              <a:t>)</a:t>
            </a:r>
          </a:p>
        </p:txBody>
      </p:sp>
      <p:sp>
        <p:nvSpPr>
          <p:cNvPr id="53" name="正方形/長方形 52">
            <a:extLst>
              <a:ext uri="{FF2B5EF4-FFF2-40B4-BE49-F238E27FC236}">
                <a16:creationId xmlns:a16="http://schemas.microsoft.com/office/drawing/2014/main" id="{6EFBF447-B748-4BE7-AB00-B7B1C3D77B92}"/>
              </a:ext>
            </a:extLst>
          </p:cNvPr>
          <p:cNvSpPr/>
          <p:nvPr/>
        </p:nvSpPr>
        <p:spPr>
          <a:xfrm>
            <a:off x="5194789" y="5290686"/>
            <a:ext cx="407484" cy="169277"/>
          </a:xfrm>
          <a:prstGeom prst="rect">
            <a:avLst/>
          </a:prstGeom>
        </p:spPr>
        <p:txBody>
          <a:bodyPr wrap="none">
            <a:spAutoFit/>
          </a:bodyPr>
          <a:lstStyle/>
          <a:p>
            <a:r>
              <a:rPr lang="en-US" altLang="ja-JP" sz="500" b="1" dirty="0">
                <a:latin typeface="Arial Black" panose="020B0A04020102020204" pitchFamily="34" charset="0"/>
              </a:rPr>
              <a:t>(6.9</a:t>
            </a:r>
            <a:r>
              <a:rPr lang="ja-JP" altLang="en-US" sz="500" b="1" dirty="0">
                <a:latin typeface="Arial Black" panose="020B0A04020102020204" pitchFamily="34" charset="0"/>
              </a:rPr>
              <a:t>％</a:t>
            </a:r>
            <a:r>
              <a:rPr lang="en-US" altLang="ja-JP" sz="500" b="1" dirty="0">
                <a:latin typeface="Arial Black" panose="020B0A04020102020204" pitchFamily="34" charset="0"/>
              </a:rPr>
              <a:t>)</a:t>
            </a:r>
          </a:p>
        </p:txBody>
      </p:sp>
      <p:graphicFrame>
        <p:nvGraphicFramePr>
          <p:cNvPr id="54" name="グラフ 53">
            <a:extLst>
              <a:ext uri="{FF2B5EF4-FFF2-40B4-BE49-F238E27FC236}">
                <a16:creationId xmlns:a16="http://schemas.microsoft.com/office/drawing/2014/main" id="{D67B1689-4E09-4CD6-B326-7C241826E110}"/>
              </a:ext>
            </a:extLst>
          </p:cNvPr>
          <p:cNvGraphicFramePr/>
          <p:nvPr>
            <p:extLst>
              <p:ext uri="{D42A27DB-BD31-4B8C-83A1-F6EECF244321}">
                <p14:modId xmlns:p14="http://schemas.microsoft.com/office/powerpoint/2010/main" val="1857270080"/>
              </p:ext>
            </p:extLst>
          </p:nvPr>
        </p:nvGraphicFramePr>
        <p:xfrm>
          <a:off x="85016" y="7293180"/>
          <a:ext cx="2440715" cy="1136688"/>
        </p:xfrm>
        <a:graphic>
          <a:graphicData uri="http://schemas.openxmlformats.org/drawingml/2006/chart">
            <c:chart xmlns:c="http://schemas.openxmlformats.org/drawingml/2006/chart" xmlns:r="http://schemas.openxmlformats.org/officeDocument/2006/relationships" r:id="rId7"/>
          </a:graphicData>
        </a:graphic>
      </p:graphicFrame>
      <p:sp>
        <p:nvSpPr>
          <p:cNvPr id="55" name="正方形/長方形 54">
            <a:extLst>
              <a:ext uri="{FF2B5EF4-FFF2-40B4-BE49-F238E27FC236}">
                <a16:creationId xmlns:a16="http://schemas.microsoft.com/office/drawing/2014/main" id="{FFADFB3F-3B68-4240-BA7D-C3D8869F1BE3}"/>
              </a:ext>
            </a:extLst>
          </p:cNvPr>
          <p:cNvSpPr/>
          <p:nvPr/>
        </p:nvSpPr>
        <p:spPr>
          <a:xfrm>
            <a:off x="670455" y="7109406"/>
            <a:ext cx="1518364" cy="215444"/>
          </a:xfrm>
          <a:prstGeom prst="rect">
            <a:avLst/>
          </a:prstGeom>
        </p:spPr>
        <p:txBody>
          <a:bodyPr wrap="none">
            <a:spAutoFit/>
          </a:bodyPr>
          <a:lstStyle/>
          <a:p>
            <a:r>
              <a:rPr lang="ja-JP" altLang="en-US" sz="800" b="1" u="sng" dirty="0">
                <a:latin typeface="+mn-ea"/>
              </a:rPr>
              <a:t>特定の被保険者が占める割合</a:t>
            </a:r>
            <a:endParaRPr lang="en-US" altLang="ja-JP" sz="800" b="1" u="sng" dirty="0">
              <a:latin typeface="+mn-ea"/>
            </a:endParaRPr>
          </a:p>
        </p:txBody>
      </p:sp>
      <p:graphicFrame>
        <p:nvGraphicFramePr>
          <p:cNvPr id="57" name="グラフ 56">
            <a:extLst>
              <a:ext uri="{FF2B5EF4-FFF2-40B4-BE49-F238E27FC236}">
                <a16:creationId xmlns:a16="http://schemas.microsoft.com/office/drawing/2014/main" id="{90F5B673-49E7-497B-BD73-F3DA80FB6DCC}"/>
              </a:ext>
            </a:extLst>
          </p:cNvPr>
          <p:cNvGraphicFramePr/>
          <p:nvPr>
            <p:extLst>
              <p:ext uri="{D42A27DB-BD31-4B8C-83A1-F6EECF244321}">
                <p14:modId xmlns:p14="http://schemas.microsoft.com/office/powerpoint/2010/main" val="2690422265"/>
              </p:ext>
            </p:extLst>
          </p:nvPr>
        </p:nvGraphicFramePr>
        <p:xfrm>
          <a:off x="2158988" y="7305525"/>
          <a:ext cx="2440715" cy="1136688"/>
        </p:xfrm>
        <a:graphic>
          <a:graphicData uri="http://schemas.openxmlformats.org/drawingml/2006/chart">
            <c:chart xmlns:c="http://schemas.openxmlformats.org/drawingml/2006/chart" xmlns:r="http://schemas.openxmlformats.org/officeDocument/2006/relationships" r:id="rId8"/>
          </a:graphicData>
        </a:graphic>
      </p:graphicFrame>
      <p:sp>
        <p:nvSpPr>
          <p:cNvPr id="58" name="正方形/長方形 57">
            <a:extLst>
              <a:ext uri="{FF2B5EF4-FFF2-40B4-BE49-F238E27FC236}">
                <a16:creationId xmlns:a16="http://schemas.microsoft.com/office/drawing/2014/main" id="{7C613DA0-930E-43FB-A872-44BA72F0BD68}"/>
              </a:ext>
            </a:extLst>
          </p:cNvPr>
          <p:cNvSpPr/>
          <p:nvPr/>
        </p:nvSpPr>
        <p:spPr>
          <a:xfrm>
            <a:off x="2781334" y="7091744"/>
            <a:ext cx="1518364" cy="215444"/>
          </a:xfrm>
          <a:prstGeom prst="rect">
            <a:avLst/>
          </a:prstGeom>
        </p:spPr>
        <p:txBody>
          <a:bodyPr wrap="none">
            <a:spAutoFit/>
          </a:bodyPr>
          <a:lstStyle/>
          <a:p>
            <a:r>
              <a:rPr lang="ja-JP" altLang="en-US" sz="800" b="1" u="sng" dirty="0">
                <a:latin typeface="+mn-ea"/>
              </a:rPr>
              <a:t>特定の被保険者が占める割合</a:t>
            </a:r>
            <a:endParaRPr lang="en-US" altLang="ja-JP" sz="800" b="1" u="sng" dirty="0">
              <a:latin typeface="+mn-ea"/>
            </a:endParaRPr>
          </a:p>
        </p:txBody>
      </p:sp>
      <p:graphicFrame>
        <p:nvGraphicFramePr>
          <p:cNvPr id="59" name="グラフ 58">
            <a:extLst>
              <a:ext uri="{FF2B5EF4-FFF2-40B4-BE49-F238E27FC236}">
                <a16:creationId xmlns:a16="http://schemas.microsoft.com/office/drawing/2014/main" id="{271997AF-2DAC-42FF-9FB0-36A56D1A5AA4}"/>
              </a:ext>
            </a:extLst>
          </p:cNvPr>
          <p:cNvGraphicFramePr/>
          <p:nvPr>
            <p:extLst>
              <p:ext uri="{D42A27DB-BD31-4B8C-83A1-F6EECF244321}">
                <p14:modId xmlns:p14="http://schemas.microsoft.com/office/powerpoint/2010/main" val="2077496849"/>
              </p:ext>
            </p:extLst>
          </p:nvPr>
        </p:nvGraphicFramePr>
        <p:xfrm>
          <a:off x="4232960" y="7295480"/>
          <a:ext cx="2440715" cy="1136688"/>
        </p:xfrm>
        <a:graphic>
          <a:graphicData uri="http://schemas.openxmlformats.org/drawingml/2006/chart">
            <c:chart xmlns:c="http://schemas.openxmlformats.org/drawingml/2006/chart" xmlns:r="http://schemas.openxmlformats.org/officeDocument/2006/relationships" r:id="rId9"/>
          </a:graphicData>
        </a:graphic>
      </p:graphicFrame>
      <p:sp>
        <p:nvSpPr>
          <p:cNvPr id="60" name="正方形/長方形 59">
            <a:extLst>
              <a:ext uri="{FF2B5EF4-FFF2-40B4-BE49-F238E27FC236}">
                <a16:creationId xmlns:a16="http://schemas.microsoft.com/office/drawing/2014/main" id="{7D48F0C2-2EC3-41F4-9198-DB495152F534}"/>
              </a:ext>
            </a:extLst>
          </p:cNvPr>
          <p:cNvSpPr/>
          <p:nvPr/>
        </p:nvSpPr>
        <p:spPr>
          <a:xfrm>
            <a:off x="4855306" y="7109406"/>
            <a:ext cx="1518364" cy="215444"/>
          </a:xfrm>
          <a:prstGeom prst="rect">
            <a:avLst/>
          </a:prstGeom>
        </p:spPr>
        <p:txBody>
          <a:bodyPr wrap="none">
            <a:spAutoFit/>
          </a:bodyPr>
          <a:lstStyle/>
          <a:p>
            <a:r>
              <a:rPr lang="ja-JP" altLang="en-US" sz="800" b="1" u="sng" dirty="0">
                <a:latin typeface="+mn-ea"/>
              </a:rPr>
              <a:t>特定の被保険者が占める割合</a:t>
            </a:r>
            <a:endParaRPr lang="en-US" altLang="ja-JP" sz="800" b="1" u="sng" dirty="0">
              <a:latin typeface="+mn-ea"/>
            </a:endParaRPr>
          </a:p>
        </p:txBody>
      </p:sp>
      <p:sp>
        <p:nvSpPr>
          <p:cNvPr id="61" name="楕円 60">
            <a:extLst>
              <a:ext uri="{FF2B5EF4-FFF2-40B4-BE49-F238E27FC236}">
                <a16:creationId xmlns:a16="http://schemas.microsoft.com/office/drawing/2014/main" id="{AFC1A3F6-A702-44B2-AE1D-D9F366EAB125}"/>
              </a:ext>
            </a:extLst>
          </p:cNvPr>
          <p:cNvSpPr/>
          <p:nvPr/>
        </p:nvSpPr>
        <p:spPr>
          <a:xfrm>
            <a:off x="3147927" y="5574686"/>
            <a:ext cx="463286" cy="453191"/>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B6EC9308-7A13-49F7-9BC2-F5B48E21C47F}"/>
              </a:ext>
            </a:extLst>
          </p:cNvPr>
          <p:cNvSpPr/>
          <p:nvPr/>
        </p:nvSpPr>
        <p:spPr>
          <a:xfrm>
            <a:off x="5242418" y="5574686"/>
            <a:ext cx="463286" cy="453191"/>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E5D14D95-CDA7-45D1-9AAB-B821AF83EBC8}"/>
              </a:ext>
            </a:extLst>
          </p:cNvPr>
          <p:cNvSpPr/>
          <p:nvPr/>
        </p:nvSpPr>
        <p:spPr>
          <a:xfrm>
            <a:off x="3119167" y="5653322"/>
            <a:ext cx="551754" cy="276999"/>
          </a:xfrm>
          <a:prstGeom prst="rect">
            <a:avLst/>
          </a:prstGeom>
        </p:spPr>
        <p:txBody>
          <a:bodyPr wrap="none">
            <a:spAutoFit/>
          </a:bodyPr>
          <a:lstStyle/>
          <a:p>
            <a:pPr algn="ctr"/>
            <a:r>
              <a:rPr lang="ja-JP" altLang="en-US" sz="600" b="1" dirty="0">
                <a:latin typeface="+mn-ea"/>
              </a:rPr>
              <a:t>差額合計</a:t>
            </a:r>
            <a:endParaRPr lang="en-US" altLang="ja-JP" sz="600" b="1" dirty="0">
              <a:latin typeface="+mn-ea"/>
            </a:endParaRPr>
          </a:p>
          <a:p>
            <a:pPr algn="ctr"/>
            <a:r>
              <a:rPr lang="en-US" altLang="ja-JP" sz="600" b="1" dirty="0">
                <a:latin typeface="+mn-ea"/>
              </a:rPr>
              <a:t>451,660</a:t>
            </a:r>
            <a:r>
              <a:rPr lang="ja-JP" altLang="en-US" sz="600" b="1" dirty="0">
                <a:latin typeface="+mn-ea"/>
              </a:rPr>
              <a:t>円</a:t>
            </a:r>
            <a:endParaRPr lang="en-US" altLang="ja-JP" sz="600" b="1" dirty="0">
              <a:latin typeface="+mn-ea"/>
            </a:endParaRPr>
          </a:p>
        </p:txBody>
      </p:sp>
      <p:sp>
        <p:nvSpPr>
          <p:cNvPr id="45" name="正方形/長方形 44">
            <a:extLst>
              <a:ext uri="{FF2B5EF4-FFF2-40B4-BE49-F238E27FC236}">
                <a16:creationId xmlns:a16="http://schemas.microsoft.com/office/drawing/2014/main" id="{5CB673A4-0362-447F-A62B-A35AC507E34F}"/>
              </a:ext>
            </a:extLst>
          </p:cNvPr>
          <p:cNvSpPr/>
          <p:nvPr/>
        </p:nvSpPr>
        <p:spPr>
          <a:xfrm>
            <a:off x="5205551" y="5669468"/>
            <a:ext cx="551754" cy="276999"/>
          </a:xfrm>
          <a:prstGeom prst="rect">
            <a:avLst/>
          </a:prstGeom>
        </p:spPr>
        <p:txBody>
          <a:bodyPr wrap="none">
            <a:spAutoFit/>
          </a:bodyPr>
          <a:lstStyle/>
          <a:p>
            <a:pPr algn="ctr"/>
            <a:r>
              <a:rPr lang="ja-JP" altLang="en-US" sz="600" b="1" dirty="0">
                <a:latin typeface="+mn-ea"/>
              </a:rPr>
              <a:t>差額合計</a:t>
            </a:r>
            <a:endParaRPr lang="en-US" altLang="ja-JP" sz="600" b="1" dirty="0">
              <a:latin typeface="+mn-ea"/>
            </a:endParaRPr>
          </a:p>
          <a:p>
            <a:pPr algn="ctr"/>
            <a:r>
              <a:rPr lang="en-US" altLang="ja-JP" sz="600" b="1" dirty="0">
                <a:latin typeface="+mn-ea"/>
              </a:rPr>
              <a:t>385,590</a:t>
            </a:r>
            <a:r>
              <a:rPr lang="ja-JP" altLang="en-US" sz="600" b="1" dirty="0">
                <a:latin typeface="+mn-ea"/>
              </a:rPr>
              <a:t>円</a:t>
            </a:r>
            <a:endParaRPr lang="en-US" altLang="ja-JP" sz="600" b="1" dirty="0">
              <a:latin typeface="+mn-ea"/>
            </a:endParaRPr>
          </a:p>
        </p:txBody>
      </p:sp>
      <p:sp>
        <p:nvSpPr>
          <p:cNvPr id="65" name="正方形/長方形 64">
            <a:extLst>
              <a:ext uri="{FF2B5EF4-FFF2-40B4-BE49-F238E27FC236}">
                <a16:creationId xmlns:a16="http://schemas.microsoft.com/office/drawing/2014/main" id="{6CC666A1-F54C-4060-9366-8797C3C05235}"/>
              </a:ext>
            </a:extLst>
          </p:cNvPr>
          <p:cNvSpPr/>
          <p:nvPr/>
        </p:nvSpPr>
        <p:spPr>
          <a:xfrm>
            <a:off x="487933" y="8498226"/>
            <a:ext cx="2351926" cy="230832"/>
          </a:xfrm>
          <a:prstGeom prst="rect">
            <a:avLst/>
          </a:prstGeom>
        </p:spPr>
        <p:txBody>
          <a:bodyPr wrap="none">
            <a:spAutoFit/>
          </a:bodyPr>
          <a:lstStyle/>
          <a:p>
            <a:r>
              <a:rPr lang="ja-JP" altLang="en-US" sz="900" dirty="0">
                <a:solidFill>
                  <a:srgbClr val="000000"/>
                </a:solidFill>
                <a:latin typeface="+mn-ea"/>
              </a:rPr>
              <a:t>出典：保健事業支援システム</a:t>
            </a:r>
            <a:r>
              <a:rPr lang="en-US" altLang="ja-JP" sz="900" dirty="0">
                <a:latin typeface="+mn-ea"/>
              </a:rPr>
              <a:t>(</a:t>
            </a:r>
            <a:r>
              <a:rPr lang="ja-JP" altLang="en-US" sz="900" dirty="0">
                <a:latin typeface="+mn-ea"/>
              </a:rPr>
              <a:t>フォーカス</a:t>
            </a:r>
            <a:r>
              <a:rPr lang="en-US" altLang="ja-JP" sz="900" dirty="0">
                <a:latin typeface="+mn-ea"/>
              </a:rPr>
              <a:t>)</a:t>
            </a:r>
            <a:endParaRPr lang="ja-JP" altLang="en-US" sz="900" dirty="0">
              <a:latin typeface="+mn-ea"/>
            </a:endParaRPr>
          </a:p>
        </p:txBody>
      </p:sp>
      <p:sp>
        <p:nvSpPr>
          <p:cNvPr id="41" name="正方形/長方形 40">
            <a:extLst>
              <a:ext uri="{FF2B5EF4-FFF2-40B4-BE49-F238E27FC236}">
                <a16:creationId xmlns:a16="http://schemas.microsoft.com/office/drawing/2014/main" id="{BD4B4988-9B63-4075-8673-4D88FBC24A79}"/>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- 24</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1621668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a:extLst>
              <a:ext uri="{FF2B5EF4-FFF2-40B4-BE49-F238E27FC236}">
                <a16:creationId xmlns:a16="http://schemas.microsoft.com/office/drawing/2014/main" id="{3C5D7329-1461-4162-A55F-C5E45E7456C0}"/>
              </a:ext>
            </a:extLst>
          </p:cNvPr>
          <p:cNvSpPr/>
          <p:nvPr/>
        </p:nvSpPr>
        <p:spPr>
          <a:xfrm>
            <a:off x="94534" y="280659"/>
            <a:ext cx="3262432" cy="276999"/>
          </a:xfrm>
          <a:prstGeom prst="rect">
            <a:avLst/>
          </a:prstGeom>
        </p:spPr>
        <p:txBody>
          <a:bodyPr wrap="none">
            <a:spAutoFit/>
          </a:bodyPr>
          <a:lstStyle/>
          <a:p>
            <a:r>
              <a:rPr lang="ja-JP" altLang="en-US" sz="1200" b="1" dirty="0">
                <a:latin typeface="+mn-ea"/>
              </a:rPr>
              <a:t>（</a:t>
            </a:r>
            <a:r>
              <a:rPr lang="ja-JP" altLang="en-US" sz="1200" b="1" dirty="0">
                <a:solidFill>
                  <a:srgbClr val="000000"/>
                </a:solidFill>
                <a:latin typeface="+mn-ea"/>
              </a:rPr>
              <a:t>年齢層別生活習慣病の一人当たり医療費）</a:t>
            </a:r>
            <a:endParaRPr lang="ja-JP" altLang="en-US" sz="1200" b="1" dirty="0">
              <a:latin typeface="游ゴシック" panose="020B0400000000000000" pitchFamily="50" charset="-128"/>
              <a:ea typeface="游ゴシック" panose="020B0400000000000000" pitchFamily="50" charset="-128"/>
            </a:endParaRPr>
          </a:p>
        </p:txBody>
      </p:sp>
      <p:sp>
        <p:nvSpPr>
          <p:cNvPr id="47" name="正方形/長方形 46">
            <a:extLst>
              <a:ext uri="{FF2B5EF4-FFF2-40B4-BE49-F238E27FC236}">
                <a16:creationId xmlns:a16="http://schemas.microsoft.com/office/drawing/2014/main" id="{F52BCAD3-4041-443A-96AB-C764806B892B}"/>
              </a:ext>
            </a:extLst>
          </p:cNvPr>
          <p:cNvSpPr/>
          <p:nvPr/>
        </p:nvSpPr>
        <p:spPr>
          <a:xfrm>
            <a:off x="479503" y="681951"/>
            <a:ext cx="5819697" cy="1523943"/>
          </a:xfrm>
          <a:prstGeom prst="rect">
            <a:avLst/>
          </a:prstGeom>
        </p:spPr>
        <p:txBody>
          <a:bodyPr wrap="square">
            <a:spAutoFit/>
          </a:bodyPr>
          <a:lstStyle/>
          <a:p>
            <a:pPr>
              <a:lnSpc>
                <a:spcPct val="150000"/>
              </a:lnSpc>
            </a:pPr>
            <a:r>
              <a:rPr lang="ja-JP" altLang="en-US" sz="1050" dirty="0">
                <a:solidFill>
                  <a:srgbClr val="000000"/>
                </a:solidFill>
                <a:latin typeface="+mn-ea"/>
              </a:rPr>
              <a:t>　</a:t>
            </a:r>
            <a:r>
              <a:rPr lang="ja-JP" altLang="en-US" sz="1050" dirty="0">
                <a:latin typeface="+mn-ea"/>
              </a:rPr>
              <a:t>生活習慣病の被保険者一人当たりの医療費は長崎県内の市町順位で第</a:t>
            </a:r>
            <a:r>
              <a:rPr lang="en-US" altLang="ja-JP" sz="1050" dirty="0">
                <a:latin typeface="+mn-ea"/>
              </a:rPr>
              <a:t>1</a:t>
            </a:r>
            <a:r>
              <a:rPr lang="ja-JP" altLang="en-US" sz="1050" dirty="0">
                <a:latin typeface="+mn-ea"/>
              </a:rPr>
              <a:t>位となっています。</a:t>
            </a:r>
            <a:endParaRPr lang="en-US" altLang="ja-JP" sz="1050" dirty="0">
              <a:latin typeface="+mn-ea"/>
            </a:endParaRPr>
          </a:p>
          <a:p>
            <a:pPr>
              <a:lnSpc>
                <a:spcPct val="150000"/>
              </a:lnSpc>
            </a:pPr>
            <a:r>
              <a:rPr lang="ja-JP" altLang="en-US" sz="1050" dirty="0">
                <a:latin typeface="+mn-ea"/>
              </a:rPr>
              <a:t>　年齢層別に県と比較すると、</a:t>
            </a:r>
            <a:r>
              <a:rPr lang="en-US" altLang="ja-JP" sz="1050" dirty="0">
                <a:latin typeface="+mn-ea"/>
              </a:rPr>
              <a:t>35</a:t>
            </a:r>
            <a:r>
              <a:rPr lang="ja-JP" altLang="en-US" sz="1050" dirty="0">
                <a:latin typeface="+mn-ea"/>
              </a:rPr>
              <a:t>～</a:t>
            </a:r>
            <a:r>
              <a:rPr lang="en-US" altLang="ja-JP" sz="1050" dirty="0">
                <a:latin typeface="+mn-ea"/>
              </a:rPr>
              <a:t>39</a:t>
            </a:r>
            <a:r>
              <a:rPr lang="ja-JP" altLang="en-US" sz="1050" dirty="0">
                <a:latin typeface="+mn-ea"/>
              </a:rPr>
              <a:t>歳、</a:t>
            </a:r>
            <a:r>
              <a:rPr lang="en-US" altLang="ja-JP" sz="1050" dirty="0">
                <a:latin typeface="+mn-ea"/>
              </a:rPr>
              <a:t>45</a:t>
            </a:r>
            <a:r>
              <a:rPr lang="ja-JP" altLang="en-US" sz="1050" dirty="0">
                <a:latin typeface="+mn-ea"/>
              </a:rPr>
              <a:t>～</a:t>
            </a:r>
            <a:r>
              <a:rPr lang="en-US" altLang="ja-JP" sz="1050" dirty="0">
                <a:latin typeface="+mn-ea"/>
              </a:rPr>
              <a:t>49</a:t>
            </a:r>
            <a:r>
              <a:rPr lang="ja-JP" altLang="en-US" sz="1050" dirty="0">
                <a:latin typeface="+mn-ea"/>
              </a:rPr>
              <a:t>歳、</a:t>
            </a:r>
            <a:r>
              <a:rPr lang="en-US" altLang="ja-JP" sz="1050" dirty="0">
                <a:latin typeface="+mn-ea"/>
              </a:rPr>
              <a:t>55</a:t>
            </a:r>
            <a:r>
              <a:rPr lang="ja-JP" altLang="en-US" sz="1050" dirty="0">
                <a:latin typeface="+mn-ea"/>
              </a:rPr>
              <a:t>～</a:t>
            </a:r>
            <a:r>
              <a:rPr lang="en-US" altLang="ja-JP" sz="1050" dirty="0">
                <a:latin typeface="+mn-ea"/>
              </a:rPr>
              <a:t>59</a:t>
            </a:r>
            <a:r>
              <a:rPr lang="ja-JP" altLang="en-US" sz="1050" dirty="0">
                <a:latin typeface="+mn-ea"/>
              </a:rPr>
              <a:t>歳で県平均より大きく上回っており、また、被保険者数が多い、</a:t>
            </a:r>
            <a:r>
              <a:rPr lang="en-US" altLang="ja-JP" sz="1050" dirty="0">
                <a:latin typeface="+mn-ea"/>
              </a:rPr>
              <a:t>65</a:t>
            </a:r>
            <a:r>
              <a:rPr lang="ja-JP" altLang="en-US" sz="1050" dirty="0">
                <a:latin typeface="+mn-ea"/>
              </a:rPr>
              <a:t>～</a:t>
            </a:r>
            <a:r>
              <a:rPr lang="en-US" altLang="ja-JP" sz="1050" dirty="0">
                <a:latin typeface="+mn-ea"/>
              </a:rPr>
              <a:t>69</a:t>
            </a:r>
            <a:r>
              <a:rPr lang="ja-JP" altLang="en-US" sz="1050" dirty="0">
                <a:latin typeface="+mn-ea"/>
              </a:rPr>
              <a:t>歳で</a:t>
            </a:r>
            <a:r>
              <a:rPr lang="en-US" altLang="ja-JP" sz="1050" dirty="0">
                <a:latin typeface="+mn-ea"/>
              </a:rPr>
              <a:t>35,621</a:t>
            </a:r>
            <a:r>
              <a:rPr lang="ja-JP" altLang="en-US" sz="1050" dirty="0">
                <a:latin typeface="+mn-ea"/>
              </a:rPr>
              <a:t>円、</a:t>
            </a:r>
            <a:r>
              <a:rPr lang="en-US" altLang="ja-JP" sz="1050" dirty="0">
                <a:latin typeface="+mn-ea"/>
              </a:rPr>
              <a:t> 70</a:t>
            </a:r>
            <a:r>
              <a:rPr lang="ja-JP" altLang="en-US" sz="1050" dirty="0">
                <a:latin typeface="+mn-ea"/>
              </a:rPr>
              <a:t>～</a:t>
            </a:r>
            <a:r>
              <a:rPr lang="en-US" altLang="ja-JP" sz="1050" dirty="0">
                <a:latin typeface="+mn-ea"/>
              </a:rPr>
              <a:t>74</a:t>
            </a:r>
            <a:r>
              <a:rPr lang="ja-JP" altLang="en-US" sz="1050" dirty="0">
                <a:latin typeface="+mn-ea"/>
              </a:rPr>
              <a:t>歳で</a:t>
            </a:r>
            <a:r>
              <a:rPr lang="en-US" altLang="ja-JP" sz="1050" dirty="0">
                <a:latin typeface="+mn-ea"/>
              </a:rPr>
              <a:t>20,285</a:t>
            </a:r>
            <a:r>
              <a:rPr lang="ja-JP" altLang="en-US" sz="1050" dirty="0">
                <a:latin typeface="+mn-ea"/>
              </a:rPr>
              <a:t>円県平均より上回っています。</a:t>
            </a:r>
            <a:endParaRPr lang="en-US" altLang="ja-JP" sz="1050" dirty="0">
              <a:latin typeface="+mn-ea"/>
            </a:endParaRPr>
          </a:p>
          <a:p>
            <a:pPr>
              <a:lnSpc>
                <a:spcPct val="150000"/>
              </a:lnSpc>
            </a:pPr>
            <a:r>
              <a:rPr lang="ja-JP" altLang="en-US" sz="1050" dirty="0">
                <a:latin typeface="+mn-ea"/>
              </a:rPr>
              <a:t>　生活習慣病</a:t>
            </a:r>
            <a:r>
              <a:rPr lang="en-US" altLang="ja-JP" sz="1050" dirty="0">
                <a:latin typeface="+mn-ea"/>
              </a:rPr>
              <a:t>13</a:t>
            </a:r>
            <a:r>
              <a:rPr lang="ja-JP" altLang="en-US" sz="1050" dirty="0">
                <a:latin typeface="+mn-ea"/>
              </a:rPr>
              <a:t>疾病のうち県平均より高い医療費となっている疾病は</a:t>
            </a:r>
            <a:r>
              <a:rPr lang="en-US" altLang="ja-JP" sz="1050" dirty="0">
                <a:latin typeface="+mn-ea"/>
              </a:rPr>
              <a:t>10</a:t>
            </a:r>
            <a:r>
              <a:rPr lang="ja-JP" altLang="en-US" sz="1050" dirty="0">
                <a:latin typeface="+mn-ea"/>
              </a:rPr>
              <a:t>疾病あり、全体的に高い傾向にあるといえます。</a:t>
            </a:r>
          </a:p>
        </p:txBody>
      </p:sp>
      <p:graphicFrame>
        <p:nvGraphicFramePr>
          <p:cNvPr id="49" name="グラフ 48">
            <a:extLst>
              <a:ext uri="{FF2B5EF4-FFF2-40B4-BE49-F238E27FC236}">
                <a16:creationId xmlns:a16="http://schemas.microsoft.com/office/drawing/2014/main" id="{17CF0828-4C22-4D93-9D24-FFBA57AD67D5}"/>
              </a:ext>
            </a:extLst>
          </p:cNvPr>
          <p:cNvGraphicFramePr/>
          <p:nvPr>
            <p:extLst>
              <p:ext uri="{D42A27DB-BD31-4B8C-83A1-F6EECF244321}">
                <p14:modId xmlns:p14="http://schemas.microsoft.com/office/powerpoint/2010/main" val="1260044228"/>
              </p:ext>
            </p:extLst>
          </p:nvPr>
        </p:nvGraphicFramePr>
        <p:xfrm>
          <a:off x="479503" y="2665330"/>
          <a:ext cx="5819698" cy="17357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3" name="グラフ 52">
            <a:extLst>
              <a:ext uri="{FF2B5EF4-FFF2-40B4-BE49-F238E27FC236}">
                <a16:creationId xmlns:a16="http://schemas.microsoft.com/office/drawing/2014/main" id="{AA463196-F9DF-400D-A159-206F07FCD757}"/>
              </a:ext>
            </a:extLst>
          </p:cNvPr>
          <p:cNvGraphicFramePr/>
          <p:nvPr>
            <p:extLst>
              <p:ext uri="{D42A27DB-BD31-4B8C-83A1-F6EECF244321}">
                <p14:modId xmlns:p14="http://schemas.microsoft.com/office/powerpoint/2010/main" val="3106084017"/>
              </p:ext>
            </p:extLst>
          </p:nvPr>
        </p:nvGraphicFramePr>
        <p:xfrm>
          <a:off x="479500" y="4835044"/>
          <a:ext cx="5819699" cy="1735788"/>
        </p:xfrm>
        <a:graphic>
          <a:graphicData uri="http://schemas.openxmlformats.org/drawingml/2006/chart">
            <c:chart xmlns:c="http://schemas.openxmlformats.org/drawingml/2006/chart" xmlns:r="http://schemas.openxmlformats.org/officeDocument/2006/relationships" r:id="rId4"/>
          </a:graphicData>
        </a:graphic>
      </p:graphicFrame>
      <p:sp>
        <p:nvSpPr>
          <p:cNvPr id="54" name="正方形/長方形 53">
            <a:extLst>
              <a:ext uri="{FF2B5EF4-FFF2-40B4-BE49-F238E27FC236}">
                <a16:creationId xmlns:a16="http://schemas.microsoft.com/office/drawing/2014/main" id="{8C18A4F1-C4DE-46A3-BE72-2D22FF705467}"/>
              </a:ext>
            </a:extLst>
          </p:cNvPr>
          <p:cNvSpPr/>
          <p:nvPr/>
        </p:nvSpPr>
        <p:spPr>
          <a:xfrm>
            <a:off x="1785928" y="4534606"/>
            <a:ext cx="3079689" cy="246221"/>
          </a:xfrm>
          <a:prstGeom prst="rect">
            <a:avLst/>
          </a:prstGeom>
        </p:spPr>
        <p:txBody>
          <a:bodyPr wrap="non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4</a:t>
            </a:r>
            <a:r>
              <a:rPr lang="ja-JP" altLang="en-US" sz="1000" b="1" dirty="0">
                <a:solidFill>
                  <a:srgbClr val="000000"/>
                </a:solidFill>
                <a:latin typeface="+mn-ea"/>
              </a:rPr>
              <a:t>年度年齢層別一人当たりの医療費と総医療費</a:t>
            </a:r>
            <a:endParaRPr lang="ja-JP" altLang="en-US" sz="1000" b="1" dirty="0">
              <a:latin typeface="+mn-ea"/>
            </a:endParaRPr>
          </a:p>
        </p:txBody>
      </p:sp>
      <p:sp>
        <p:nvSpPr>
          <p:cNvPr id="55" name="正方形/長方形 54">
            <a:extLst>
              <a:ext uri="{FF2B5EF4-FFF2-40B4-BE49-F238E27FC236}">
                <a16:creationId xmlns:a16="http://schemas.microsoft.com/office/drawing/2014/main" id="{A5A9361B-D54D-4CC1-96CB-4153906E9F07}"/>
              </a:ext>
            </a:extLst>
          </p:cNvPr>
          <p:cNvSpPr/>
          <p:nvPr/>
        </p:nvSpPr>
        <p:spPr>
          <a:xfrm>
            <a:off x="503548" y="2654439"/>
            <a:ext cx="296876" cy="169277"/>
          </a:xfrm>
          <a:prstGeom prst="rect">
            <a:avLst/>
          </a:prstGeom>
        </p:spPr>
        <p:txBody>
          <a:bodyPr wrap="none">
            <a:spAutoFit/>
          </a:bodyPr>
          <a:lstStyle/>
          <a:p>
            <a:pPr algn="ctr"/>
            <a:r>
              <a:rPr lang="en-US" altLang="ja-JP" sz="500" dirty="0">
                <a:solidFill>
                  <a:srgbClr val="000000"/>
                </a:solidFill>
                <a:latin typeface="+mn-ea"/>
              </a:rPr>
              <a:t>(</a:t>
            </a:r>
            <a:r>
              <a:rPr lang="ja-JP" altLang="en-US" sz="500" dirty="0">
                <a:solidFill>
                  <a:srgbClr val="000000"/>
                </a:solidFill>
                <a:latin typeface="+mn-ea"/>
              </a:rPr>
              <a:t>円</a:t>
            </a:r>
            <a:r>
              <a:rPr lang="en-US" altLang="ja-JP" sz="500" dirty="0">
                <a:solidFill>
                  <a:srgbClr val="000000"/>
                </a:solidFill>
                <a:latin typeface="+mn-ea"/>
              </a:rPr>
              <a:t>)</a:t>
            </a:r>
            <a:endParaRPr lang="ja-JP" altLang="en-US" sz="500" dirty="0">
              <a:latin typeface="+mn-ea"/>
            </a:endParaRPr>
          </a:p>
        </p:txBody>
      </p:sp>
      <p:sp>
        <p:nvSpPr>
          <p:cNvPr id="56" name="正方形/長方形 55">
            <a:extLst>
              <a:ext uri="{FF2B5EF4-FFF2-40B4-BE49-F238E27FC236}">
                <a16:creationId xmlns:a16="http://schemas.microsoft.com/office/drawing/2014/main" id="{9AE6E23E-9331-43BA-B4FD-3C493AE7D5A5}"/>
              </a:ext>
            </a:extLst>
          </p:cNvPr>
          <p:cNvSpPr/>
          <p:nvPr/>
        </p:nvSpPr>
        <p:spPr>
          <a:xfrm>
            <a:off x="1725750" y="6679266"/>
            <a:ext cx="3720891" cy="246221"/>
          </a:xfrm>
          <a:prstGeom prst="rect">
            <a:avLst/>
          </a:prstGeom>
        </p:spPr>
        <p:txBody>
          <a:bodyPr wrap="none">
            <a:spAutoFit/>
          </a:bodyPr>
          <a:lstStyle/>
          <a:p>
            <a:pPr algn="ctr"/>
            <a:r>
              <a:rPr lang="ja-JP" altLang="en-US" sz="1000" b="1" dirty="0">
                <a:latin typeface="+mn-ea"/>
              </a:rPr>
              <a:t>令和</a:t>
            </a:r>
            <a:r>
              <a:rPr lang="en-US" altLang="ja-JP" sz="1000" b="1" dirty="0">
                <a:latin typeface="+mn-ea"/>
              </a:rPr>
              <a:t>4</a:t>
            </a:r>
            <a:r>
              <a:rPr lang="ja-JP" altLang="en-US" sz="1000" b="1" dirty="0">
                <a:latin typeface="+mn-ea"/>
              </a:rPr>
              <a:t>年度生活習慣病が原因となる疾病　一人当たり医療費</a:t>
            </a:r>
          </a:p>
        </p:txBody>
      </p:sp>
      <p:graphicFrame>
        <p:nvGraphicFramePr>
          <p:cNvPr id="57" name="グラフ 56">
            <a:extLst>
              <a:ext uri="{FF2B5EF4-FFF2-40B4-BE49-F238E27FC236}">
                <a16:creationId xmlns:a16="http://schemas.microsoft.com/office/drawing/2014/main" id="{24E92D55-F462-45DA-86D4-1927BFDE7B17}"/>
              </a:ext>
            </a:extLst>
          </p:cNvPr>
          <p:cNvGraphicFramePr/>
          <p:nvPr>
            <p:extLst>
              <p:ext uri="{D42A27DB-BD31-4B8C-83A1-F6EECF244321}">
                <p14:modId xmlns:p14="http://schemas.microsoft.com/office/powerpoint/2010/main" val="144728777"/>
              </p:ext>
            </p:extLst>
          </p:nvPr>
        </p:nvGraphicFramePr>
        <p:xfrm>
          <a:off x="479500" y="6934718"/>
          <a:ext cx="5828187" cy="1580763"/>
        </p:xfrm>
        <a:graphic>
          <a:graphicData uri="http://schemas.openxmlformats.org/drawingml/2006/chart">
            <c:chart xmlns:c="http://schemas.openxmlformats.org/drawingml/2006/chart" xmlns:r="http://schemas.openxmlformats.org/officeDocument/2006/relationships" r:id="rId5"/>
          </a:graphicData>
        </a:graphic>
      </p:graphicFrame>
      <p:sp>
        <p:nvSpPr>
          <p:cNvPr id="61" name="正方形/長方形 60">
            <a:extLst>
              <a:ext uri="{FF2B5EF4-FFF2-40B4-BE49-F238E27FC236}">
                <a16:creationId xmlns:a16="http://schemas.microsoft.com/office/drawing/2014/main" id="{FA327FF1-447C-4DC7-846C-4566A9682962}"/>
              </a:ext>
            </a:extLst>
          </p:cNvPr>
          <p:cNvSpPr/>
          <p:nvPr/>
        </p:nvSpPr>
        <p:spPr>
          <a:xfrm>
            <a:off x="3192794" y="7805875"/>
            <a:ext cx="1954382" cy="246221"/>
          </a:xfrm>
          <a:prstGeom prst="rect">
            <a:avLst/>
          </a:prstGeom>
        </p:spPr>
        <p:txBody>
          <a:bodyPr wrap="none">
            <a:spAutoFit/>
          </a:bodyPr>
          <a:lstStyle/>
          <a:p>
            <a:pPr algn="ctr"/>
            <a:r>
              <a:rPr lang="en-US" altLang="ja-JP" sz="1000" b="1" dirty="0">
                <a:solidFill>
                  <a:srgbClr val="FF0000"/>
                </a:solidFill>
                <a:latin typeface="+mn-ea"/>
              </a:rPr>
              <a:t>10/13</a:t>
            </a:r>
            <a:r>
              <a:rPr lang="ja-JP" altLang="en-US" sz="1000" b="1" dirty="0">
                <a:solidFill>
                  <a:srgbClr val="FF0000"/>
                </a:solidFill>
                <a:latin typeface="+mn-ea"/>
              </a:rPr>
              <a:t>項目は県と比較して高い</a:t>
            </a:r>
            <a:endParaRPr lang="en-US" altLang="ja-JP" sz="1000" b="1" dirty="0">
              <a:solidFill>
                <a:srgbClr val="FF0000"/>
              </a:solidFill>
              <a:latin typeface="+mn-ea"/>
            </a:endParaRPr>
          </a:p>
        </p:txBody>
      </p:sp>
      <p:sp>
        <p:nvSpPr>
          <p:cNvPr id="62" name="四角形: 角を丸くする 61">
            <a:extLst>
              <a:ext uri="{FF2B5EF4-FFF2-40B4-BE49-F238E27FC236}">
                <a16:creationId xmlns:a16="http://schemas.microsoft.com/office/drawing/2014/main" id="{9135FE65-82AB-4E45-809C-49A0AC5CA4F8}"/>
              </a:ext>
            </a:extLst>
          </p:cNvPr>
          <p:cNvSpPr/>
          <p:nvPr/>
        </p:nvSpPr>
        <p:spPr>
          <a:xfrm>
            <a:off x="942975" y="8340963"/>
            <a:ext cx="4114800" cy="174518"/>
          </a:xfrm>
          <a:prstGeom prst="roundRect">
            <a:avLst>
              <a:gd name="adj" fmla="val 627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C9F188F5-12C0-41FB-8378-F44D7E2B9FB7}"/>
              </a:ext>
            </a:extLst>
          </p:cNvPr>
          <p:cNvSpPr/>
          <p:nvPr/>
        </p:nvSpPr>
        <p:spPr>
          <a:xfrm>
            <a:off x="4865617" y="2964091"/>
            <a:ext cx="1378904" cy="246221"/>
          </a:xfrm>
          <a:prstGeom prst="rect">
            <a:avLst/>
          </a:prstGeom>
          <a:solidFill>
            <a:schemeClr val="bg1"/>
          </a:solidFill>
        </p:spPr>
        <p:txBody>
          <a:bodyPr wrap="none">
            <a:spAutoFit/>
          </a:bodyPr>
          <a:lstStyle/>
          <a:p>
            <a:r>
              <a:rPr lang="ja-JP" altLang="en-US" sz="1000" dirty="0">
                <a:solidFill>
                  <a:schemeClr val="accent2"/>
                </a:solidFill>
                <a:latin typeface="Arial Black" panose="020B0A04020102020204" pitchFamily="34" charset="0"/>
              </a:rPr>
              <a:t>県平均：</a:t>
            </a:r>
            <a:r>
              <a:rPr lang="en-US" altLang="ja-JP" sz="1000" dirty="0">
                <a:solidFill>
                  <a:schemeClr val="accent2"/>
                </a:solidFill>
                <a:latin typeface="Arial Black" panose="020B0A04020102020204" pitchFamily="34" charset="0"/>
              </a:rPr>
              <a:t>184,224</a:t>
            </a:r>
            <a:r>
              <a:rPr lang="ja-JP" altLang="en-US" sz="1000" dirty="0">
                <a:solidFill>
                  <a:schemeClr val="accent2"/>
                </a:solidFill>
                <a:latin typeface="Arial Black" panose="020B0A04020102020204" pitchFamily="34" charset="0"/>
              </a:rPr>
              <a:t>円</a:t>
            </a:r>
          </a:p>
        </p:txBody>
      </p:sp>
      <p:sp>
        <p:nvSpPr>
          <p:cNvPr id="65" name="正方形/長方形 64">
            <a:extLst>
              <a:ext uri="{FF2B5EF4-FFF2-40B4-BE49-F238E27FC236}">
                <a16:creationId xmlns:a16="http://schemas.microsoft.com/office/drawing/2014/main" id="{494E56D6-0B09-40D2-B694-EBCE40F54FD5}"/>
              </a:ext>
            </a:extLst>
          </p:cNvPr>
          <p:cNvSpPr/>
          <p:nvPr/>
        </p:nvSpPr>
        <p:spPr>
          <a:xfrm>
            <a:off x="1557458" y="2382514"/>
            <a:ext cx="3592650" cy="246221"/>
          </a:xfrm>
          <a:prstGeom prst="rect">
            <a:avLst/>
          </a:prstGeom>
        </p:spPr>
        <p:txBody>
          <a:bodyPr wrap="non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4</a:t>
            </a:r>
            <a:r>
              <a:rPr lang="ja-JP" altLang="en-US" sz="1000" b="1" dirty="0">
                <a:solidFill>
                  <a:srgbClr val="000000"/>
                </a:solidFill>
                <a:latin typeface="+mn-ea"/>
              </a:rPr>
              <a:t>年度長崎県内市町村一人当たり医療費（生活習慣病）</a:t>
            </a:r>
            <a:endParaRPr lang="ja-JP" altLang="en-US" sz="1000" b="1" dirty="0">
              <a:latin typeface="+mn-ea"/>
            </a:endParaRPr>
          </a:p>
        </p:txBody>
      </p:sp>
      <p:sp>
        <p:nvSpPr>
          <p:cNvPr id="68" name="正方形/長方形 67">
            <a:extLst>
              <a:ext uri="{FF2B5EF4-FFF2-40B4-BE49-F238E27FC236}">
                <a16:creationId xmlns:a16="http://schemas.microsoft.com/office/drawing/2014/main" id="{FE10323E-C17D-459F-8F2F-EB92FE6B9F95}"/>
              </a:ext>
            </a:extLst>
          </p:cNvPr>
          <p:cNvSpPr/>
          <p:nvPr/>
        </p:nvSpPr>
        <p:spPr>
          <a:xfrm>
            <a:off x="431801" y="4836805"/>
            <a:ext cx="697627" cy="246221"/>
          </a:xfrm>
          <a:prstGeom prst="rect">
            <a:avLst/>
          </a:prstGeom>
        </p:spPr>
        <p:txBody>
          <a:bodyPr wrap="none">
            <a:spAutoFit/>
          </a:bodyPr>
          <a:lstStyle/>
          <a:p>
            <a:pPr algn="ctr"/>
            <a:r>
              <a:rPr lang="ja-JP" altLang="en-US" sz="500" dirty="0">
                <a:solidFill>
                  <a:srgbClr val="000000"/>
                </a:solidFill>
                <a:latin typeface="Arial Black" panose="020B0A04020102020204" pitchFamily="34" charset="0"/>
              </a:rPr>
              <a:t>一人当たり医療費</a:t>
            </a:r>
            <a:endParaRPr lang="en-US" altLang="ja-JP" sz="500" dirty="0">
              <a:solidFill>
                <a:srgbClr val="000000"/>
              </a:solidFill>
              <a:latin typeface="Arial Black" panose="020B0A04020102020204" pitchFamily="34" charset="0"/>
            </a:endParaRPr>
          </a:p>
          <a:p>
            <a:pPr algn="ctr"/>
            <a:r>
              <a:rPr lang="en-US" altLang="ja-JP" sz="500" dirty="0">
                <a:solidFill>
                  <a:srgbClr val="000000"/>
                </a:solidFill>
                <a:latin typeface="Arial Black" panose="020B0A04020102020204" pitchFamily="34" charset="0"/>
              </a:rPr>
              <a:t>(</a:t>
            </a:r>
            <a:r>
              <a:rPr lang="ja-JP" altLang="en-US" sz="500" dirty="0">
                <a:solidFill>
                  <a:srgbClr val="000000"/>
                </a:solidFill>
                <a:latin typeface="Arial Black" panose="020B0A04020102020204" pitchFamily="34" charset="0"/>
              </a:rPr>
              <a:t>円</a:t>
            </a:r>
            <a:r>
              <a:rPr lang="en-US" altLang="ja-JP" sz="500" dirty="0">
                <a:solidFill>
                  <a:srgbClr val="000000"/>
                </a:solidFill>
                <a:latin typeface="Arial Black" panose="020B0A04020102020204" pitchFamily="34" charset="0"/>
              </a:rPr>
              <a:t>)</a:t>
            </a:r>
            <a:endParaRPr lang="ja-JP" altLang="en-US" sz="500" dirty="0">
              <a:latin typeface="Arial Black" panose="020B0A04020102020204" pitchFamily="34" charset="0"/>
            </a:endParaRPr>
          </a:p>
        </p:txBody>
      </p:sp>
      <p:sp>
        <p:nvSpPr>
          <p:cNvPr id="69" name="正方形/長方形 68">
            <a:extLst>
              <a:ext uri="{FF2B5EF4-FFF2-40B4-BE49-F238E27FC236}">
                <a16:creationId xmlns:a16="http://schemas.microsoft.com/office/drawing/2014/main" id="{ED32B595-5B61-4C48-B025-4FC9A06E61E0}"/>
              </a:ext>
            </a:extLst>
          </p:cNvPr>
          <p:cNvSpPr/>
          <p:nvPr/>
        </p:nvSpPr>
        <p:spPr>
          <a:xfrm>
            <a:off x="431800" y="6907812"/>
            <a:ext cx="697627" cy="246221"/>
          </a:xfrm>
          <a:prstGeom prst="rect">
            <a:avLst/>
          </a:prstGeom>
        </p:spPr>
        <p:txBody>
          <a:bodyPr wrap="none">
            <a:spAutoFit/>
          </a:bodyPr>
          <a:lstStyle/>
          <a:p>
            <a:pPr algn="ctr"/>
            <a:r>
              <a:rPr lang="ja-JP" altLang="en-US" sz="500" dirty="0">
                <a:solidFill>
                  <a:srgbClr val="000000"/>
                </a:solidFill>
                <a:latin typeface="+mn-ea"/>
              </a:rPr>
              <a:t>一人当たり医療費</a:t>
            </a:r>
            <a:endParaRPr lang="en-US" altLang="ja-JP" sz="500" dirty="0">
              <a:solidFill>
                <a:srgbClr val="000000"/>
              </a:solidFill>
              <a:latin typeface="+mn-ea"/>
            </a:endParaRPr>
          </a:p>
          <a:p>
            <a:pPr algn="ctr"/>
            <a:r>
              <a:rPr lang="en-US" altLang="ja-JP" sz="500" dirty="0">
                <a:solidFill>
                  <a:srgbClr val="000000"/>
                </a:solidFill>
                <a:latin typeface="+mn-ea"/>
              </a:rPr>
              <a:t>(</a:t>
            </a:r>
            <a:r>
              <a:rPr lang="ja-JP" altLang="en-US" sz="500" dirty="0">
                <a:solidFill>
                  <a:srgbClr val="000000"/>
                </a:solidFill>
                <a:latin typeface="+mn-ea"/>
              </a:rPr>
              <a:t>円</a:t>
            </a:r>
            <a:r>
              <a:rPr lang="en-US" altLang="ja-JP" sz="500" dirty="0">
                <a:solidFill>
                  <a:srgbClr val="000000"/>
                </a:solidFill>
                <a:latin typeface="+mn-ea"/>
              </a:rPr>
              <a:t>)</a:t>
            </a:r>
            <a:endParaRPr lang="ja-JP" altLang="en-US" sz="500" dirty="0">
              <a:latin typeface="+mn-ea"/>
            </a:endParaRPr>
          </a:p>
        </p:txBody>
      </p:sp>
      <p:sp>
        <p:nvSpPr>
          <p:cNvPr id="70" name="正方形/長方形 69">
            <a:extLst>
              <a:ext uri="{FF2B5EF4-FFF2-40B4-BE49-F238E27FC236}">
                <a16:creationId xmlns:a16="http://schemas.microsoft.com/office/drawing/2014/main" id="{115AC9CF-E4EB-4CEF-8F8B-B951C6391D2B}"/>
              </a:ext>
            </a:extLst>
          </p:cNvPr>
          <p:cNvSpPr/>
          <p:nvPr/>
        </p:nvSpPr>
        <p:spPr>
          <a:xfrm>
            <a:off x="5755460" y="4806028"/>
            <a:ext cx="543739" cy="307777"/>
          </a:xfrm>
          <a:prstGeom prst="rect">
            <a:avLst/>
          </a:prstGeom>
        </p:spPr>
        <p:txBody>
          <a:bodyPr wrap="none">
            <a:spAutoFit/>
          </a:bodyPr>
          <a:lstStyle/>
          <a:p>
            <a:pPr algn="ctr"/>
            <a:r>
              <a:rPr lang="ja-JP" altLang="en-US" sz="700" dirty="0">
                <a:solidFill>
                  <a:srgbClr val="000000"/>
                </a:solidFill>
                <a:latin typeface="+mn-ea"/>
              </a:rPr>
              <a:t>総医療費</a:t>
            </a:r>
            <a:endParaRPr lang="en-US" altLang="ja-JP" sz="700" dirty="0">
              <a:solidFill>
                <a:srgbClr val="000000"/>
              </a:solidFill>
              <a:latin typeface="+mn-ea"/>
            </a:endParaRPr>
          </a:p>
          <a:p>
            <a:pPr algn="ctr"/>
            <a:r>
              <a:rPr lang="en-US" altLang="ja-JP" sz="700" dirty="0">
                <a:solidFill>
                  <a:srgbClr val="000000"/>
                </a:solidFill>
                <a:latin typeface="+mn-ea"/>
              </a:rPr>
              <a:t>(</a:t>
            </a:r>
            <a:r>
              <a:rPr lang="ja-JP" altLang="en-US" sz="700" dirty="0">
                <a:solidFill>
                  <a:srgbClr val="000000"/>
                </a:solidFill>
                <a:latin typeface="+mn-ea"/>
              </a:rPr>
              <a:t>百万円</a:t>
            </a:r>
            <a:r>
              <a:rPr lang="en-US" altLang="ja-JP" sz="700" dirty="0">
                <a:solidFill>
                  <a:srgbClr val="000000"/>
                </a:solidFill>
                <a:latin typeface="+mn-ea"/>
              </a:rPr>
              <a:t>)</a:t>
            </a:r>
            <a:endParaRPr lang="ja-JP" altLang="en-US" sz="700" dirty="0">
              <a:latin typeface="+mn-ea"/>
            </a:endParaRPr>
          </a:p>
        </p:txBody>
      </p:sp>
      <p:sp>
        <p:nvSpPr>
          <p:cNvPr id="80" name="四角形: 角を丸くする 79">
            <a:extLst>
              <a:ext uri="{FF2B5EF4-FFF2-40B4-BE49-F238E27FC236}">
                <a16:creationId xmlns:a16="http://schemas.microsoft.com/office/drawing/2014/main" id="{77F369E7-FF0C-4110-8420-64E8E4B867FD}"/>
              </a:ext>
            </a:extLst>
          </p:cNvPr>
          <p:cNvSpPr/>
          <p:nvPr/>
        </p:nvSpPr>
        <p:spPr>
          <a:xfrm>
            <a:off x="3226932" y="5698412"/>
            <a:ext cx="379868" cy="317501"/>
          </a:xfrm>
          <a:prstGeom prst="roundRect">
            <a:avLst>
              <a:gd name="adj" fmla="val 627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四角形: 角を丸くする 80">
            <a:extLst>
              <a:ext uri="{FF2B5EF4-FFF2-40B4-BE49-F238E27FC236}">
                <a16:creationId xmlns:a16="http://schemas.microsoft.com/office/drawing/2014/main" id="{91F5A811-0D96-4A50-9942-7382D185A8F9}"/>
              </a:ext>
            </a:extLst>
          </p:cNvPr>
          <p:cNvSpPr/>
          <p:nvPr/>
        </p:nvSpPr>
        <p:spPr>
          <a:xfrm>
            <a:off x="4536549" y="5189699"/>
            <a:ext cx="379868" cy="317501"/>
          </a:xfrm>
          <a:prstGeom prst="roundRect">
            <a:avLst>
              <a:gd name="adj" fmla="val 627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四角形: 角を丸くする 87">
            <a:extLst>
              <a:ext uri="{FF2B5EF4-FFF2-40B4-BE49-F238E27FC236}">
                <a16:creationId xmlns:a16="http://schemas.microsoft.com/office/drawing/2014/main" id="{EAE9E484-B641-47BE-BBB3-7B38620BE54D}"/>
              </a:ext>
            </a:extLst>
          </p:cNvPr>
          <p:cNvSpPr/>
          <p:nvPr/>
        </p:nvSpPr>
        <p:spPr>
          <a:xfrm>
            <a:off x="5147176" y="5406311"/>
            <a:ext cx="771023" cy="368200"/>
          </a:xfrm>
          <a:prstGeom prst="roundRect">
            <a:avLst>
              <a:gd name="adj" fmla="val 627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a:extLst>
              <a:ext uri="{FF2B5EF4-FFF2-40B4-BE49-F238E27FC236}">
                <a16:creationId xmlns:a16="http://schemas.microsoft.com/office/drawing/2014/main" id="{F00EF086-86E6-4904-9FE7-A140A6C09AC0}"/>
              </a:ext>
            </a:extLst>
          </p:cNvPr>
          <p:cNvSpPr/>
          <p:nvPr/>
        </p:nvSpPr>
        <p:spPr>
          <a:xfrm>
            <a:off x="479500" y="8567590"/>
            <a:ext cx="2351926" cy="230832"/>
          </a:xfrm>
          <a:prstGeom prst="rect">
            <a:avLst/>
          </a:prstGeom>
        </p:spPr>
        <p:txBody>
          <a:bodyPr wrap="none">
            <a:spAutoFit/>
          </a:bodyPr>
          <a:lstStyle/>
          <a:p>
            <a:r>
              <a:rPr lang="ja-JP" altLang="en-US" sz="900" dirty="0">
                <a:solidFill>
                  <a:srgbClr val="000000"/>
                </a:solidFill>
                <a:latin typeface="+mn-ea"/>
              </a:rPr>
              <a:t>出典：保健事業支援システム</a:t>
            </a:r>
            <a:r>
              <a:rPr lang="en-US" altLang="ja-JP" sz="900" dirty="0">
                <a:latin typeface="+mn-ea"/>
              </a:rPr>
              <a:t>(</a:t>
            </a:r>
            <a:r>
              <a:rPr lang="ja-JP" altLang="en-US" sz="900" dirty="0">
                <a:latin typeface="+mn-ea"/>
              </a:rPr>
              <a:t>フォーカス</a:t>
            </a:r>
            <a:r>
              <a:rPr lang="en-US" altLang="ja-JP" sz="900" dirty="0">
                <a:latin typeface="+mn-ea"/>
              </a:rPr>
              <a:t>)</a:t>
            </a:r>
            <a:endParaRPr lang="ja-JP" altLang="en-US" sz="900" dirty="0">
              <a:latin typeface="+mn-ea"/>
            </a:endParaRPr>
          </a:p>
        </p:txBody>
      </p:sp>
      <p:sp>
        <p:nvSpPr>
          <p:cNvPr id="21" name="正方形/長方形 20">
            <a:extLst>
              <a:ext uri="{FF2B5EF4-FFF2-40B4-BE49-F238E27FC236}">
                <a16:creationId xmlns:a16="http://schemas.microsoft.com/office/drawing/2014/main" id="{3FDB9582-8696-43C2-901B-E5A8F05B6224}"/>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- 25</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742990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DB79468F-E06B-4AA6-9FDD-B3DFD240C0F5}"/>
              </a:ext>
            </a:extLst>
          </p:cNvPr>
          <p:cNvSpPr/>
          <p:nvPr/>
        </p:nvSpPr>
        <p:spPr>
          <a:xfrm>
            <a:off x="94178" y="285862"/>
            <a:ext cx="2441694"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mn-ea"/>
              </a:rPr>
              <a:t>２　</a:t>
            </a:r>
            <a:r>
              <a:rPr lang="ja-JP" altLang="en-US" sz="1600" b="1" dirty="0">
                <a:solidFill>
                  <a:srgbClr val="000000"/>
                </a:solidFill>
                <a:latin typeface="+mn-ea"/>
              </a:rPr>
              <a:t>高額レセプト</a:t>
            </a:r>
            <a:r>
              <a:rPr kumimoji="1" lang="ja-JP" altLang="en-US" sz="1600" b="1" dirty="0">
                <a:solidFill>
                  <a:schemeClr val="tx1"/>
                </a:solidFill>
                <a:latin typeface="+mn-ea"/>
              </a:rPr>
              <a:t>の分析</a:t>
            </a:r>
            <a:endParaRPr kumimoji="1" lang="en-US" altLang="ja-JP" sz="1600" b="1" dirty="0">
              <a:solidFill>
                <a:schemeClr val="tx1"/>
              </a:solidFill>
              <a:latin typeface="+mn-ea"/>
            </a:endParaRPr>
          </a:p>
        </p:txBody>
      </p:sp>
      <p:sp>
        <p:nvSpPr>
          <p:cNvPr id="32" name="正方形/長方形 31">
            <a:extLst>
              <a:ext uri="{FF2B5EF4-FFF2-40B4-BE49-F238E27FC236}">
                <a16:creationId xmlns:a16="http://schemas.microsoft.com/office/drawing/2014/main" id="{A1CC2488-EBB6-45EE-8CAD-8DF9C5066BFE}"/>
              </a:ext>
            </a:extLst>
          </p:cNvPr>
          <p:cNvSpPr/>
          <p:nvPr/>
        </p:nvSpPr>
        <p:spPr>
          <a:xfrm>
            <a:off x="479503" y="1044831"/>
            <a:ext cx="5898994" cy="1523943"/>
          </a:xfrm>
          <a:prstGeom prst="rect">
            <a:avLst/>
          </a:prstGeom>
        </p:spPr>
        <p:txBody>
          <a:bodyPr wrap="square">
            <a:spAutoFit/>
          </a:bodyPr>
          <a:lstStyle/>
          <a:p>
            <a:pPr>
              <a:lnSpc>
                <a:spcPct val="150000"/>
              </a:lnSpc>
            </a:pPr>
            <a:r>
              <a:rPr lang="ja-JP" altLang="en-US" sz="1050" dirty="0">
                <a:solidFill>
                  <a:srgbClr val="000000"/>
                </a:solidFill>
                <a:latin typeface="游ゴシック" panose="020B0400000000000000" pitchFamily="50" charset="-128"/>
                <a:ea typeface="游ゴシック" panose="020B0400000000000000" pitchFamily="50" charset="-128"/>
              </a:rPr>
              <a:t>　</a:t>
            </a:r>
            <a:r>
              <a:rPr lang="ja-JP" altLang="en-US" sz="1050" dirty="0">
                <a:latin typeface="+mn-ea"/>
              </a:rPr>
              <a:t>令和</a:t>
            </a:r>
            <a:r>
              <a:rPr lang="en-US" altLang="ja-JP" sz="1050" dirty="0">
                <a:latin typeface="+mn-ea"/>
              </a:rPr>
              <a:t>4</a:t>
            </a:r>
            <a:r>
              <a:rPr lang="ja-JP" altLang="en-US" sz="1050" dirty="0">
                <a:latin typeface="+mn-ea"/>
              </a:rPr>
              <a:t>年度診療分に発生しているレセプトのうち、診療点数が</a:t>
            </a:r>
            <a:r>
              <a:rPr lang="en-US" altLang="ja-JP" sz="1050" dirty="0">
                <a:latin typeface="+mn-ea"/>
              </a:rPr>
              <a:t>5</a:t>
            </a:r>
            <a:r>
              <a:rPr lang="ja-JP" altLang="en-US" sz="1050" dirty="0">
                <a:latin typeface="+mn-ea"/>
              </a:rPr>
              <a:t>万点以上のものを高額レセプトとしています。高額レセプトは</a:t>
            </a:r>
            <a:r>
              <a:rPr lang="en-US" altLang="ja-JP" sz="1050" dirty="0">
                <a:latin typeface="+mn-ea"/>
              </a:rPr>
              <a:t>535</a:t>
            </a:r>
            <a:r>
              <a:rPr lang="ja-JP" altLang="en-US" sz="1050" dirty="0">
                <a:latin typeface="+mn-ea"/>
              </a:rPr>
              <a:t>件発生しており、全体のレセプト件数の</a:t>
            </a:r>
            <a:r>
              <a:rPr lang="en-US" altLang="ja-JP" sz="1050" dirty="0">
                <a:latin typeface="+mn-ea"/>
              </a:rPr>
              <a:t>1.0</a:t>
            </a:r>
            <a:r>
              <a:rPr lang="ja-JP" altLang="en-US" sz="1050" dirty="0">
                <a:latin typeface="+mn-ea"/>
              </a:rPr>
              <a:t>％になりますが、高額レセプトの医療費は</a:t>
            </a:r>
            <a:r>
              <a:rPr lang="en-US" altLang="ja-JP" sz="1050" dirty="0">
                <a:latin typeface="+mn-ea"/>
              </a:rPr>
              <a:t>580.7</a:t>
            </a:r>
            <a:r>
              <a:rPr lang="ja-JP" altLang="en-US" sz="1050" dirty="0">
                <a:latin typeface="+mn-ea"/>
              </a:rPr>
              <a:t>百万円となり、医療費全体の</a:t>
            </a:r>
            <a:r>
              <a:rPr lang="en-US" altLang="ja-JP" sz="1050" dirty="0">
                <a:latin typeface="+mn-ea"/>
              </a:rPr>
              <a:t>43.4</a:t>
            </a:r>
            <a:r>
              <a:rPr lang="ja-JP" altLang="en-US" sz="1050" dirty="0">
                <a:latin typeface="+mn-ea"/>
              </a:rPr>
              <a:t>％を占めます。</a:t>
            </a:r>
            <a:endParaRPr lang="en-US" altLang="ja-JP" sz="1050" dirty="0">
              <a:latin typeface="+mn-ea"/>
            </a:endParaRPr>
          </a:p>
          <a:p>
            <a:pPr>
              <a:lnSpc>
                <a:spcPct val="150000"/>
              </a:lnSpc>
            </a:pPr>
            <a:r>
              <a:rPr lang="ja-JP" altLang="en-US" sz="1050" dirty="0">
                <a:latin typeface="+mn-ea"/>
              </a:rPr>
              <a:t>（県全体では約</a:t>
            </a:r>
            <a:r>
              <a:rPr lang="en-US" altLang="ja-JP" sz="1050" dirty="0">
                <a:latin typeface="+mn-ea"/>
              </a:rPr>
              <a:t>37.9</a:t>
            </a:r>
            <a:r>
              <a:rPr lang="ja-JP" altLang="en-US" sz="1050" dirty="0">
                <a:latin typeface="+mn-ea"/>
              </a:rPr>
              <a:t>％となるため、川棚町の高額レセプトの割合は高いといえます）</a:t>
            </a:r>
            <a:endParaRPr lang="en-US" altLang="ja-JP" sz="1050" dirty="0">
              <a:latin typeface="+mn-ea"/>
            </a:endParaRPr>
          </a:p>
          <a:p>
            <a:pPr>
              <a:lnSpc>
                <a:spcPct val="150000"/>
              </a:lnSpc>
            </a:pPr>
            <a:r>
              <a:rPr lang="ja-JP" altLang="en-US" sz="1050" dirty="0">
                <a:latin typeface="+mn-ea"/>
              </a:rPr>
              <a:t>　また高額レセプトの発生患者数の上位</a:t>
            </a:r>
            <a:r>
              <a:rPr lang="en-US" altLang="ja-JP" sz="1050" dirty="0">
                <a:latin typeface="+mn-ea"/>
              </a:rPr>
              <a:t>5</a:t>
            </a:r>
            <a:r>
              <a:rPr lang="ja-JP" altLang="en-US" sz="1050" dirty="0">
                <a:latin typeface="+mn-ea"/>
              </a:rPr>
              <a:t>疾病をみると「悪性新生物＜腫瘍＞」（主要傷病名は</a:t>
            </a:r>
            <a:r>
              <a:rPr lang="zh-TW" altLang="en-US" sz="1050" dirty="0">
                <a:latin typeface="游ゴシック" panose="020B0400000000000000" pitchFamily="50" charset="-128"/>
                <a:ea typeface="游ゴシック" panose="020B0400000000000000" pitchFamily="50" charset="-128"/>
              </a:rPr>
              <a:t>多発性骨髄腫、前立腺癌、尿管癌</a:t>
            </a:r>
            <a:r>
              <a:rPr lang="ja-JP" altLang="en-US" sz="1050" dirty="0">
                <a:latin typeface="+mn-ea"/>
              </a:rPr>
              <a:t>など）で</a:t>
            </a:r>
            <a:r>
              <a:rPr lang="en-US" altLang="ja-JP" sz="1050" dirty="0">
                <a:latin typeface="+mn-ea"/>
              </a:rPr>
              <a:t>21</a:t>
            </a:r>
            <a:r>
              <a:rPr lang="ja-JP" altLang="en-US" sz="1050" dirty="0">
                <a:latin typeface="+mn-ea"/>
              </a:rPr>
              <a:t>人と最も多くなっています。</a:t>
            </a:r>
            <a:endParaRPr lang="en-US" altLang="ja-JP" sz="1050" dirty="0">
              <a:latin typeface="+mn-ea"/>
            </a:endParaRPr>
          </a:p>
        </p:txBody>
      </p:sp>
      <p:cxnSp>
        <p:nvCxnSpPr>
          <p:cNvPr id="33" name="直線コネクタ 32">
            <a:extLst>
              <a:ext uri="{FF2B5EF4-FFF2-40B4-BE49-F238E27FC236}">
                <a16:creationId xmlns:a16="http://schemas.microsoft.com/office/drawing/2014/main" id="{A72EE90D-3DFC-43D9-BBF3-DF34DC331847}"/>
              </a:ext>
            </a:extLst>
          </p:cNvPr>
          <p:cNvCxnSpPr>
            <a:cxnSpLocks/>
          </p:cNvCxnSpPr>
          <p:nvPr/>
        </p:nvCxnSpPr>
        <p:spPr>
          <a:xfrm>
            <a:off x="54000" y="83462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4" name="グラフ 33">
            <a:extLst>
              <a:ext uri="{FF2B5EF4-FFF2-40B4-BE49-F238E27FC236}">
                <a16:creationId xmlns:a16="http://schemas.microsoft.com/office/drawing/2014/main" id="{6A46D4FC-0DB0-496C-B965-1EAC3B976EB9}"/>
              </a:ext>
            </a:extLst>
          </p:cNvPr>
          <p:cNvGraphicFramePr/>
          <p:nvPr>
            <p:extLst>
              <p:ext uri="{D42A27DB-BD31-4B8C-83A1-F6EECF244321}">
                <p14:modId xmlns:p14="http://schemas.microsoft.com/office/powerpoint/2010/main" val="3168073267"/>
              </p:ext>
            </p:extLst>
          </p:nvPr>
        </p:nvGraphicFramePr>
        <p:xfrm>
          <a:off x="2965836" y="3066438"/>
          <a:ext cx="3401123" cy="20114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グラフ 34">
            <a:extLst>
              <a:ext uri="{FF2B5EF4-FFF2-40B4-BE49-F238E27FC236}">
                <a16:creationId xmlns:a16="http://schemas.microsoft.com/office/drawing/2014/main" id="{3F075CF8-E792-4C6B-83C9-5D8963BE61F1}"/>
              </a:ext>
            </a:extLst>
          </p:cNvPr>
          <p:cNvGraphicFramePr/>
          <p:nvPr>
            <p:extLst>
              <p:ext uri="{D42A27DB-BD31-4B8C-83A1-F6EECF244321}">
                <p14:modId xmlns:p14="http://schemas.microsoft.com/office/powerpoint/2010/main" val="1868875866"/>
              </p:ext>
            </p:extLst>
          </p:nvPr>
        </p:nvGraphicFramePr>
        <p:xfrm>
          <a:off x="324709" y="3066438"/>
          <a:ext cx="3401123" cy="2011434"/>
        </p:xfrm>
        <a:graphic>
          <a:graphicData uri="http://schemas.openxmlformats.org/drawingml/2006/chart">
            <c:chart xmlns:c="http://schemas.openxmlformats.org/drawingml/2006/chart" xmlns:r="http://schemas.openxmlformats.org/officeDocument/2006/relationships" r:id="rId4"/>
          </a:graphicData>
        </a:graphic>
      </p:graphicFrame>
      <p:sp>
        <p:nvSpPr>
          <p:cNvPr id="36" name="正方形/長方形 35">
            <a:extLst>
              <a:ext uri="{FF2B5EF4-FFF2-40B4-BE49-F238E27FC236}">
                <a16:creationId xmlns:a16="http://schemas.microsoft.com/office/drawing/2014/main" id="{9B36A650-55B7-451A-A23A-46A0B50145CF}"/>
              </a:ext>
            </a:extLst>
          </p:cNvPr>
          <p:cNvSpPr/>
          <p:nvPr/>
        </p:nvSpPr>
        <p:spPr>
          <a:xfrm>
            <a:off x="1122611" y="2804274"/>
            <a:ext cx="1925527" cy="246221"/>
          </a:xfrm>
          <a:prstGeom prst="rect">
            <a:avLst/>
          </a:prstGeom>
        </p:spPr>
        <p:txBody>
          <a:bodyPr wrap="none">
            <a:spAutoFit/>
          </a:bodyPr>
          <a:lstStyle/>
          <a:p>
            <a:r>
              <a:rPr lang="ja-JP" altLang="en-US" sz="1000" b="1" dirty="0">
                <a:latin typeface="+mn-ea"/>
              </a:rPr>
              <a:t>令和</a:t>
            </a:r>
            <a:r>
              <a:rPr lang="en-US" altLang="ja-JP" sz="1000" b="1" dirty="0">
                <a:latin typeface="+mn-ea"/>
              </a:rPr>
              <a:t>4</a:t>
            </a:r>
            <a:r>
              <a:rPr lang="ja-JP" altLang="en-US" sz="1000" b="1" dirty="0">
                <a:latin typeface="+mn-ea"/>
              </a:rPr>
              <a:t>年度　高額レセプト件数</a:t>
            </a:r>
            <a:endParaRPr lang="en-US" altLang="ja-JP" sz="1000" b="1" dirty="0">
              <a:latin typeface="+mn-ea"/>
            </a:endParaRPr>
          </a:p>
        </p:txBody>
      </p:sp>
      <p:sp>
        <p:nvSpPr>
          <p:cNvPr id="37" name="正方形/長方形 36">
            <a:extLst>
              <a:ext uri="{FF2B5EF4-FFF2-40B4-BE49-F238E27FC236}">
                <a16:creationId xmlns:a16="http://schemas.microsoft.com/office/drawing/2014/main" id="{66F3D0B0-21CC-4586-9363-5A528EC608DF}"/>
              </a:ext>
            </a:extLst>
          </p:cNvPr>
          <p:cNvSpPr/>
          <p:nvPr/>
        </p:nvSpPr>
        <p:spPr>
          <a:xfrm>
            <a:off x="4130403" y="2804274"/>
            <a:ext cx="1519968" cy="246221"/>
          </a:xfrm>
          <a:prstGeom prst="rect">
            <a:avLst/>
          </a:prstGeom>
        </p:spPr>
        <p:txBody>
          <a:bodyPr wrap="square">
            <a:spAutoFit/>
          </a:bodyPr>
          <a:lstStyle/>
          <a:p>
            <a:r>
              <a:rPr lang="ja-JP" altLang="en-US" sz="1000" b="1" dirty="0">
                <a:latin typeface="+mn-ea"/>
              </a:rPr>
              <a:t>令和</a:t>
            </a:r>
            <a:r>
              <a:rPr lang="en-US" altLang="ja-JP" sz="1000" b="1" dirty="0">
                <a:latin typeface="+mn-ea"/>
              </a:rPr>
              <a:t>4</a:t>
            </a:r>
            <a:r>
              <a:rPr lang="ja-JP" altLang="en-US" sz="1000" b="1" dirty="0">
                <a:latin typeface="+mn-ea"/>
              </a:rPr>
              <a:t>年度　医療費</a:t>
            </a:r>
            <a:endParaRPr lang="en-US" altLang="ja-JP" sz="1000" b="1" dirty="0">
              <a:latin typeface="+mn-ea"/>
            </a:endParaRPr>
          </a:p>
        </p:txBody>
      </p:sp>
      <p:sp>
        <p:nvSpPr>
          <p:cNvPr id="39" name="正方形/長方形 38">
            <a:extLst>
              <a:ext uri="{FF2B5EF4-FFF2-40B4-BE49-F238E27FC236}">
                <a16:creationId xmlns:a16="http://schemas.microsoft.com/office/drawing/2014/main" id="{46D0EAB1-8161-47A4-B971-75F94EE81CFA}"/>
              </a:ext>
            </a:extLst>
          </p:cNvPr>
          <p:cNvSpPr/>
          <p:nvPr/>
        </p:nvSpPr>
        <p:spPr>
          <a:xfrm>
            <a:off x="2085374" y="3753082"/>
            <a:ext cx="699230" cy="215444"/>
          </a:xfrm>
          <a:prstGeom prst="rect">
            <a:avLst/>
          </a:prstGeom>
        </p:spPr>
        <p:txBody>
          <a:bodyPr wrap="none">
            <a:spAutoFit/>
          </a:bodyPr>
          <a:lstStyle/>
          <a:p>
            <a:r>
              <a:rPr lang="ja-JP" altLang="en-US" sz="800" dirty="0">
                <a:solidFill>
                  <a:srgbClr val="0070C0"/>
                </a:solidFill>
                <a:latin typeface="Arial Black" panose="020B0A04020102020204" pitchFamily="34" charset="0"/>
              </a:rPr>
              <a:t>（</a:t>
            </a:r>
            <a:r>
              <a:rPr lang="en-US" altLang="ja-JP" sz="800" dirty="0">
                <a:solidFill>
                  <a:srgbClr val="0070C0"/>
                </a:solidFill>
                <a:latin typeface="Arial Black" panose="020B0A04020102020204" pitchFamily="34" charset="0"/>
              </a:rPr>
              <a:t>535</a:t>
            </a:r>
            <a:r>
              <a:rPr lang="ja-JP" altLang="en-US" sz="800" dirty="0">
                <a:solidFill>
                  <a:srgbClr val="0070C0"/>
                </a:solidFill>
                <a:latin typeface="Arial Black" panose="020B0A04020102020204" pitchFamily="34" charset="0"/>
              </a:rPr>
              <a:t>件）</a:t>
            </a:r>
            <a:endParaRPr lang="en-US" altLang="ja-JP" sz="800" dirty="0">
              <a:solidFill>
                <a:srgbClr val="0070C0"/>
              </a:solidFill>
              <a:latin typeface="Arial Black" panose="020B0A04020102020204" pitchFamily="34" charset="0"/>
            </a:endParaRPr>
          </a:p>
        </p:txBody>
      </p:sp>
      <p:sp>
        <p:nvSpPr>
          <p:cNvPr id="41" name="正方形/長方形 40">
            <a:extLst>
              <a:ext uri="{FF2B5EF4-FFF2-40B4-BE49-F238E27FC236}">
                <a16:creationId xmlns:a16="http://schemas.microsoft.com/office/drawing/2014/main" id="{2D3AECE9-A876-4E7C-A6A4-3467F0C19329}"/>
              </a:ext>
            </a:extLst>
          </p:cNvPr>
          <p:cNvSpPr/>
          <p:nvPr/>
        </p:nvSpPr>
        <p:spPr>
          <a:xfrm>
            <a:off x="1572304" y="4435693"/>
            <a:ext cx="870751" cy="215444"/>
          </a:xfrm>
          <a:prstGeom prst="rect">
            <a:avLst/>
          </a:prstGeom>
        </p:spPr>
        <p:txBody>
          <a:bodyPr wrap="none">
            <a:spAutoFit/>
          </a:bodyPr>
          <a:lstStyle/>
          <a:p>
            <a:r>
              <a:rPr lang="ja-JP" altLang="en-US" sz="800" dirty="0">
                <a:latin typeface="Arial Black" panose="020B0A04020102020204" pitchFamily="34" charset="0"/>
              </a:rPr>
              <a:t>（</a:t>
            </a:r>
            <a:r>
              <a:rPr lang="en-US" altLang="ja-JP" sz="800" dirty="0">
                <a:latin typeface="Arial Black" panose="020B0A04020102020204" pitchFamily="34" charset="0"/>
              </a:rPr>
              <a:t>51,589</a:t>
            </a:r>
            <a:r>
              <a:rPr lang="ja-JP" altLang="en-US" sz="800" dirty="0">
                <a:latin typeface="Arial Black" panose="020B0A04020102020204" pitchFamily="34" charset="0"/>
              </a:rPr>
              <a:t>件）</a:t>
            </a:r>
            <a:endParaRPr lang="en-US" altLang="ja-JP" sz="800" dirty="0">
              <a:latin typeface="Arial Black" panose="020B0A04020102020204" pitchFamily="34" charset="0"/>
            </a:endParaRPr>
          </a:p>
        </p:txBody>
      </p:sp>
      <p:sp>
        <p:nvSpPr>
          <p:cNvPr id="49" name="正方形/長方形 48">
            <a:extLst>
              <a:ext uri="{FF2B5EF4-FFF2-40B4-BE49-F238E27FC236}">
                <a16:creationId xmlns:a16="http://schemas.microsoft.com/office/drawing/2014/main" id="{196B0597-3D43-4FED-910A-9B76B7A644BD}"/>
              </a:ext>
            </a:extLst>
          </p:cNvPr>
          <p:cNvSpPr/>
          <p:nvPr/>
        </p:nvSpPr>
        <p:spPr>
          <a:xfrm>
            <a:off x="4779141" y="4049283"/>
            <a:ext cx="1007007" cy="215444"/>
          </a:xfrm>
          <a:prstGeom prst="rect">
            <a:avLst/>
          </a:prstGeom>
        </p:spPr>
        <p:txBody>
          <a:bodyPr wrap="none">
            <a:spAutoFit/>
          </a:bodyPr>
          <a:lstStyle/>
          <a:p>
            <a:r>
              <a:rPr lang="ja-JP" altLang="en-US" sz="800" b="1" dirty="0">
                <a:solidFill>
                  <a:schemeClr val="bg1"/>
                </a:solidFill>
                <a:latin typeface="Arial Black" panose="020B0A04020102020204" pitchFamily="34" charset="0"/>
              </a:rPr>
              <a:t>（</a:t>
            </a:r>
            <a:r>
              <a:rPr lang="en-US" altLang="ja-JP" sz="800" b="1" dirty="0">
                <a:solidFill>
                  <a:schemeClr val="bg1"/>
                </a:solidFill>
                <a:latin typeface="Arial Black" panose="020B0A04020102020204" pitchFamily="34" charset="0"/>
              </a:rPr>
              <a:t>580.7</a:t>
            </a:r>
            <a:r>
              <a:rPr lang="ja-JP" altLang="en-US" sz="800" b="1" dirty="0">
                <a:solidFill>
                  <a:schemeClr val="bg1"/>
                </a:solidFill>
                <a:latin typeface="Arial Black" panose="020B0A04020102020204" pitchFamily="34" charset="0"/>
              </a:rPr>
              <a:t>百万円）</a:t>
            </a:r>
            <a:endParaRPr lang="en-US" altLang="ja-JP" sz="800" b="1" dirty="0">
              <a:solidFill>
                <a:schemeClr val="bg1"/>
              </a:solidFill>
              <a:latin typeface="Arial Black" panose="020B0A04020102020204" pitchFamily="34" charset="0"/>
            </a:endParaRPr>
          </a:p>
        </p:txBody>
      </p:sp>
      <p:sp>
        <p:nvSpPr>
          <p:cNvPr id="50" name="正方形/長方形 49">
            <a:extLst>
              <a:ext uri="{FF2B5EF4-FFF2-40B4-BE49-F238E27FC236}">
                <a16:creationId xmlns:a16="http://schemas.microsoft.com/office/drawing/2014/main" id="{5E73ABC4-D7D8-4C07-8D5A-D5A131F3F366}"/>
              </a:ext>
            </a:extLst>
          </p:cNvPr>
          <p:cNvSpPr/>
          <p:nvPr/>
        </p:nvSpPr>
        <p:spPr>
          <a:xfrm>
            <a:off x="3907064" y="4224013"/>
            <a:ext cx="1007007" cy="215444"/>
          </a:xfrm>
          <a:prstGeom prst="rect">
            <a:avLst/>
          </a:prstGeom>
        </p:spPr>
        <p:txBody>
          <a:bodyPr wrap="none">
            <a:spAutoFit/>
          </a:bodyPr>
          <a:lstStyle/>
          <a:p>
            <a:r>
              <a:rPr lang="ja-JP" altLang="en-US" sz="800" b="1" dirty="0">
                <a:latin typeface="Arial Black" panose="020B0A04020102020204" pitchFamily="34" charset="0"/>
              </a:rPr>
              <a:t>（</a:t>
            </a:r>
            <a:r>
              <a:rPr lang="en-US" altLang="ja-JP" sz="800" dirty="0">
                <a:latin typeface="Arial Black" panose="020B0A04020102020204" pitchFamily="34" charset="0"/>
              </a:rPr>
              <a:t>758.8</a:t>
            </a:r>
            <a:r>
              <a:rPr lang="ja-JP" altLang="en-US" sz="800" b="1" dirty="0">
                <a:latin typeface="Arial Black" panose="020B0A04020102020204" pitchFamily="34" charset="0"/>
              </a:rPr>
              <a:t>百万円）</a:t>
            </a:r>
            <a:endParaRPr lang="en-US" altLang="ja-JP" sz="800" b="1" dirty="0">
              <a:latin typeface="Arial Black" panose="020B0A04020102020204" pitchFamily="34" charset="0"/>
            </a:endParaRPr>
          </a:p>
        </p:txBody>
      </p:sp>
      <p:graphicFrame>
        <p:nvGraphicFramePr>
          <p:cNvPr id="54" name="グラフ 53">
            <a:extLst>
              <a:ext uri="{FF2B5EF4-FFF2-40B4-BE49-F238E27FC236}">
                <a16:creationId xmlns:a16="http://schemas.microsoft.com/office/drawing/2014/main" id="{468EB030-7E09-48B3-913E-9EFDCC8F6EA3}"/>
              </a:ext>
            </a:extLst>
          </p:cNvPr>
          <p:cNvGraphicFramePr/>
          <p:nvPr>
            <p:extLst>
              <p:ext uri="{D42A27DB-BD31-4B8C-83A1-F6EECF244321}">
                <p14:modId xmlns:p14="http://schemas.microsoft.com/office/powerpoint/2010/main" val="3658626536"/>
              </p:ext>
            </p:extLst>
          </p:nvPr>
        </p:nvGraphicFramePr>
        <p:xfrm>
          <a:off x="479503" y="5485455"/>
          <a:ext cx="5898994" cy="2771217"/>
        </p:xfrm>
        <a:graphic>
          <a:graphicData uri="http://schemas.openxmlformats.org/drawingml/2006/chart">
            <c:chart xmlns:c="http://schemas.openxmlformats.org/drawingml/2006/chart" xmlns:r="http://schemas.openxmlformats.org/officeDocument/2006/relationships" r:id="rId5"/>
          </a:graphicData>
        </a:graphic>
      </p:graphicFrame>
      <p:sp>
        <p:nvSpPr>
          <p:cNvPr id="55" name="正方形/長方形 54">
            <a:extLst>
              <a:ext uri="{FF2B5EF4-FFF2-40B4-BE49-F238E27FC236}">
                <a16:creationId xmlns:a16="http://schemas.microsoft.com/office/drawing/2014/main" id="{C5235E15-8611-4343-92E8-5ED319AAD551}"/>
              </a:ext>
            </a:extLst>
          </p:cNvPr>
          <p:cNvSpPr/>
          <p:nvPr/>
        </p:nvSpPr>
        <p:spPr>
          <a:xfrm>
            <a:off x="2234351" y="5166247"/>
            <a:ext cx="2443298" cy="230832"/>
          </a:xfrm>
          <a:prstGeom prst="rect">
            <a:avLst/>
          </a:prstGeom>
        </p:spPr>
        <p:txBody>
          <a:bodyPr wrap="none">
            <a:spAutoFit/>
          </a:bodyPr>
          <a:lstStyle/>
          <a:p>
            <a:r>
              <a:rPr lang="ja-JP" altLang="en-US" sz="900" b="1" dirty="0">
                <a:latin typeface="+mn-ea"/>
              </a:rPr>
              <a:t>令和</a:t>
            </a:r>
            <a:r>
              <a:rPr lang="en-US" altLang="ja-JP" sz="900" b="1" dirty="0">
                <a:latin typeface="+mn-ea"/>
              </a:rPr>
              <a:t>4</a:t>
            </a:r>
            <a:r>
              <a:rPr lang="ja-JP" altLang="en-US" sz="900" b="1" dirty="0">
                <a:latin typeface="+mn-ea"/>
              </a:rPr>
              <a:t>年度高額レセプト発生患者数と医療費</a:t>
            </a:r>
            <a:endParaRPr lang="en-US" altLang="ja-JP" sz="900" b="1" dirty="0">
              <a:latin typeface="+mn-ea"/>
            </a:endParaRPr>
          </a:p>
        </p:txBody>
      </p:sp>
      <p:sp>
        <p:nvSpPr>
          <p:cNvPr id="56" name="正方形/長方形 55">
            <a:extLst>
              <a:ext uri="{FF2B5EF4-FFF2-40B4-BE49-F238E27FC236}">
                <a16:creationId xmlns:a16="http://schemas.microsoft.com/office/drawing/2014/main" id="{5229ACC7-791D-451F-A628-C8BC402E857A}"/>
              </a:ext>
            </a:extLst>
          </p:cNvPr>
          <p:cNvSpPr/>
          <p:nvPr/>
        </p:nvSpPr>
        <p:spPr>
          <a:xfrm>
            <a:off x="552459" y="5564774"/>
            <a:ext cx="389850" cy="230832"/>
          </a:xfrm>
          <a:prstGeom prst="rect">
            <a:avLst/>
          </a:prstGeom>
        </p:spPr>
        <p:txBody>
          <a:bodyPr wrap="none">
            <a:spAutoFit/>
          </a:bodyPr>
          <a:lstStyle/>
          <a:p>
            <a:r>
              <a:rPr lang="en-US" altLang="ja-JP" sz="900" dirty="0">
                <a:solidFill>
                  <a:srgbClr val="000000"/>
                </a:solidFill>
                <a:latin typeface="+mn-ea"/>
              </a:rPr>
              <a:t>(</a:t>
            </a:r>
            <a:r>
              <a:rPr lang="ja-JP" altLang="en-US" sz="900" dirty="0">
                <a:solidFill>
                  <a:srgbClr val="000000"/>
                </a:solidFill>
                <a:latin typeface="+mn-ea"/>
              </a:rPr>
              <a:t>人</a:t>
            </a:r>
            <a:r>
              <a:rPr lang="en-US" altLang="ja-JP" sz="900" dirty="0">
                <a:solidFill>
                  <a:srgbClr val="000000"/>
                </a:solidFill>
                <a:latin typeface="+mn-ea"/>
              </a:rPr>
              <a:t>)</a:t>
            </a:r>
            <a:endParaRPr lang="ja-JP" altLang="en-US" sz="900" dirty="0">
              <a:latin typeface="+mn-ea"/>
            </a:endParaRPr>
          </a:p>
        </p:txBody>
      </p:sp>
      <p:sp>
        <p:nvSpPr>
          <p:cNvPr id="57" name="正方形/長方形 56">
            <a:extLst>
              <a:ext uri="{FF2B5EF4-FFF2-40B4-BE49-F238E27FC236}">
                <a16:creationId xmlns:a16="http://schemas.microsoft.com/office/drawing/2014/main" id="{BF455277-CC01-40DA-9384-6ABA0099CB8D}"/>
              </a:ext>
            </a:extLst>
          </p:cNvPr>
          <p:cNvSpPr/>
          <p:nvPr/>
        </p:nvSpPr>
        <p:spPr>
          <a:xfrm>
            <a:off x="5757814" y="5519852"/>
            <a:ext cx="620683" cy="369332"/>
          </a:xfrm>
          <a:prstGeom prst="rect">
            <a:avLst/>
          </a:prstGeom>
        </p:spPr>
        <p:txBody>
          <a:bodyPr wrap="none">
            <a:spAutoFit/>
          </a:bodyPr>
          <a:lstStyle/>
          <a:p>
            <a:r>
              <a:rPr lang="ja-JP" altLang="en-US" sz="900" dirty="0">
                <a:solidFill>
                  <a:srgbClr val="000000"/>
                </a:solidFill>
                <a:latin typeface="+mn-ea"/>
              </a:rPr>
              <a:t>医療費</a:t>
            </a:r>
            <a:endParaRPr lang="en-US" altLang="ja-JP" sz="900" dirty="0">
              <a:solidFill>
                <a:srgbClr val="000000"/>
              </a:solidFill>
              <a:latin typeface="+mn-ea"/>
            </a:endParaRPr>
          </a:p>
          <a:p>
            <a:r>
              <a:rPr lang="en-US" altLang="ja-JP" sz="900" dirty="0">
                <a:solidFill>
                  <a:srgbClr val="000000"/>
                </a:solidFill>
                <a:latin typeface="+mn-ea"/>
              </a:rPr>
              <a:t>(</a:t>
            </a:r>
            <a:r>
              <a:rPr lang="ja-JP" altLang="en-US" sz="900" dirty="0">
                <a:solidFill>
                  <a:srgbClr val="000000"/>
                </a:solidFill>
                <a:latin typeface="+mn-ea"/>
              </a:rPr>
              <a:t>百万円</a:t>
            </a:r>
            <a:r>
              <a:rPr lang="en-US" altLang="ja-JP" sz="900" dirty="0">
                <a:solidFill>
                  <a:srgbClr val="000000"/>
                </a:solidFill>
                <a:latin typeface="+mn-ea"/>
              </a:rPr>
              <a:t>)</a:t>
            </a:r>
            <a:endParaRPr lang="ja-JP" altLang="en-US" sz="900" dirty="0">
              <a:latin typeface="+mn-ea"/>
            </a:endParaRPr>
          </a:p>
        </p:txBody>
      </p:sp>
      <p:sp>
        <p:nvSpPr>
          <p:cNvPr id="58" name="正方形/長方形 57">
            <a:extLst>
              <a:ext uri="{FF2B5EF4-FFF2-40B4-BE49-F238E27FC236}">
                <a16:creationId xmlns:a16="http://schemas.microsoft.com/office/drawing/2014/main" id="{1052BCF8-8E73-4662-BCD9-B378704BE6B6}"/>
              </a:ext>
            </a:extLst>
          </p:cNvPr>
          <p:cNvSpPr/>
          <p:nvPr/>
        </p:nvSpPr>
        <p:spPr>
          <a:xfrm>
            <a:off x="1114429" y="7864443"/>
            <a:ext cx="1039922" cy="307777"/>
          </a:xfrm>
          <a:prstGeom prst="rect">
            <a:avLst/>
          </a:prstGeom>
        </p:spPr>
        <p:txBody>
          <a:bodyPr wrap="square">
            <a:spAutoFit/>
          </a:bodyPr>
          <a:lstStyle/>
          <a:p>
            <a:r>
              <a:rPr lang="ja-JP" altLang="en-US" sz="700" b="1" dirty="0">
                <a:latin typeface="Arial Black" panose="020B0A04020102020204" pitchFamily="34" charset="0"/>
              </a:rPr>
              <a:t>悪性新生物</a:t>
            </a:r>
            <a:endParaRPr lang="en-US" altLang="ja-JP" sz="700" b="1" dirty="0">
              <a:latin typeface="Arial Black" panose="020B0A04020102020204" pitchFamily="34" charset="0"/>
            </a:endParaRPr>
          </a:p>
          <a:p>
            <a:r>
              <a:rPr lang="ja-JP" altLang="en-US" sz="700" b="1" dirty="0">
                <a:latin typeface="Arial Black" panose="020B0A04020102020204" pitchFamily="34" charset="0"/>
              </a:rPr>
              <a:t>＜腫瘍＞</a:t>
            </a:r>
            <a:endParaRPr lang="en-US" altLang="ja-JP" sz="700" b="1" dirty="0">
              <a:latin typeface="Arial Black" panose="020B0A04020102020204" pitchFamily="34" charset="0"/>
            </a:endParaRPr>
          </a:p>
        </p:txBody>
      </p:sp>
      <p:sp>
        <p:nvSpPr>
          <p:cNvPr id="59" name="正方形/長方形 58">
            <a:extLst>
              <a:ext uri="{FF2B5EF4-FFF2-40B4-BE49-F238E27FC236}">
                <a16:creationId xmlns:a16="http://schemas.microsoft.com/office/drawing/2014/main" id="{8E602DA5-421F-4382-8482-F621ECB9026A}"/>
              </a:ext>
            </a:extLst>
          </p:cNvPr>
          <p:cNvSpPr/>
          <p:nvPr/>
        </p:nvSpPr>
        <p:spPr>
          <a:xfrm>
            <a:off x="2216604" y="7877320"/>
            <a:ext cx="364202" cy="200055"/>
          </a:xfrm>
          <a:prstGeom prst="rect">
            <a:avLst/>
          </a:prstGeom>
        </p:spPr>
        <p:txBody>
          <a:bodyPr wrap="none">
            <a:spAutoFit/>
          </a:bodyPr>
          <a:lstStyle/>
          <a:p>
            <a:r>
              <a:rPr lang="ja-JP" altLang="en-US" sz="700" b="1" dirty="0">
                <a:latin typeface="Arial Black" panose="020B0A04020102020204" pitchFamily="34" charset="0"/>
              </a:rPr>
              <a:t>骨折</a:t>
            </a:r>
            <a:endParaRPr lang="en-US" altLang="ja-JP" sz="700" b="1" dirty="0">
              <a:latin typeface="Arial Black" panose="020B0A04020102020204" pitchFamily="34" charset="0"/>
            </a:endParaRPr>
          </a:p>
        </p:txBody>
      </p:sp>
      <p:sp>
        <p:nvSpPr>
          <p:cNvPr id="60" name="正方形/長方形 59">
            <a:extLst>
              <a:ext uri="{FF2B5EF4-FFF2-40B4-BE49-F238E27FC236}">
                <a16:creationId xmlns:a16="http://schemas.microsoft.com/office/drawing/2014/main" id="{60E90CEF-B2A4-4608-8951-E96B83FBCB14}"/>
              </a:ext>
            </a:extLst>
          </p:cNvPr>
          <p:cNvSpPr/>
          <p:nvPr/>
        </p:nvSpPr>
        <p:spPr>
          <a:xfrm>
            <a:off x="3025441" y="7877319"/>
            <a:ext cx="899953" cy="200055"/>
          </a:xfrm>
          <a:prstGeom prst="rect">
            <a:avLst/>
          </a:prstGeom>
        </p:spPr>
        <p:txBody>
          <a:bodyPr wrap="square">
            <a:spAutoFit/>
          </a:bodyPr>
          <a:lstStyle/>
          <a:p>
            <a:r>
              <a:rPr lang="ja-JP" altLang="en-US" sz="700" b="1" dirty="0">
                <a:latin typeface="Arial Black" panose="020B0A04020102020204" pitchFamily="34" charset="0"/>
              </a:rPr>
              <a:t>呼吸器系の疾患</a:t>
            </a:r>
            <a:endParaRPr lang="en-US" altLang="ja-JP" sz="700" b="1" dirty="0">
              <a:latin typeface="Arial Black" panose="020B0A04020102020204" pitchFamily="34" charset="0"/>
            </a:endParaRPr>
          </a:p>
        </p:txBody>
      </p:sp>
      <p:sp>
        <p:nvSpPr>
          <p:cNvPr id="61" name="正方形/長方形 60">
            <a:extLst>
              <a:ext uri="{FF2B5EF4-FFF2-40B4-BE49-F238E27FC236}">
                <a16:creationId xmlns:a16="http://schemas.microsoft.com/office/drawing/2014/main" id="{D584426F-33BA-4447-B60B-B2358BC809CC}"/>
              </a:ext>
            </a:extLst>
          </p:cNvPr>
          <p:cNvSpPr/>
          <p:nvPr/>
        </p:nvSpPr>
        <p:spPr>
          <a:xfrm>
            <a:off x="3986271" y="7864443"/>
            <a:ext cx="853004" cy="415498"/>
          </a:xfrm>
          <a:prstGeom prst="rect">
            <a:avLst/>
          </a:prstGeom>
        </p:spPr>
        <p:txBody>
          <a:bodyPr wrap="square">
            <a:spAutoFit/>
          </a:bodyPr>
          <a:lstStyle/>
          <a:p>
            <a:r>
              <a:rPr lang="ja-JP" altLang="en-US" sz="700" b="1" dirty="0">
                <a:latin typeface="Arial Black" panose="020B0A04020102020204" pitchFamily="34" charset="0"/>
              </a:rPr>
              <a:t>統合失調症，統合失調症型障害及び妄想性障害</a:t>
            </a:r>
            <a:endParaRPr lang="en-US" altLang="ja-JP" sz="700" b="1" dirty="0">
              <a:latin typeface="Arial Black" panose="020B0A04020102020204" pitchFamily="34" charset="0"/>
            </a:endParaRPr>
          </a:p>
        </p:txBody>
      </p:sp>
      <p:sp>
        <p:nvSpPr>
          <p:cNvPr id="62" name="正方形/長方形 61">
            <a:extLst>
              <a:ext uri="{FF2B5EF4-FFF2-40B4-BE49-F238E27FC236}">
                <a16:creationId xmlns:a16="http://schemas.microsoft.com/office/drawing/2014/main" id="{E1B1526E-4419-442C-812C-BA62EA70F6FD}"/>
              </a:ext>
            </a:extLst>
          </p:cNvPr>
          <p:cNvSpPr/>
          <p:nvPr/>
        </p:nvSpPr>
        <p:spPr>
          <a:xfrm>
            <a:off x="5028529" y="7864443"/>
            <a:ext cx="853004" cy="307777"/>
          </a:xfrm>
          <a:prstGeom prst="rect">
            <a:avLst/>
          </a:prstGeom>
        </p:spPr>
        <p:txBody>
          <a:bodyPr wrap="square">
            <a:spAutoFit/>
          </a:bodyPr>
          <a:lstStyle/>
          <a:p>
            <a:r>
              <a:rPr lang="ja-JP" altLang="en-US" sz="700" b="1" dirty="0">
                <a:latin typeface="Arial Black" panose="020B0A04020102020204" pitchFamily="34" charset="0"/>
              </a:rPr>
              <a:t>乳房の悪性新生物＜腫瘍＞</a:t>
            </a:r>
            <a:endParaRPr lang="en-US" altLang="ja-JP" sz="700" b="1" dirty="0">
              <a:latin typeface="Arial Black" panose="020B0A04020102020204" pitchFamily="34" charset="0"/>
            </a:endParaRPr>
          </a:p>
        </p:txBody>
      </p:sp>
      <p:sp>
        <p:nvSpPr>
          <p:cNvPr id="63" name="正方形/長方形 62">
            <a:extLst>
              <a:ext uri="{FF2B5EF4-FFF2-40B4-BE49-F238E27FC236}">
                <a16:creationId xmlns:a16="http://schemas.microsoft.com/office/drawing/2014/main" id="{429630D9-4CA2-49FD-8610-69AA2715A6F2}"/>
              </a:ext>
            </a:extLst>
          </p:cNvPr>
          <p:cNvSpPr/>
          <p:nvPr/>
        </p:nvSpPr>
        <p:spPr>
          <a:xfrm>
            <a:off x="479503" y="8315394"/>
            <a:ext cx="6776302" cy="369332"/>
          </a:xfrm>
          <a:prstGeom prst="rect">
            <a:avLst/>
          </a:prstGeom>
        </p:spPr>
        <p:txBody>
          <a:bodyPr wrap="square">
            <a:spAutoFit/>
          </a:bodyPr>
          <a:lstStyle/>
          <a:p>
            <a:r>
              <a:rPr lang="en-US" altLang="ja-JP" sz="900" dirty="0">
                <a:latin typeface="+mn-ea"/>
              </a:rPr>
              <a:t>※</a:t>
            </a:r>
            <a:r>
              <a:rPr lang="ja-JP" altLang="en-US" sz="900" dirty="0">
                <a:latin typeface="+mn-ea"/>
              </a:rPr>
              <a:t>高額</a:t>
            </a:r>
            <a:r>
              <a:rPr lang="en-US" altLang="ja-JP" sz="900" dirty="0">
                <a:latin typeface="+mn-ea"/>
              </a:rPr>
              <a:t>(</a:t>
            </a:r>
            <a:r>
              <a:rPr lang="ja-JP" altLang="en-US" sz="900" dirty="0">
                <a:latin typeface="+mn-ea"/>
              </a:rPr>
              <a:t>５万点以上</a:t>
            </a:r>
            <a:r>
              <a:rPr lang="en-US" altLang="ja-JP" sz="900" dirty="0">
                <a:latin typeface="+mn-ea"/>
              </a:rPr>
              <a:t>)</a:t>
            </a:r>
            <a:r>
              <a:rPr lang="ja-JP" altLang="en-US" sz="900" dirty="0">
                <a:latin typeface="+mn-ea"/>
              </a:rPr>
              <a:t>レセプトの患者数上位</a:t>
            </a:r>
            <a:r>
              <a:rPr lang="en-US" altLang="ja-JP" sz="900" dirty="0">
                <a:latin typeface="+mn-ea"/>
              </a:rPr>
              <a:t>5</a:t>
            </a:r>
            <a:r>
              <a:rPr lang="ja-JP" altLang="en-US" sz="900" dirty="0">
                <a:latin typeface="+mn-ea"/>
              </a:rPr>
              <a:t>疾病を対象としています。</a:t>
            </a:r>
            <a:endParaRPr lang="en-US" altLang="ja-JP" sz="900" dirty="0">
              <a:latin typeface="+mn-ea"/>
            </a:endParaRPr>
          </a:p>
          <a:p>
            <a:r>
              <a:rPr lang="ja-JP" altLang="en-US" sz="900" dirty="0">
                <a:solidFill>
                  <a:srgbClr val="000000"/>
                </a:solidFill>
                <a:latin typeface="+mn-ea"/>
              </a:rPr>
              <a:t>出典：</a:t>
            </a:r>
            <a:r>
              <a:rPr lang="en-US" altLang="ja-JP" sz="900" dirty="0">
                <a:solidFill>
                  <a:srgbClr val="000000"/>
                </a:solidFill>
                <a:latin typeface="+mn-ea"/>
              </a:rPr>
              <a:t>NDB</a:t>
            </a:r>
            <a:r>
              <a:rPr lang="ja-JP" altLang="en-US" sz="900" dirty="0">
                <a:latin typeface="+mn-ea"/>
              </a:rPr>
              <a:t>データ</a:t>
            </a:r>
          </a:p>
        </p:txBody>
      </p:sp>
      <p:sp>
        <p:nvSpPr>
          <p:cNvPr id="64" name="正方形/長方形 63">
            <a:extLst>
              <a:ext uri="{FF2B5EF4-FFF2-40B4-BE49-F238E27FC236}">
                <a16:creationId xmlns:a16="http://schemas.microsoft.com/office/drawing/2014/main" id="{BF9EF820-DAB4-489B-B207-74B3BB0917C5}"/>
              </a:ext>
            </a:extLst>
          </p:cNvPr>
          <p:cNvSpPr/>
          <p:nvPr/>
        </p:nvSpPr>
        <p:spPr>
          <a:xfrm>
            <a:off x="4055863" y="6045719"/>
            <a:ext cx="1669047" cy="400110"/>
          </a:xfrm>
          <a:prstGeom prst="rect">
            <a:avLst/>
          </a:prstGeom>
          <a:ln>
            <a:solidFill>
              <a:srgbClr val="C00000"/>
            </a:solidFill>
          </a:ln>
        </p:spPr>
        <p:txBody>
          <a:bodyPr wrap="none">
            <a:spAutoFit/>
          </a:bodyPr>
          <a:lstStyle/>
          <a:p>
            <a:r>
              <a:rPr lang="ja-JP" altLang="en-US" sz="1000" b="1" dirty="0">
                <a:solidFill>
                  <a:srgbClr val="C00000"/>
                </a:solidFill>
                <a:latin typeface="+mn-ea"/>
              </a:rPr>
              <a:t>患者数上位</a:t>
            </a:r>
            <a:r>
              <a:rPr lang="en-US" altLang="ja-JP" sz="1000" b="1" dirty="0">
                <a:solidFill>
                  <a:srgbClr val="C00000"/>
                </a:solidFill>
                <a:latin typeface="+mn-ea"/>
              </a:rPr>
              <a:t>5</a:t>
            </a:r>
            <a:r>
              <a:rPr lang="ja-JP" altLang="en-US" sz="1000" b="1" dirty="0">
                <a:solidFill>
                  <a:srgbClr val="C00000"/>
                </a:solidFill>
                <a:latin typeface="+mn-ea"/>
              </a:rPr>
              <a:t>疾病の</a:t>
            </a:r>
            <a:endParaRPr lang="en-US" altLang="ja-JP" sz="1000" b="1" dirty="0">
              <a:solidFill>
                <a:srgbClr val="C00000"/>
              </a:solidFill>
              <a:latin typeface="+mn-ea"/>
            </a:endParaRPr>
          </a:p>
          <a:p>
            <a:r>
              <a:rPr lang="ja-JP" altLang="en-US" sz="1000" b="1" dirty="0">
                <a:solidFill>
                  <a:srgbClr val="C00000"/>
                </a:solidFill>
                <a:latin typeface="+mn-ea"/>
              </a:rPr>
              <a:t>医療費合計：</a:t>
            </a:r>
            <a:r>
              <a:rPr lang="en-US" altLang="ja-JP" sz="1000" b="1" dirty="0">
                <a:solidFill>
                  <a:srgbClr val="C00000"/>
                </a:solidFill>
                <a:latin typeface="+mn-ea"/>
              </a:rPr>
              <a:t>217.5</a:t>
            </a:r>
            <a:r>
              <a:rPr lang="ja-JP" altLang="en-US" sz="1000" b="1" dirty="0">
                <a:solidFill>
                  <a:srgbClr val="C00000"/>
                </a:solidFill>
                <a:latin typeface="+mn-ea"/>
              </a:rPr>
              <a:t>百万円</a:t>
            </a:r>
            <a:endParaRPr lang="en-US" altLang="ja-JP" sz="1000" b="1" dirty="0">
              <a:solidFill>
                <a:srgbClr val="C00000"/>
              </a:solidFill>
              <a:latin typeface="+mn-ea"/>
            </a:endParaRPr>
          </a:p>
        </p:txBody>
      </p:sp>
      <p:cxnSp>
        <p:nvCxnSpPr>
          <p:cNvPr id="65" name="直線コネクタ 64">
            <a:extLst>
              <a:ext uri="{FF2B5EF4-FFF2-40B4-BE49-F238E27FC236}">
                <a16:creationId xmlns:a16="http://schemas.microsoft.com/office/drawing/2014/main" id="{A177CCE5-7ABE-4FD2-BA88-65A6733B0D37}"/>
              </a:ext>
            </a:extLst>
          </p:cNvPr>
          <p:cNvCxnSpPr>
            <a:cxnSpLocks/>
          </p:cNvCxnSpPr>
          <p:nvPr/>
        </p:nvCxnSpPr>
        <p:spPr>
          <a:xfrm>
            <a:off x="4738170" y="4054636"/>
            <a:ext cx="692024" cy="820286"/>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5B50E474-1FDA-415A-9BDC-1355AECF77D3}"/>
              </a:ext>
            </a:extLst>
          </p:cNvPr>
          <p:cNvSpPr/>
          <p:nvPr/>
        </p:nvSpPr>
        <p:spPr>
          <a:xfrm>
            <a:off x="5455031" y="4826569"/>
            <a:ext cx="1519968" cy="230832"/>
          </a:xfrm>
          <a:prstGeom prst="rect">
            <a:avLst/>
          </a:prstGeom>
        </p:spPr>
        <p:txBody>
          <a:bodyPr wrap="square">
            <a:spAutoFit/>
          </a:bodyPr>
          <a:lstStyle/>
          <a:p>
            <a:r>
              <a:rPr lang="ja-JP" altLang="en-US" sz="900" dirty="0">
                <a:solidFill>
                  <a:schemeClr val="accent2"/>
                </a:solidFill>
                <a:latin typeface="Arial Black" panose="020B0A04020102020204" pitchFamily="34" charset="0"/>
              </a:rPr>
              <a:t>県平均</a:t>
            </a:r>
            <a:r>
              <a:rPr lang="en-US" altLang="ja-JP" sz="900" dirty="0">
                <a:solidFill>
                  <a:schemeClr val="accent2"/>
                </a:solidFill>
                <a:latin typeface="Arial Black" panose="020B0A04020102020204" pitchFamily="34" charset="0"/>
              </a:rPr>
              <a:t>37.9</a:t>
            </a:r>
            <a:r>
              <a:rPr lang="ja-JP" altLang="en-US" sz="900" dirty="0">
                <a:solidFill>
                  <a:schemeClr val="accent2"/>
                </a:solidFill>
                <a:latin typeface="Arial Black" panose="020B0A04020102020204" pitchFamily="34" charset="0"/>
              </a:rPr>
              <a:t>％</a:t>
            </a:r>
            <a:endParaRPr lang="en-US" altLang="ja-JP" sz="900" dirty="0">
              <a:solidFill>
                <a:schemeClr val="accent2"/>
              </a:solidFill>
              <a:latin typeface="Arial Black" panose="020B0A04020102020204" pitchFamily="34" charset="0"/>
            </a:endParaRPr>
          </a:p>
        </p:txBody>
      </p:sp>
      <p:sp>
        <p:nvSpPr>
          <p:cNvPr id="67" name="正方形/長方形 66">
            <a:extLst>
              <a:ext uri="{FF2B5EF4-FFF2-40B4-BE49-F238E27FC236}">
                <a16:creationId xmlns:a16="http://schemas.microsoft.com/office/drawing/2014/main" id="{28100324-B0C0-4EA2-9ACD-0EFF563D65D4}"/>
              </a:ext>
            </a:extLst>
          </p:cNvPr>
          <p:cNvSpPr/>
          <p:nvPr/>
        </p:nvSpPr>
        <p:spPr>
          <a:xfrm>
            <a:off x="2509884" y="3170499"/>
            <a:ext cx="1519968" cy="230832"/>
          </a:xfrm>
          <a:prstGeom prst="rect">
            <a:avLst/>
          </a:prstGeom>
        </p:spPr>
        <p:txBody>
          <a:bodyPr wrap="square">
            <a:spAutoFit/>
          </a:bodyPr>
          <a:lstStyle/>
          <a:p>
            <a:r>
              <a:rPr lang="ja-JP" altLang="en-US" sz="900" b="1" dirty="0">
                <a:solidFill>
                  <a:schemeClr val="accent2"/>
                </a:solidFill>
                <a:latin typeface="+mn-ea"/>
              </a:rPr>
              <a:t>県平均</a:t>
            </a:r>
            <a:r>
              <a:rPr lang="en-US" altLang="ja-JP" sz="900" b="1" dirty="0">
                <a:solidFill>
                  <a:schemeClr val="accent2"/>
                </a:solidFill>
                <a:latin typeface="+mn-ea"/>
              </a:rPr>
              <a:t>1.0</a:t>
            </a:r>
            <a:r>
              <a:rPr lang="ja-JP" altLang="en-US" sz="900" b="1" dirty="0">
                <a:solidFill>
                  <a:schemeClr val="accent2"/>
                </a:solidFill>
                <a:latin typeface="+mn-ea"/>
              </a:rPr>
              <a:t>％</a:t>
            </a:r>
            <a:endParaRPr lang="en-US" altLang="ja-JP" sz="900" b="1" dirty="0">
              <a:solidFill>
                <a:schemeClr val="accent2"/>
              </a:solidFill>
              <a:latin typeface="+mn-ea"/>
            </a:endParaRPr>
          </a:p>
        </p:txBody>
      </p:sp>
      <p:sp>
        <p:nvSpPr>
          <p:cNvPr id="28" name="正方形/長方形 27">
            <a:extLst>
              <a:ext uri="{FF2B5EF4-FFF2-40B4-BE49-F238E27FC236}">
                <a16:creationId xmlns:a16="http://schemas.microsoft.com/office/drawing/2014/main" id="{33FE67CE-CDC6-42B3-95EE-50C44BB18FE0}"/>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- 26</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943668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0035726B-A7B3-461C-A632-9535CD044C4A}"/>
              </a:ext>
            </a:extLst>
          </p:cNvPr>
          <p:cNvSpPr/>
          <p:nvPr/>
        </p:nvSpPr>
        <p:spPr>
          <a:xfrm>
            <a:off x="94178" y="285862"/>
            <a:ext cx="3262432"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mn-ea"/>
              </a:rPr>
              <a:t>３　</a:t>
            </a:r>
            <a:r>
              <a:rPr lang="ja-JP" altLang="en-US" sz="1600" b="1" dirty="0">
                <a:solidFill>
                  <a:srgbClr val="000000"/>
                </a:solidFill>
                <a:latin typeface="+mn-ea"/>
              </a:rPr>
              <a:t>疾病別医療費の経年変化分析</a:t>
            </a:r>
            <a:endParaRPr kumimoji="1" lang="en-US" altLang="ja-JP" sz="1600" b="1" dirty="0">
              <a:solidFill>
                <a:schemeClr val="tx1"/>
              </a:solidFill>
              <a:latin typeface="+mn-ea"/>
            </a:endParaRPr>
          </a:p>
        </p:txBody>
      </p:sp>
      <p:sp>
        <p:nvSpPr>
          <p:cNvPr id="33" name="正方形/長方形 32">
            <a:extLst>
              <a:ext uri="{FF2B5EF4-FFF2-40B4-BE49-F238E27FC236}">
                <a16:creationId xmlns:a16="http://schemas.microsoft.com/office/drawing/2014/main" id="{E0870959-E5D2-4990-8E36-580F685BAA8F}"/>
              </a:ext>
            </a:extLst>
          </p:cNvPr>
          <p:cNvSpPr/>
          <p:nvPr/>
        </p:nvSpPr>
        <p:spPr>
          <a:xfrm>
            <a:off x="479503" y="1044831"/>
            <a:ext cx="5898994" cy="1039195"/>
          </a:xfrm>
          <a:prstGeom prst="rect">
            <a:avLst/>
          </a:prstGeom>
        </p:spPr>
        <p:txBody>
          <a:bodyPr wrap="square">
            <a:spAutoFit/>
          </a:bodyPr>
          <a:lstStyle/>
          <a:p>
            <a:pPr>
              <a:lnSpc>
                <a:spcPct val="150000"/>
              </a:lnSpc>
            </a:pPr>
            <a:r>
              <a:rPr lang="ja-JP" altLang="en-US" sz="1050" dirty="0">
                <a:solidFill>
                  <a:srgbClr val="000000"/>
                </a:solidFill>
                <a:latin typeface="游ゴシック" panose="020B0400000000000000" pitchFamily="50" charset="-128"/>
                <a:ea typeface="游ゴシック" panose="020B0400000000000000" pitchFamily="50" charset="-128"/>
              </a:rPr>
              <a:t>　</a:t>
            </a:r>
            <a:r>
              <a:rPr lang="ja-JP" altLang="en-US" sz="1050" dirty="0">
                <a:latin typeface="+mn-ea"/>
              </a:rPr>
              <a:t>令和</a:t>
            </a:r>
            <a:r>
              <a:rPr lang="en-US" altLang="ja-JP" sz="1050" dirty="0">
                <a:latin typeface="+mn-ea"/>
              </a:rPr>
              <a:t>2</a:t>
            </a:r>
            <a:r>
              <a:rPr lang="ja-JP" altLang="en-US" sz="1050" dirty="0">
                <a:latin typeface="+mn-ea"/>
              </a:rPr>
              <a:t>年度から令和</a:t>
            </a:r>
            <a:r>
              <a:rPr lang="en-US" altLang="ja-JP" sz="1050" dirty="0">
                <a:latin typeface="+mn-ea"/>
              </a:rPr>
              <a:t>4</a:t>
            </a:r>
            <a:r>
              <a:rPr lang="ja-JP" altLang="en-US" sz="1050" dirty="0">
                <a:latin typeface="+mn-ea"/>
              </a:rPr>
              <a:t>年度まで、大分類による疾病別医療費割合の順位は変わっておらず、</a:t>
            </a:r>
            <a:r>
              <a:rPr lang="en-US" altLang="ja-JP" sz="1050" dirty="0">
                <a:latin typeface="+mn-ea"/>
              </a:rPr>
              <a:t>1</a:t>
            </a:r>
            <a:r>
              <a:rPr lang="ja-JP" altLang="en-US" sz="1050" dirty="0">
                <a:latin typeface="+mn-ea"/>
              </a:rPr>
              <a:t>位は「循環器系の疾患」 （高血圧症疾患、心疾患等） </a:t>
            </a:r>
            <a:r>
              <a:rPr lang="en-US" altLang="ja-JP" sz="1050" dirty="0">
                <a:latin typeface="+mn-ea"/>
              </a:rPr>
              <a:t>2</a:t>
            </a:r>
            <a:r>
              <a:rPr lang="ja-JP" altLang="en-US" sz="1050" dirty="0">
                <a:latin typeface="+mn-ea"/>
              </a:rPr>
              <a:t>位は「新生物＜腫瘍＞」</a:t>
            </a:r>
            <a:r>
              <a:rPr lang="en-US" altLang="ja-JP" sz="1050" dirty="0">
                <a:latin typeface="+mn-ea"/>
              </a:rPr>
              <a:t> 3</a:t>
            </a:r>
            <a:r>
              <a:rPr lang="ja-JP" altLang="en-US" sz="1050" dirty="0">
                <a:latin typeface="+mn-ea"/>
              </a:rPr>
              <a:t>位は「精神及び行動の障害」 （統合失調症、気分障害</a:t>
            </a:r>
            <a:r>
              <a:rPr lang="en-US" altLang="ja-JP" sz="1050" dirty="0">
                <a:latin typeface="+mn-ea"/>
              </a:rPr>
              <a:t>※</a:t>
            </a:r>
            <a:r>
              <a:rPr lang="ja-JP" altLang="en-US" sz="1050" dirty="0">
                <a:latin typeface="+mn-ea"/>
              </a:rPr>
              <a:t>うつ含等）となっています。また、その構成比にも大きな変化はみられません。</a:t>
            </a:r>
            <a:endParaRPr lang="en-US" altLang="ja-JP" sz="1050" dirty="0">
              <a:latin typeface="+mn-ea"/>
            </a:endParaRPr>
          </a:p>
        </p:txBody>
      </p:sp>
      <p:cxnSp>
        <p:nvCxnSpPr>
          <p:cNvPr id="34" name="直線コネクタ 33">
            <a:extLst>
              <a:ext uri="{FF2B5EF4-FFF2-40B4-BE49-F238E27FC236}">
                <a16:creationId xmlns:a16="http://schemas.microsoft.com/office/drawing/2014/main" id="{06FE04AF-97EE-4844-BCC0-D5FC44BFEEFC}"/>
              </a:ext>
            </a:extLst>
          </p:cNvPr>
          <p:cNvCxnSpPr>
            <a:cxnSpLocks/>
          </p:cNvCxnSpPr>
          <p:nvPr/>
        </p:nvCxnSpPr>
        <p:spPr>
          <a:xfrm>
            <a:off x="54000" y="83462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5" name="グラフ 34">
            <a:extLst>
              <a:ext uri="{FF2B5EF4-FFF2-40B4-BE49-F238E27FC236}">
                <a16:creationId xmlns:a16="http://schemas.microsoft.com/office/drawing/2014/main" id="{8D8B5F95-D7FA-45B4-9485-1DDB8B1E01BB}"/>
              </a:ext>
            </a:extLst>
          </p:cNvPr>
          <p:cNvGraphicFramePr/>
          <p:nvPr>
            <p:extLst>
              <p:ext uri="{D42A27DB-BD31-4B8C-83A1-F6EECF244321}">
                <p14:modId xmlns:p14="http://schemas.microsoft.com/office/powerpoint/2010/main" val="3231685207"/>
              </p:ext>
            </p:extLst>
          </p:nvPr>
        </p:nvGraphicFramePr>
        <p:xfrm>
          <a:off x="162599" y="2514820"/>
          <a:ext cx="3375001" cy="1882447"/>
        </p:xfrm>
        <a:graphic>
          <a:graphicData uri="http://schemas.openxmlformats.org/drawingml/2006/chart">
            <c:chart xmlns:c="http://schemas.openxmlformats.org/drawingml/2006/chart" xmlns:r="http://schemas.openxmlformats.org/officeDocument/2006/relationships" r:id="rId3"/>
          </a:graphicData>
        </a:graphic>
      </p:graphicFrame>
      <p:sp>
        <p:nvSpPr>
          <p:cNvPr id="36" name="正方形/長方形 35">
            <a:extLst>
              <a:ext uri="{FF2B5EF4-FFF2-40B4-BE49-F238E27FC236}">
                <a16:creationId xmlns:a16="http://schemas.microsoft.com/office/drawing/2014/main" id="{C39DDE2D-D0F1-4A40-96EF-3759C41861CA}"/>
              </a:ext>
            </a:extLst>
          </p:cNvPr>
          <p:cNvSpPr/>
          <p:nvPr/>
        </p:nvSpPr>
        <p:spPr>
          <a:xfrm>
            <a:off x="415570" y="2514820"/>
            <a:ext cx="771365" cy="246221"/>
          </a:xfrm>
          <a:prstGeom prst="rect">
            <a:avLst/>
          </a:prstGeom>
        </p:spPr>
        <p:txBody>
          <a:bodyPr wrap="none">
            <a:spAutoFit/>
          </a:bodyPr>
          <a:lstStyle/>
          <a:p>
            <a:r>
              <a:rPr lang="ja-JP" altLang="en-US" sz="1000" b="1" dirty="0">
                <a:latin typeface="+mn-ea"/>
              </a:rPr>
              <a:t>令和</a:t>
            </a:r>
            <a:r>
              <a:rPr lang="en-US" altLang="ja-JP" sz="1000" b="1" dirty="0">
                <a:latin typeface="+mn-ea"/>
              </a:rPr>
              <a:t>2</a:t>
            </a:r>
            <a:r>
              <a:rPr lang="ja-JP" altLang="en-US" sz="1000" b="1" dirty="0">
                <a:latin typeface="+mn-ea"/>
              </a:rPr>
              <a:t>年度</a:t>
            </a:r>
            <a:endParaRPr lang="en-US" altLang="ja-JP" sz="1000" b="1" dirty="0">
              <a:latin typeface="+mn-ea"/>
            </a:endParaRPr>
          </a:p>
        </p:txBody>
      </p:sp>
      <p:sp>
        <p:nvSpPr>
          <p:cNvPr id="37" name="正方形/長方形 36">
            <a:extLst>
              <a:ext uri="{FF2B5EF4-FFF2-40B4-BE49-F238E27FC236}">
                <a16:creationId xmlns:a16="http://schemas.microsoft.com/office/drawing/2014/main" id="{40A69E8B-3C6D-4C73-B37E-027A82AF09AE}"/>
              </a:ext>
            </a:extLst>
          </p:cNvPr>
          <p:cNvSpPr/>
          <p:nvPr/>
        </p:nvSpPr>
        <p:spPr>
          <a:xfrm>
            <a:off x="479502" y="2507954"/>
            <a:ext cx="2989519" cy="1876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8" name="表 37">
            <a:extLst>
              <a:ext uri="{FF2B5EF4-FFF2-40B4-BE49-F238E27FC236}">
                <a16:creationId xmlns:a16="http://schemas.microsoft.com/office/drawing/2014/main" id="{7B5C9F13-FE90-4F92-A6D5-B21578A6C41F}"/>
              </a:ext>
            </a:extLst>
          </p:cNvPr>
          <p:cNvGraphicFramePr>
            <a:graphicFrameLocks noGrp="1"/>
          </p:cNvGraphicFramePr>
          <p:nvPr>
            <p:extLst>
              <p:ext uri="{D42A27DB-BD31-4B8C-83A1-F6EECF244321}">
                <p14:modId xmlns:p14="http://schemas.microsoft.com/office/powerpoint/2010/main" val="314581939"/>
              </p:ext>
            </p:extLst>
          </p:nvPr>
        </p:nvGraphicFramePr>
        <p:xfrm>
          <a:off x="3609866" y="2507953"/>
          <a:ext cx="2760299" cy="1882447"/>
        </p:xfrm>
        <a:graphic>
          <a:graphicData uri="http://schemas.openxmlformats.org/drawingml/2006/table">
            <a:tbl>
              <a:tblPr firstRow="1" bandRow="1">
                <a:tableStyleId>{5C22544A-7EE6-4342-B048-85BDC9FD1C3A}</a:tableStyleId>
              </a:tblPr>
              <a:tblGrid>
                <a:gridCol w="479191">
                  <a:extLst>
                    <a:ext uri="{9D8B030D-6E8A-4147-A177-3AD203B41FA5}">
                      <a16:colId xmlns:a16="http://schemas.microsoft.com/office/drawing/2014/main" val="3828205788"/>
                    </a:ext>
                  </a:extLst>
                </a:gridCol>
                <a:gridCol w="1302126">
                  <a:extLst>
                    <a:ext uri="{9D8B030D-6E8A-4147-A177-3AD203B41FA5}">
                      <a16:colId xmlns:a16="http://schemas.microsoft.com/office/drawing/2014/main" val="7405381"/>
                    </a:ext>
                  </a:extLst>
                </a:gridCol>
                <a:gridCol w="489491">
                  <a:extLst>
                    <a:ext uri="{9D8B030D-6E8A-4147-A177-3AD203B41FA5}">
                      <a16:colId xmlns:a16="http://schemas.microsoft.com/office/drawing/2014/main" val="1273707503"/>
                    </a:ext>
                  </a:extLst>
                </a:gridCol>
                <a:gridCol w="489491">
                  <a:extLst>
                    <a:ext uri="{9D8B030D-6E8A-4147-A177-3AD203B41FA5}">
                      <a16:colId xmlns:a16="http://schemas.microsoft.com/office/drawing/2014/main" val="432096014"/>
                    </a:ext>
                  </a:extLst>
                </a:gridCol>
              </a:tblGrid>
              <a:tr h="359665">
                <a:tc>
                  <a:txBody>
                    <a:bodyPr/>
                    <a:lstStyle/>
                    <a:p>
                      <a:pPr algn="ctr"/>
                      <a:r>
                        <a:rPr kumimoji="1" lang="ja-JP" altLang="en-US" sz="600" b="0" dirty="0">
                          <a:solidFill>
                            <a:schemeClr val="tx1"/>
                          </a:solidFill>
                          <a:latin typeface="Arial Black" panose="020B0A04020102020204" pitchFamily="34" charset="0"/>
                          <a:ea typeface="游ゴシック" panose="020B0400000000000000" pitchFamily="50" charset="-128"/>
                        </a:rPr>
                        <a:t>順位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600" b="0" dirty="0">
                          <a:solidFill>
                            <a:schemeClr val="tx1"/>
                          </a:solidFill>
                          <a:latin typeface="Arial Black" panose="020B0A04020102020204" pitchFamily="34" charset="0"/>
                          <a:ea typeface="游ゴシック" panose="020B0400000000000000" pitchFamily="50" charset="-128"/>
                        </a:rPr>
                        <a:t>疾病分類</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600" b="0" dirty="0">
                          <a:solidFill>
                            <a:schemeClr val="tx1"/>
                          </a:solidFill>
                          <a:latin typeface="Arial Black" panose="020B0A04020102020204" pitchFamily="34" charset="0"/>
                          <a:ea typeface="游ゴシック" panose="020B0400000000000000" pitchFamily="50" charset="-128"/>
                        </a:rPr>
                        <a:t>医療費</a:t>
                      </a:r>
                      <a:endParaRPr kumimoji="1" lang="en-US" altLang="ja-JP" sz="600" b="0" dirty="0">
                        <a:solidFill>
                          <a:schemeClr val="tx1"/>
                        </a:solidFill>
                        <a:latin typeface="Arial Black" panose="020B0A04020102020204" pitchFamily="34" charset="0"/>
                        <a:ea typeface="游ゴシック" panose="020B0400000000000000" pitchFamily="50" charset="-128"/>
                      </a:endParaRPr>
                    </a:p>
                    <a:p>
                      <a:pPr algn="ctr"/>
                      <a:r>
                        <a:rPr kumimoji="1" lang="en-US" altLang="ja-JP" sz="600" b="0" dirty="0">
                          <a:solidFill>
                            <a:schemeClr val="tx1"/>
                          </a:solidFill>
                          <a:latin typeface="Arial Black" panose="020B0A04020102020204" pitchFamily="34" charset="0"/>
                          <a:ea typeface="游ゴシック" panose="020B0400000000000000" pitchFamily="50" charset="-128"/>
                        </a:rPr>
                        <a:t>(</a:t>
                      </a:r>
                      <a:r>
                        <a:rPr kumimoji="1" lang="ja-JP" altLang="en-US" sz="600" b="0" dirty="0">
                          <a:solidFill>
                            <a:schemeClr val="tx1"/>
                          </a:solidFill>
                          <a:latin typeface="Arial Black" panose="020B0A04020102020204" pitchFamily="34" charset="0"/>
                          <a:ea typeface="游ゴシック" panose="020B0400000000000000" pitchFamily="50" charset="-128"/>
                        </a:rPr>
                        <a:t>百万円</a:t>
                      </a:r>
                      <a:r>
                        <a:rPr kumimoji="1" lang="en-US" altLang="ja-JP" sz="600" b="0" dirty="0">
                          <a:solidFill>
                            <a:schemeClr val="tx1"/>
                          </a:solidFill>
                          <a:latin typeface="Arial Black" panose="020B0A04020102020204" pitchFamily="34" charset="0"/>
                          <a:ea typeface="游ゴシック" panose="020B0400000000000000" pitchFamily="50" charset="-128"/>
                        </a:rPr>
                        <a:t>)</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600" b="0" dirty="0">
                          <a:solidFill>
                            <a:schemeClr val="tx1"/>
                          </a:solidFill>
                          <a:latin typeface="Arial Black" panose="020B0A04020102020204" pitchFamily="34" charset="0"/>
                          <a:ea typeface="游ゴシック" panose="020B0400000000000000" pitchFamily="50" charset="-128"/>
                        </a:rPr>
                        <a:t>構成比</a:t>
                      </a:r>
                      <a:r>
                        <a:rPr kumimoji="1" lang="en-US" altLang="ja-JP" sz="600" b="0" dirty="0">
                          <a:solidFill>
                            <a:schemeClr val="tx1"/>
                          </a:solidFill>
                          <a:latin typeface="Arial Black" panose="020B0A04020102020204" pitchFamily="34" charset="0"/>
                          <a:ea typeface="游ゴシック" panose="020B0400000000000000" pitchFamily="50" charset="-128"/>
                        </a:rPr>
                        <a:t>(%)</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8302554"/>
                  </a:ext>
                </a:extLst>
              </a:tr>
              <a:tr h="181275">
                <a:tc>
                  <a:txBody>
                    <a:bodyPr/>
                    <a:lstStyle/>
                    <a:p>
                      <a:r>
                        <a:rPr kumimoji="1" lang="en-US" altLang="ja-JP" sz="600" b="0" dirty="0">
                          <a:solidFill>
                            <a:schemeClr val="tx1"/>
                          </a:solidFill>
                          <a:latin typeface="Arial Black" panose="020B0A04020102020204" pitchFamily="34" charset="0"/>
                          <a:ea typeface="游ゴシック" panose="020B0400000000000000" pitchFamily="50" charset="-128"/>
                        </a:rPr>
                        <a:t>1</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b="0" dirty="0">
                          <a:solidFill>
                            <a:schemeClr val="tx1"/>
                          </a:solidFill>
                          <a:latin typeface="Arial Black" panose="020B0A04020102020204" pitchFamily="34" charset="0"/>
                          <a:ea typeface="游ゴシック" panose="020B0400000000000000" pitchFamily="50" charset="-128"/>
                        </a:rPr>
                        <a:t>循環器系の疾患</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227.2</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16.2</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9580066"/>
                  </a:ext>
                </a:extLst>
              </a:tr>
              <a:tr h="181275">
                <a:tc>
                  <a:txBody>
                    <a:bodyPr/>
                    <a:lstStyle/>
                    <a:p>
                      <a:r>
                        <a:rPr kumimoji="1" lang="en-US" altLang="ja-JP" sz="600" b="0" dirty="0">
                          <a:solidFill>
                            <a:schemeClr val="tx1"/>
                          </a:solidFill>
                          <a:latin typeface="Arial Black" panose="020B0A04020102020204" pitchFamily="34" charset="0"/>
                          <a:ea typeface="游ゴシック" panose="020B0400000000000000" pitchFamily="50" charset="-128"/>
                        </a:rPr>
                        <a:t>2</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zh-TW" altLang="en-US" sz="600" b="0" dirty="0">
                          <a:solidFill>
                            <a:schemeClr val="tx1"/>
                          </a:solidFill>
                          <a:latin typeface="Arial Black" panose="020B0A04020102020204" pitchFamily="34" charset="0"/>
                          <a:ea typeface="游ゴシック" panose="020B0400000000000000" pitchFamily="50" charset="-128"/>
                        </a:rPr>
                        <a:t>新生物＜腫瘍＞</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194.1</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13.8</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8885849"/>
                  </a:ext>
                </a:extLst>
              </a:tr>
              <a:tr h="181275">
                <a:tc>
                  <a:txBody>
                    <a:bodyPr/>
                    <a:lstStyle/>
                    <a:p>
                      <a:r>
                        <a:rPr kumimoji="1" lang="en-US" altLang="ja-JP" sz="600" b="0" dirty="0">
                          <a:solidFill>
                            <a:schemeClr val="tx1"/>
                          </a:solidFill>
                          <a:latin typeface="Arial Black" panose="020B0A04020102020204" pitchFamily="34" charset="0"/>
                          <a:ea typeface="游ゴシック" panose="020B0400000000000000" pitchFamily="50" charset="-128"/>
                        </a:rPr>
                        <a:t>3</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b="0" dirty="0">
                          <a:solidFill>
                            <a:schemeClr val="tx1"/>
                          </a:solidFill>
                          <a:latin typeface="Arial Black" panose="020B0A04020102020204" pitchFamily="34" charset="0"/>
                          <a:ea typeface="游ゴシック" panose="020B0400000000000000" pitchFamily="50" charset="-128"/>
                        </a:rPr>
                        <a:t>精神及び行動の障害</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127.3</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9.1</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5914326"/>
                  </a:ext>
                </a:extLst>
              </a:tr>
              <a:tr h="263754">
                <a:tc>
                  <a:txBody>
                    <a:bodyPr/>
                    <a:lstStyle/>
                    <a:p>
                      <a:r>
                        <a:rPr kumimoji="1" lang="en-US" altLang="ja-JP" sz="600" b="0" dirty="0">
                          <a:solidFill>
                            <a:schemeClr val="tx1"/>
                          </a:solidFill>
                          <a:latin typeface="Arial Black" panose="020B0A04020102020204" pitchFamily="34" charset="0"/>
                          <a:ea typeface="游ゴシック" panose="020B0400000000000000" pitchFamily="50" charset="-128"/>
                        </a:rPr>
                        <a:t>4</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b="0" dirty="0">
                          <a:solidFill>
                            <a:schemeClr val="tx1"/>
                          </a:solidFill>
                          <a:latin typeface="Arial Black" panose="020B0A04020102020204" pitchFamily="34" charset="0"/>
                          <a:ea typeface="游ゴシック" panose="020B0400000000000000" pitchFamily="50" charset="-128"/>
                        </a:rPr>
                        <a:t>筋骨格系及び結合組織の疾患</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115.5</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8.2</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40536"/>
                  </a:ext>
                </a:extLst>
              </a:tr>
              <a:tr h="263754">
                <a:tc>
                  <a:txBody>
                    <a:bodyPr/>
                    <a:lstStyle/>
                    <a:p>
                      <a:r>
                        <a:rPr kumimoji="1" lang="en-US" altLang="ja-JP" sz="600" b="0" dirty="0">
                          <a:solidFill>
                            <a:schemeClr val="tx1"/>
                          </a:solidFill>
                          <a:latin typeface="Arial Black" panose="020B0A04020102020204" pitchFamily="34" charset="0"/>
                          <a:ea typeface="游ゴシック" panose="020B0400000000000000" pitchFamily="50" charset="-128"/>
                        </a:rPr>
                        <a:t>5</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b="0" dirty="0">
                          <a:solidFill>
                            <a:schemeClr val="tx1"/>
                          </a:solidFill>
                          <a:latin typeface="Arial Black" panose="020B0A04020102020204" pitchFamily="34" charset="0"/>
                          <a:ea typeface="游ゴシック" panose="020B0400000000000000" pitchFamily="50" charset="-128"/>
                        </a:rPr>
                        <a:t>内分泌、栄養及び代謝疾患</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114.2</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8.1</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2149496"/>
                  </a:ext>
                </a:extLst>
              </a:tr>
              <a:tr h="181275">
                <a:tc>
                  <a:txBody>
                    <a:bodyPr/>
                    <a:lstStyle/>
                    <a:p>
                      <a:r>
                        <a:rPr kumimoji="1" lang="en-US" altLang="ja-JP" sz="600" b="0" dirty="0">
                          <a:solidFill>
                            <a:schemeClr val="tx1"/>
                          </a:solidFill>
                          <a:latin typeface="Arial Black" panose="020B0A04020102020204" pitchFamily="34" charset="0"/>
                          <a:ea typeface="游ゴシック" panose="020B0400000000000000" pitchFamily="50" charset="-128"/>
                        </a:rPr>
                        <a:t>-</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b="0" dirty="0">
                          <a:solidFill>
                            <a:schemeClr val="tx1"/>
                          </a:solidFill>
                          <a:latin typeface="Arial Black" panose="020B0A04020102020204" pitchFamily="34" charset="0"/>
                          <a:ea typeface="游ゴシック" panose="020B0400000000000000" pitchFamily="50" charset="-128"/>
                        </a:rPr>
                        <a:t>その他</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625.5</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44.6</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4218960"/>
                  </a:ext>
                </a:extLst>
              </a:tr>
              <a:tr h="263754">
                <a:tc>
                  <a:txBody>
                    <a:bodyPr/>
                    <a:lstStyle/>
                    <a:p>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b="0" dirty="0">
                          <a:solidFill>
                            <a:schemeClr val="tx1"/>
                          </a:solidFill>
                          <a:latin typeface="Arial Black" panose="020B0A04020102020204" pitchFamily="34" charset="0"/>
                          <a:ea typeface="游ゴシック" panose="020B0400000000000000" pitchFamily="50" charset="-128"/>
                        </a:rPr>
                        <a:t>合計</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1404.0</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100</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2155581"/>
                  </a:ext>
                </a:extLst>
              </a:tr>
            </a:tbl>
          </a:graphicData>
        </a:graphic>
      </p:graphicFrame>
      <p:graphicFrame>
        <p:nvGraphicFramePr>
          <p:cNvPr id="39" name="グラフ 38">
            <a:extLst>
              <a:ext uri="{FF2B5EF4-FFF2-40B4-BE49-F238E27FC236}">
                <a16:creationId xmlns:a16="http://schemas.microsoft.com/office/drawing/2014/main" id="{DB2682E2-80AE-450C-BEE2-398892DB34ED}"/>
              </a:ext>
            </a:extLst>
          </p:cNvPr>
          <p:cNvGraphicFramePr/>
          <p:nvPr>
            <p:extLst>
              <p:ext uri="{D42A27DB-BD31-4B8C-83A1-F6EECF244321}">
                <p14:modId xmlns:p14="http://schemas.microsoft.com/office/powerpoint/2010/main" val="568653469"/>
              </p:ext>
            </p:extLst>
          </p:nvPr>
        </p:nvGraphicFramePr>
        <p:xfrm>
          <a:off x="94178" y="4478516"/>
          <a:ext cx="3555866" cy="1882448"/>
        </p:xfrm>
        <a:graphic>
          <a:graphicData uri="http://schemas.openxmlformats.org/drawingml/2006/chart">
            <c:chart xmlns:c="http://schemas.openxmlformats.org/drawingml/2006/chart" xmlns:r="http://schemas.openxmlformats.org/officeDocument/2006/relationships" r:id="rId4"/>
          </a:graphicData>
        </a:graphic>
      </p:graphicFrame>
      <p:sp>
        <p:nvSpPr>
          <p:cNvPr id="42" name="正方形/長方形 41">
            <a:extLst>
              <a:ext uri="{FF2B5EF4-FFF2-40B4-BE49-F238E27FC236}">
                <a16:creationId xmlns:a16="http://schemas.microsoft.com/office/drawing/2014/main" id="{73D15B43-5D9D-45F5-82F0-30C066BE44A3}"/>
              </a:ext>
            </a:extLst>
          </p:cNvPr>
          <p:cNvSpPr/>
          <p:nvPr/>
        </p:nvSpPr>
        <p:spPr>
          <a:xfrm>
            <a:off x="415570" y="4530453"/>
            <a:ext cx="771365" cy="246221"/>
          </a:xfrm>
          <a:prstGeom prst="rect">
            <a:avLst/>
          </a:prstGeom>
        </p:spPr>
        <p:txBody>
          <a:bodyPr wrap="none">
            <a:spAutoFit/>
          </a:bodyPr>
          <a:lstStyle/>
          <a:p>
            <a:r>
              <a:rPr lang="ja-JP" altLang="en-US" sz="1000" b="1" dirty="0">
                <a:latin typeface="+mn-ea"/>
              </a:rPr>
              <a:t>令和</a:t>
            </a:r>
            <a:r>
              <a:rPr lang="en-US" altLang="ja-JP" sz="1000" b="1" dirty="0">
                <a:latin typeface="+mn-ea"/>
              </a:rPr>
              <a:t>3</a:t>
            </a:r>
            <a:r>
              <a:rPr lang="ja-JP" altLang="en-US" sz="1000" b="1" dirty="0">
                <a:latin typeface="+mn-ea"/>
              </a:rPr>
              <a:t>年度</a:t>
            </a:r>
            <a:endParaRPr lang="en-US" altLang="ja-JP" sz="1000" b="1" dirty="0">
              <a:latin typeface="+mn-ea"/>
            </a:endParaRPr>
          </a:p>
        </p:txBody>
      </p:sp>
      <p:sp>
        <p:nvSpPr>
          <p:cNvPr id="45" name="正方形/長方形 44">
            <a:extLst>
              <a:ext uri="{FF2B5EF4-FFF2-40B4-BE49-F238E27FC236}">
                <a16:creationId xmlns:a16="http://schemas.microsoft.com/office/drawing/2014/main" id="{6156DE2A-302A-4AFE-931C-B7446CFB7008}"/>
              </a:ext>
            </a:extLst>
          </p:cNvPr>
          <p:cNvSpPr/>
          <p:nvPr/>
        </p:nvSpPr>
        <p:spPr>
          <a:xfrm>
            <a:off x="479502" y="4479174"/>
            <a:ext cx="2989520" cy="1876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7" name="表 46">
            <a:extLst>
              <a:ext uri="{FF2B5EF4-FFF2-40B4-BE49-F238E27FC236}">
                <a16:creationId xmlns:a16="http://schemas.microsoft.com/office/drawing/2014/main" id="{0948C2F3-B3FD-4058-A07F-36C01973FE18}"/>
              </a:ext>
            </a:extLst>
          </p:cNvPr>
          <p:cNvGraphicFramePr>
            <a:graphicFrameLocks noGrp="1"/>
          </p:cNvGraphicFramePr>
          <p:nvPr>
            <p:extLst>
              <p:ext uri="{D42A27DB-BD31-4B8C-83A1-F6EECF244321}">
                <p14:modId xmlns:p14="http://schemas.microsoft.com/office/powerpoint/2010/main" val="3689634419"/>
              </p:ext>
            </p:extLst>
          </p:nvPr>
        </p:nvGraphicFramePr>
        <p:xfrm>
          <a:off x="3609866" y="4478516"/>
          <a:ext cx="2768634" cy="1876024"/>
        </p:xfrm>
        <a:graphic>
          <a:graphicData uri="http://schemas.openxmlformats.org/drawingml/2006/table">
            <a:tbl>
              <a:tblPr firstRow="1" bandRow="1">
                <a:tableStyleId>{5C22544A-7EE6-4342-B048-85BDC9FD1C3A}</a:tableStyleId>
              </a:tblPr>
              <a:tblGrid>
                <a:gridCol w="480638">
                  <a:extLst>
                    <a:ext uri="{9D8B030D-6E8A-4147-A177-3AD203B41FA5}">
                      <a16:colId xmlns:a16="http://schemas.microsoft.com/office/drawing/2014/main" val="3828205788"/>
                    </a:ext>
                  </a:extLst>
                </a:gridCol>
                <a:gridCol w="1306058">
                  <a:extLst>
                    <a:ext uri="{9D8B030D-6E8A-4147-A177-3AD203B41FA5}">
                      <a16:colId xmlns:a16="http://schemas.microsoft.com/office/drawing/2014/main" val="7405381"/>
                    </a:ext>
                  </a:extLst>
                </a:gridCol>
                <a:gridCol w="490969">
                  <a:extLst>
                    <a:ext uri="{9D8B030D-6E8A-4147-A177-3AD203B41FA5}">
                      <a16:colId xmlns:a16="http://schemas.microsoft.com/office/drawing/2014/main" val="1273707503"/>
                    </a:ext>
                  </a:extLst>
                </a:gridCol>
                <a:gridCol w="490969">
                  <a:extLst>
                    <a:ext uri="{9D8B030D-6E8A-4147-A177-3AD203B41FA5}">
                      <a16:colId xmlns:a16="http://schemas.microsoft.com/office/drawing/2014/main" val="432096014"/>
                    </a:ext>
                  </a:extLst>
                </a:gridCol>
              </a:tblGrid>
              <a:tr h="299624">
                <a:tc>
                  <a:txBody>
                    <a:bodyPr/>
                    <a:lstStyle/>
                    <a:p>
                      <a:pPr algn="ctr"/>
                      <a:r>
                        <a:rPr kumimoji="1" lang="ja-JP" altLang="en-US" sz="600" b="0" dirty="0">
                          <a:solidFill>
                            <a:schemeClr val="tx1"/>
                          </a:solidFill>
                          <a:latin typeface="Arial Black" panose="020B0A04020102020204" pitchFamily="34" charset="0"/>
                          <a:ea typeface="游ゴシック" panose="020B0400000000000000" pitchFamily="50" charset="-128"/>
                        </a:rPr>
                        <a:t>順位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600" b="0" dirty="0">
                          <a:solidFill>
                            <a:schemeClr val="tx1"/>
                          </a:solidFill>
                          <a:latin typeface="Arial Black" panose="020B0A04020102020204" pitchFamily="34" charset="0"/>
                          <a:ea typeface="游ゴシック" panose="020B0400000000000000" pitchFamily="50" charset="-128"/>
                        </a:rPr>
                        <a:t>疾病分類</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600" b="0" dirty="0">
                          <a:solidFill>
                            <a:schemeClr val="tx1"/>
                          </a:solidFill>
                          <a:latin typeface="Arial Black" panose="020B0A04020102020204" pitchFamily="34" charset="0"/>
                          <a:ea typeface="游ゴシック" panose="020B0400000000000000" pitchFamily="50" charset="-128"/>
                        </a:rPr>
                        <a:t>医療費</a:t>
                      </a:r>
                      <a:endParaRPr kumimoji="1" lang="en-US" altLang="ja-JP" sz="600" b="0" dirty="0">
                        <a:solidFill>
                          <a:schemeClr val="tx1"/>
                        </a:solidFill>
                        <a:latin typeface="Arial Black" panose="020B0A04020102020204" pitchFamily="34" charset="0"/>
                        <a:ea typeface="游ゴシック" panose="020B0400000000000000" pitchFamily="50" charset="-128"/>
                      </a:endParaRPr>
                    </a:p>
                    <a:p>
                      <a:pPr algn="ctr"/>
                      <a:r>
                        <a:rPr kumimoji="1" lang="en-US" altLang="ja-JP" sz="600" b="0" dirty="0">
                          <a:solidFill>
                            <a:schemeClr val="tx1"/>
                          </a:solidFill>
                          <a:latin typeface="Arial Black" panose="020B0A04020102020204" pitchFamily="34" charset="0"/>
                          <a:ea typeface="游ゴシック" panose="020B0400000000000000" pitchFamily="50" charset="-128"/>
                        </a:rPr>
                        <a:t>(</a:t>
                      </a:r>
                      <a:r>
                        <a:rPr kumimoji="1" lang="ja-JP" altLang="en-US" sz="600" b="0" dirty="0">
                          <a:solidFill>
                            <a:schemeClr val="tx1"/>
                          </a:solidFill>
                          <a:latin typeface="Arial Black" panose="020B0A04020102020204" pitchFamily="34" charset="0"/>
                          <a:ea typeface="游ゴシック" panose="020B0400000000000000" pitchFamily="50" charset="-128"/>
                        </a:rPr>
                        <a:t>百万円</a:t>
                      </a:r>
                      <a:r>
                        <a:rPr kumimoji="1" lang="en-US" altLang="ja-JP" sz="600" b="0" dirty="0">
                          <a:solidFill>
                            <a:schemeClr val="tx1"/>
                          </a:solidFill>
                          <a:latin typeface="Arial Black" panose="020B0A04020102020204" pitchFamily="34" charset="0"/>
                          <a:ea typeface="游ゴシック" panose="020B0400000000000000" pitchFamily="50" charset="-128"/>
                        </a:rPr>
                        <a:t>)</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600" b="0" dirty="0">
                          <a:solidFill>
                            <a:schemeClr val="tx1"/>
                          </a:solidFill>
                          <a:latin typeface="Arial Black" panose="020B0A04020102020204" pitchFamily="34" charset="0"/>
                          <a:ea typeface="游ゴシック" panose="020B0400000000000000" pitchFamily="50" charset="-128"/>
                        </a:rPr>
                        <a:t>構成比</a:t>
                      </a:r>
                      <a:r>
                        <a:rPr kumimoji="1" lang="en-US" altLang="ja-JP" sz="600" b="0" dirty="0">
                          <a:solidFill>
                            <a:schemeClr val="tx1"/>
                          </a:solidFill>
                          <a:latin typeface="Arial Black" panose="020B0A04020102020204" pitchFamily="34" charset="0"/>
                          <a:ea typeface="游ゴシック" panose="020B0400000000000000" pitchFamily="50" charset="-128"/>
                        </a:rPr>
                        <a:t>(%)</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8302554"/>
                  </a:ext>
                </a:extLst>
              </a:tr>
              <a:tr h="225200">
                <a:tc>
                  <a:txBody>
                    <a:bodyPr/>
                    <a:lstStyle/>
                    <a:p>
                      <a:r>
                        <a:rPr kumimoji="1" lang="en-US" altLang="ja-JP" sz="600" b="0" dirty="0">
                          <a:solidFill>
                            <a:schemeClr val="tx1"/>
                          </a:solidFill>
                          <a:latin typeface="Arial Black" panose="020B0A04020102020204" pitchFamily="34" charset="0"/>
                          <a:ea typeface="游ゴシック" panose="020B0400000000000000" pitchFamily="50" charset="-128"/>
                        </a:rPr>
                        <a:t>1</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600" b="0" dirty="0">
                          <a:solidFill>
                            <a:schemeClr val="tx1"/>
                          </a:solidFill>
                          <a:latin typeface="Arial Black" panose="020B0A04020102020204" pitchFamily="34" charset="0"/>
                          <a:ea typeface="游ゴシック" panose="020B0400000000000000" pitchFamily="50" charset="-128"/>
                        </a:rPr>
                        <a:t>循環器系の疾患</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188.7</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14.6</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580066"/>
                  </a:ext>
                </a:extLst>
              </a:tr>
              <a:tr h="225200">
                <a:tc>
                  <a:txBody>
                    <a:bodyPr/>
                    <a:lstStyle/>
                    <a:p>
                      <a:r>
                        <a:rPr kumimoji="1" lang="en-US" altLang="ja-JP" sz="600" b="0" dirty="0">
                          <a:solidFill>
                            <a:schemeClr val="tx1"/>
                          </a:solidFill>
                          <a:latin typeface="Arial Black" panose="020B0A04020102020204" pitchFamily="34" charset="0"/>
                          <a:ea typeface="游ゴシック" panose="020B0400000000000000" pitchFamily="50" charset="-128"/>
                        </a:rPr>
                        <a:t>2</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zh-TW" altLang="en-US" sz="600" b="0" dirty="0">
                          <a:solidFill>
                            <a:schemeClr val="tx1"/>
                          </a:solidFill>
                          <a:latin typeface="Arial Black" panose="020B0A04020102020204" pitchFamily="34" charset="0"/>
                          <a:ea typeface="游ゴシック" panose="020B0400000000000000" pitchFamily="50" charset="-128"/>
                        </a:rPr>
                        <a:t>新生物＜腫瘍＞</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188.7</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14.6</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8885849"/>
                  </a:ext>
                </a:extLst>
              </a:tr>
              <a:tr h="225200">
                <a:tc>
                  <a:txBody>
                    <a:bodyPr/>
                    <a:lstStyle/>
                    <a:p>
                      <a:r>
                        <a:rPr kumimoji="1" lang="en-US" altLang="ja-JP" sz="600" b="0" dirty="0">
                          <a:solidFill>
                            <a:schemeClr val="tx1"/>
                          </a:solidFill>
                          <a:latin typeface="Arial Black" panose="020B0A04020102020204" pitchFamily="34" charset="0"/>
                          <a:ea typeface="游ゴシック" panose="020B0400000000000000" pitchFamily="50" charset="-128"/>
                        </a:rPr>
                        <a:t>3</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600" b="0" dirty="0">
                          <a:solidFill>
                            <a:schemeClr val="tx1"/>
                          </a:solidFill>
                          <a:latin typeface="Arial Black" panose="020B0A04020102020204" pitchFamily="34" charset="0"/>
                          <a:ea typeface="游ゴシック" panose="020B0400000000000000" pitchFamily="50" charset="-128"/>
                        </a:rPr>
                        <a:t>精神及び行動の障害</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123.2</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9.5</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14326"/>
                  </a:ext>
                </a:extLst>
              </a:tr>
              <a:tr h="225200">
                <a:tc>
                  <a:txBody>
                    <a:bodyPr/>
                    <a:lstStyle/>
                    <a:p>
                      <a:r>
                        <a:rPr kumimoji="1" lang="en-US" altLang="ja-JP" sz="600" b="0" dirty="0">
                          <a:solidFill>
                            <a:schemeClr val="tx1"/>
                          </a:solidFill>
                          <a:latin typeface="Arial Black" panose="020B0A04020102020204" pitchFamily="34" charset="0"/>
                          <a:ea typeface="游ゴシック" panose="020B0400000000000000" pitchFamily="50" charset="-128"/>
                        </a:rPr>
                        <a:t>4</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600" b="0" dirty="0">
                          <a:solidFill>
                            <a:schemeClr val="tx1"/>
                          </a:solidFill>
                          <a:latin typeface="Arial Black" panose="020B0A04020102020204" pitchFamily="34" charset="0"/>
                          <a:ea typeface="游ゴシック" panose="020B0400000000000000" pitchFamily="50" charset="-128"/>
                        </a:rPr>
                        <a:t>筋骨格系及び結合組織の疾患</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118.8</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9.2</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640536"/>
                  </a:ext>
                </a:extLst>
              </a:tr>
              <a:tr h="225200">
                <a:tc>
                  <a:txBody>
                    <a:bodyPr/>
                    <a:lstStyle/>
                    <a:p>
                      <a:r>
                        <a:rPr kumimoji="1" lang="en-US" altLang="ja-JP" sz="600" b="0" dirty="0">
                          <a:solidFill>
                            <a:schemeClr val="tx1"/>
                          </a:solidFill>
                          <a:latin typeface="Arial Black" panose="020B0A04020102020204" pitchFamily="34" charset="0"/>
                          <a:ea typeface="游ゴシック" panose="020B0400000000000000" pitchFamily="50" charset="-128"/>
                        </a:rPr>
                        <a:t>5</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600" b="0" dirty="0">
                          <a:solidFill>
                            <a:schemeClr val="tx1"/>
                          </a:solidFill>
                          <a:latin typeface="Arial Black" panose="020B0A04020102020204" pitchFamily="34" charset="0"/>
                          <a:ea typeface="游ゴシック" panose="020B0400000000000000" pitchFamily="50" charset="-128"/>
                        </a:rPr>
                        <a:t>内分泌、栄養及び代謝疾患</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111.7</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8.6</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2149496"/>
                  </a:ext>
                </a:extLst>
              </a:tr>
              <a:tr h="225200">
                <a:tc>
                  <a:txBody>
                    <a:bodyPr/>
                    <a:lstStyle/>
                    <a:p>
                      <a:r>
                        <a:rPr kumimoji="1" lang="en-US" altLang="ja-JP" sz="600" b="0" dirty="0">
                          <a:solidFill>
                            <a:schemeClr val="tx1"/>
                          </a:solidFill>
                          <a:latin typeface="Arial Black" panose="020B0A04020102020204" pitchFamily="34" charset="0"/>
                          <a:ea typeface="游ゴシック" panose="020B0400000000000000" pitchFamily="50" charset="-128"/>
                        </a:rPr>
                        <a:t>-</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600" b="0" dirty="0">
                          <a:solidFill>
                            <a:schemeClr val="tx1"/>
                          </a:solidFill>
                          <a:latin typeface="Arial Black" panose="020B0A04020102020204" pitchFamily="34" charset="0"/>
                          <a:ea typeface="游ゴシック" panose="020B0400000000000000" pitchFamily="50" charset="-128"/>
                        </a:rPr>
                        <a:t>その他</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564.3</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43.6</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4218960"/>
                  </a:ext>
                </a:extLst>
              </a:tr>
              <a:tr h="225200">
                <a:tc>
                  <a:txBody>
                    <a:bodyPr/>
                    <a:lstStyle/>
                    <a:p>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600" b="0" dirty="0">
                          <a:solidFill>
                            <a:schemeClr val="tx1"/>
                          </a:solidFill>
                          <a:latin typeface="Arial Black" panose="020B0A04020102020204" pitchFamily="34" charset="0"/>
                          <a:ea typeface="游ゴシック" panose="020B0400000000000000" pitchFamily="50" charset="-128"/>
                        </a:rPr>
                        <a:t>合計</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1295.4</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100</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2155581"/>
                  </a:ext>
                </a:extLst>
              </a:tr>
            </a:tbl>
          </a:graphicData>
        </a:graphic>
      </p:graphicFrame>
      <p:graphicFrame>
        <p:nvGraphicFramePr>
          <p:cNvPr id="48" name="グラフ 47">
            <a:extLst>
              <a:ext uri="{FF2B5EF4-FFF2-40B4-BE49-F238E27FC236}">
                <a16:creationId xmlns:a16="http://schemas.microsoft.com/office/drawing/2014/main" id="{45E0D088-0ED9-4A70-BE5E-38E45CF21D6D}"/>
              </a:ext>
            </a:extLst>
          </p:cNvPr>
          <p:cNvGraphicFramePr/>
          <p:nvPr>
            <p:extLst>
              <p:ext uri="{D42A27DB-BD31-4B8C-83A1-F6EECF244321}">
                <p14:modId xmlns:p14="http://schemas.microsoft.com/office/powerpoint/2010/main" val="350546818"/>
              </p:ext>
            </p:extLst>
          </p:nvPr>
        </p:nvGraphicFramePr>
        <p:xfrm>
          <a:off x="94178" y="6436242"/>
          <a:ext cx="3555866" cy="1882447"/>
        </p:xfrm>
        <a:graphic>
          <a:graphicData uri="http://schemas.openxmlformats.org/drawingml/2006/chart">
            <c:chart xmlns:c="http://schemas.openxmlformats.org/drawingml/2006/chart" xmlns:r="http://schemas.openxmlformats.org/officeDocument/2006/relationships" r:id="rId5"/>
          </a:graphicData>
        </a:graphic>
      </p:graphicFrame>
      <p:sp>
        <p:nvSpPr>
          <p:cNvPr id="49" name="正方形/長方形 48">
            <a:extLst>
              <a:ext uri="{FF2B5EF4-FFF2-40B4-BE49-F238E27FC236}">
                <a16:creationId xmlns:a16="http://schemas.microsoft.com/office/drawing/2014/main" id="{FE58F0E2-E642-4243-9B6A-3D7775DB144B}"/>
              </a:ext>
            </a:extLst>
          </p:cNvPr>
          <p:cNvSpPr/>
          <p:nvPr/>
        </p:nvSpPr>
        <p:spPr>
          <a:xfrm>
            <a:off x="415570" y="6491336"/>
            <a:ext cx="771365" cy="246221"/>
          </a:xfrm>
          <a:prstGeom prst="rect">
            <a:avLst/>
          </a:prstGeom>
        </p:spPr>
        <p:txBody>
          <a:bodyPr wrap="none">
            <a:spAutoFit/>
          </a:bodyPr>
          <a:lstStyle/>
          <a:p>
            <a:r>
              <a:rPr lang="ja-JP" altLang="en-US" sz="1000" b="1" dirty="0">
                <a:latin typeface="+mn-ea"/>
              </a:rPr>
              <a:t>令和</a:t>
            </a:r>
            <a:r>
              <a:rPr lang="en-US" altLang="ja-JP" sz="1000" b="1" dirty="0">
                <a:latin typeface="+mn-ea"/>
              </a:rPr>
              <a:t>4</a:t>
            </a:r>
            <a:r>
              <a:rPr lang="ja-JP" altLang="en-US" sz="1000" b="1" dirty="0">
                <a:latin typeface="+mn-ea"/>
              </a:rPr>
              <a:t>年度</a:t>
            </a:r>
            <a:endParaRPr lang="en-US" altLang="ja-JP" sz="1000" b="1" dirty="0">
              <a:latin typeface="+mn-ea"/>
            </a:endParaRPr>
          </a:p>
        </p:txBody>
      </p:sp>
      <p:sp>
        <p:nvSpPr>
          <p:cNvPr id="50" name="正方形/長方形 49">
            <a:extLst>
              <a:ext uri="{FF2B5EF4-FFF2-40B4-BE49-F238E27FC236}">
                <a16:creationId xmlns:a16="http://schemas.microsoft.com/office/drawing/2014/main" id="{E3679E6F-EE50-489D-9DA4-9B9D2889DC1A}"/>
              </a:ext>
            </a:extLst>
          </p:cNvPr>
          <p:cNvSpPr/>
          <p:nvPr/>
        </p:nvSpPr>
        <p:spPr>
          <a:xfrm>
            <a:off x="487836" y="6424995"/>
            <a:ext cx="2981185" cy="1876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1" name="表 50">
            <a:extLst>
              <a:ext uri="{FF2B5EF4-FFF2-40B4-BE49-F238E27FC236}">
                <a16:creationId xmlns:a16="http://schemas.microsoft.com/office/drawing/2014/main" id="{F6772598-881C-447E-B993-F10550DF00E7}"/>
              </a:ext>
            </a:extLst>
          </p:cNvPr>
          <p:cNvGraphicFramePr>
            <a:graphicFrameLocks noGrp="1"/>
          </p:cNvGraphicFramePr>
          <p:nvPr>
            <p:extLst>
              <p:ext uri="{D42A27DB-BD31-4B8C-83A1-F6EECF244321}">
                <p14:modId xmlns:p14="http://schemas.microsoft.com/office/powerpoint/2010/main" val="3063615253"/>
              </p:ext>
            </p:extLst>
          </p:nvPr>
        </p:nvGraphicFramePr>
        <p:xfrm>
          <a:off x="3601531" y="6424996"/>
          <a:ext cx="2768634" cy="1882447"/>
        </p:xfrm>
        <a:graphic>
          <a:graphicData uri="http://schemas.openxmlformats.org/drawingml/2006/table">
            <a:tbl>
              <a:tblPr firstRow="1" bandRow="1">
                <a:tableStyleId>{5C22544A-7EE6-4342-B048-85BDC9FD1C3A}</a:tableStyleId>
              </a:tblPr>
              <a:tblGrid>
                <a:gridCol w="480638">
                  <a:extLst>
                    <a:ext uri="{9D8B030D-6E8A-4147-A177-3AD203B41FA5}">
                      <a16:colId xmlns:a16="http://schemas.microsoft.com/office/drawing/2014/main" val="3828205788"/>
                    </a:ext>
                  </a:extLst>
                </a:gridCol>
                <a:gridCol w="1306058">
                  <a:extLst>
                    <a:ext uri="{9D8B030D-6E8A-4147-A177-3AD203B41FA5}">
                      <a16:colId xmlns:a16="http://schemas.microsoft.com/office/drawing/2014/main" val="7405381"/>
                    </a:ext>
                  </a:extLst>
                </a:gridCol>
                <a:gridCol w="490969">
                  <a:extLst>
                    <a:ext uri="{9D8B030D-6E8A-4147-A177-3AD203B41FA5}">
                      <a16:colId xmlns:a16="http://schemas.microsoft.com/office/drawing/2014/main" val="1273707503"/>
                    </a:ext>
                  </a:extLst>
                </a:gridCol>
                <a:gridCol w="490969">
                  <a:extLst>
                    <a:ext uri="{9D8B030D-6E8A-4147-A177-3AD203B41FA5}">
                      <a16:colId xmlns:a16="http://schemas.microsoft.com/office/drawing/2014/main" val="432096014"/>
                    </a:ext>
                  </a:extLst>
                </a:gridCol>
              </a:tblGrid>
              <a:tr h="300650">
                <a:tc>
                  <a:txBody>
                    <a:bodyPr/>
                    <a:lstStyle/>
                    <a:p>
                      <a:pPr algn="ctr"/>
                      <a:r>
                        <a:rPr kumimoji="1" lang="ja-JP" altLang="en-US" sz="600" b="0" dirty="0">
                          <a:solidFill>
                            <a:schemeClr val="tx1"/>
                          </a:solidFill>
                          <a:latin typeface="Arial Black" panose="020B0A04020102020204" pitchFamily="34" charset="0"/>
                          <a:ea typeface="游ゴシック" panose="020B0400000000000000" pitchFamily="50" charset="-128"/>
                        </a:rPr>
                        <a:t>順位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600" b="0" dirty="0">
                          <a:solidFill>
                            <a:schemeClr val="tx1"/>
                          </a:solidFill>
                          <a:latin typeface="Arial Black" panose="020B0A04020102020204" pitchFamily="34" charset="0"/>
                          <a:ea typeface="游ゴシック" panose="020B0400000000000000" pitchFamily="50" charset="-128"/>
                        </a:rPr>
                        <a:t>疾病分類</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600" b="0" dirty="0">
                          <a:solidFill>
                            <a:schemeClr val="tx1"/>
                          </a:solidFill>
                          <a:latin typeface="Arial Black" panose="020B0A04020102020204" pitchFamily="34" charset="0"/>
                          <a:ea typeface="游ゴシック" panose="020B0400000000000000" pitchFamily="50" charset="-128"/>
                        </a:rPr>
                        <a:t>医療費</a:t>
                      </a:r>
                      <a:endParaRPr kumimoji="1" lang="en-US" altLang="ja-JP" sz="600" b="0" dirty="0">
                        <a:solidFill>
                          <a:schemeClr val="tx1"/>
                        </a:solidFill>
                        <a:latin typeface="Arial Black" panose="020B0A04020102020204" pitchFamily="34" charset="0"/>
                        <a:ea typeface="游ゴシック" panose="020B0400000000000000" pitchFamily="50" charset="-128"/>
                      </a:endParaRPr>
                    </a:p>
                    <a:p>
                      <a:pPr algn="ctr"/>
                      <a:r>
                        <a:rPr kumimoji="1" lang="en-US" altLang="ja-JP" sz="600" b="0" dirty="0">
                          <a:solidFill>
                            <a:schemeClr val="tx1"/>
                          </a:solidFill>
                          <a:latin typeface="Arial Black" panose="020B0A04020102020204" pitchFamily="34" charset="0"/>
                          <a:ea typeface="游ゴシック" panose="020B0400000000000000" pitchFamily="50" charset="-128"/>
                        </a:rPr>
                        <a:t>(</a:t>
                      </a:r>
                      <a:r>
                        <a:rPr kumimoji="1" lang="ja-JP" altLang="en-US" sz="600" b="0" dirty="0">
                          <a:solidFill>
                            <a:schemeClr val="tx1"/>
                          </a:solidFill>
                          <a:latin typeface="Arial Black" panose="020B0A04020102020204" pitchFamily="34" charset="0"/>
                          <a:ea typeface="游ゴシック" panose="020B0400000000000000" pitchFamily="50" charset="-128"/>
                        </a:rPr>
                        <a:t>百万円</a:t>
                      </a:r>
                      <a:r>
                        <a:rPr kumimoji="1" lang="en-US" altLang="ja-JP" sz="600" b="0" dirty="0">
                          <a:solidFill>
                            <a:schemeClr val="tx1"/>
                          </a:solidFill>
                          <a:latin typeface="Arial Black" panose="020B0A04020102020204" pitchFamily="34" charset="0"/>
                          <a:ea typeface="游ゴシック" panose="020B0400000000000000" pitchFamily="50" charset="-128"/>
                        </a:rPr>
                        <a:t>)</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600" b="0" dirty="0">
                          <a:solidFill>
                            <a:schemeClr val="tx1"/>
                          </a:solidFill>
                          <a:latin typeface="Arial Black" panose="020B0A04020102020204" pitchFamily="34" charset="0"/>
                          <a:ea typeface="游ゴシック" panose="020B0400000000000000" pitchFamily="50" charset="-128"/>
                        </a:rPr>
                        <a:t>構成比</a:t>
                      </a:r>
                      <a:r>
                        <a:rPr kumimoji="1" lang="en-US" altLang="ja-JP" sz="600" b="0" dirty="0">
                          <a:solidFill>
                            <a:schemeClr val="tx1"/>
                          </a:solidFill>
                          <a:latin typeface="Arial Black" panose="020B0A04020102020204" pitchFamily="34" charset="0"/>
                          <a:ea typeface="游ゴシック" panose="020B0400000000000000" pitchFamily="50" charset="-128"/>
                        </a:rPr>
                        <a:t>(%)</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8302554"/>
                  </a:ext>
                </a:extLst>
              </a:tr>
              <a:tr h="225971">
                <a:tc>
                  <a:txBody>
                    <a:bodyPr/>
                    <a:lstStyle/>
                    <a:p>
                      <a:r>
                        <a:rPr kumimoji="1" lang="en-US" altLang="ja-JP" sz="600" b="0" dirty="0">
                          <a:solidFill>
                            <a:schemeClr val="tx1"/>
                          </a:solidFill>
                          <a:latin typeface="Arial Black" panose="020B0A04020102020204" pitchFamily="34" charset="0"/>
                          <a:ea typeface="游ゴシック" panose="020B0400000000000000" pitchFamily="50" charset="-128"/>
                        </a:rPr>
                        <a:t>1</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600" b="0" dirty="0">
                          <a:solidFill>
                            <a:schemeClr val="tx1"/>
                          </a:solidFill>
                          <a:latin typeface="Arial Black" panose="020B0A04020102020204" pitchFamily="34" charset="0"/>
                          <a:ea typeface="游ゴシック" panose="020B0400000000000000" pitchFamily="50" charset="-128"/>
                        </a:rPr>
                        <a:t>循環器系の疾患</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208.3</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15.5</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580066"/>
                  </a:ext>
                </a:extLst>
              </a:tr>
              <a:tr h="225971">
                <a:tc>
                  <a:txBody>
                    <a:bodyPr/>
                    <a:lstStyle/>
                    <a:p>
                      <a:r>
                        <a:rPr kumimoji="1" lang="en-US" altLang="ja-JP" sz="600" b="0" dirty="0">
                          <a:solidFill>
                            <a:schemeClr val="tx1"/>
                          </a:solidFill>
                          <a:latin typeface="Arial Black" panose="020B0A04020102020204" pitchFamily="34" charset="0"/>
                          <a:ea typeface="游ゴシック" panose="020B0400000000000000" pitchFamily="50" charset="-128"/>
                        </a:rPr>
                        <a:t>2</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zh-TW" altLang="en-US" sz="600" b="0" dirty="0">
                          <a:solidFill>
                            <a:schemeClr val="tx1"/>
                          </a:solidFill>
                          <a:latin typeface="Arial Black" panose="020B0A04020102020204" pitchFamily="34" charset="0"/>
                          <a:ea typeface="游ゴシック" panose="020B0400000000000000" pitchFamily="50" charset="-128"/>
                        </a:rPr>
                        <a:t>新生物＜腫瘍＞</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202.3</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15.1</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8885849"/>
                  </a:ext>
                </a:extLst>
              </a:tr>
              <a:tr h="225971">
                <a:tc>
                  <a:txBody>
                    <a:bodyPr/>
                    <a:lstStyle/>
                    <a:p>
                      <a:r>
                        <a:rPr kumimoji="1" lang="en-US" altLang="ja-JP" sz="600" b="0" dirty="0">
                          <a:solidFill>
                            <a:schemeClr val="tx1"/>
                          </a:solidFill>
                          <a:latin typeface="Arial Black" panose="020B0A04020102020204" pitchFamily="34" charset="0"/>
                          <a:ea typeface="游ゴシック" panose="020B0400000000000000" pitchFamily="50" charset="-128"/>
                        </a:rPr>
                        <a:t>3</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600" b="0" dirty="0">
                          <a:solidFill>
                            <a:schemeClr val="tx1"/>
                          </a:solidFill>
                          <a:latin typeface="Arial Black" panose="020B0A04020102020204" pitchFamily="34" charset="0"/>
                          <a:ea typeface="游ゴシック" panose="020B0400000000000000" pitchFamily="50" charset="-128"/>
                        </a:rPr>
                        <a:t>精神及び行動の障害</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112.8</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8.4</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14326"/>
                  </a:ext>
                </a:extLst>
              </a:tr>
              <a:tr h="225971">
                <a:tc>
                  <a:txBody>
                    <a:bodyPr/>
                    <a:lstStyle/>
                    <a:p>
                      <a:r>
                        <a:rPr kumimoji="1" lang="en-US" altLang="ja-JP" sz="600" b="0" dirty="0">
                          <a:solidFill>
                            <a:schemeClr val="tx1"/>
                          </a:solidFill>
                          <a:latin typeface="Arial Black" panose="020B0A04020102020204" pitchFamily="34" charset="0"/>
                          <a:ea typeface="游ゴシック" panose="020B0400000000000000" pitchFamily="50" charset="-128"/>
                        </a:rPr>
                        <a:t>4</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600" b="0" dirty="0">
                          <a:solidFill>
                            <a:schemeClr val="tx1"/>
                          </a:solidFill>
                          <a:latin typeface="Arial Black" panose="020B0A04020102020204" pitchFamily="34" charset="0"/>
                          <a:ea typeface="游ゴシック" panose="020B0400000000000000" pitchFamily="50" charset="-128"/>
                        </a:rPr>
                        <a:t>筋骨格系及び結合組織の疾患</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111.8</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8.3</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640536"/>
                  </a:ext>
                </a:extLst>
              </a:tr>
              <a:tr h="225971">
                <a:tc>
                  <a:txBody>
                    <a:bodyPr/>
                    <a:lstStyle/>
                    <a:p>
                      <a:r>
                        <a:rPr kumimoji="1" lang="en-US" altLang="ja-JP" sz="600" b="0" dirty="0">
                          <a:solidFill>
                            <a:schemeClr val="tx1"/>
                          </a:solidFill>
                          <a:latin typeface="Arial Black" panose="020B0A04020102020204" pitchFamily="34" charset="0"/>
                          <a:ea typeface="游ゴシック" panose="020B0400000000000000" pitchFamily="50" charset="-128"/>
                        </a:rPr>
                        <a:t>5</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600" b="0" dirty="0">
                          <a:solidFill>
                            <a:schemeClr val="tx1"/>
                          </a:solidFill>
                          <a:latin typeface="Arial Black" panose="020B0A04020102020204" pitchFamily="34" charset="0"/>
                          <a:ea typeface="游ゴシック" panose="020B0400000000000000" pitchFamily="50" charset="-128"/>
                        </a:rPr>
                        <a:t>内分泌、栄養及び代謝疾患</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100.8</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7.5</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2149496"/>
                  </a:ext>
                </a:extLst>
              </a:tr>
              <a:tr h="225971">
                <a:tc>
                  <a:txBody>
                    <a:bodyPr/>
                    <a:lstStyle/>
                    <a:p>
                      <a:r>
                        <a:rPr kumimoji="1" lang="en-US" altLang="ja-JP" sz="600" b="0" dirty="0">
                          <a:solidFill>
                            <a:schemeClr val="tx1"/>
                          </a:solidFill>
                          <a:latin typeface="Arial Black" panose="020B0A04020102020204" pitchFamily="34" charset="0"/>
                          <a:ea typeface="游ゴシック" panose="020B0400000000000000" pitchFamily="50" charset="-128"/>
                        </a:rPr>
                        <a:t>-</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600" b="0" dirty="0">
                          <a:solidFill>
                            <a:schemeClr val="tx1"/>
                          </a:solidFill>
                          <a:latin typeface="Arial Black" panose="020B0A04020102020204" pitchFamily="34" charset="0"/>
                          <a:ea typeface="游ゴシック" panose="020B0400000000000000" pitchFamily="50" charset="-128"/>
                        </a:rPr>
                        <a:t>その他</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607.9</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45.2</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4218960"/>
                  </a:ext>
                </a:extLst>
              </a:tr>
              <a:tr h="225971">
                <a:tc>
                  <a:txBody>
                    <a:bodyPr/>
                    <a:lstStyle/>
                    <a:p>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600" b="0" dirty="0">
                          <a:solidFill>
                            <a:schemeClr val="tx1"/>
                          </a:solidFill>
                          <a:latin typeface="Arial Black" panose="020B0A04020102020204" pitchFamily="34" charset="0"/>
                          <a:ea typeface="游ゴシック" panose="020B0400000000000000" pitchFamily="50" charset="-128"/>
                        </a:rPr>
                        <a:t>合計</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1343.9</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600" b="0" dirty="0">
                          <a:solidFill>
                            <a:schemeClr val="tx1"/>
                          </a:solidFill>
                          <a:latin typeface="Arial Black" panose="020B0A04020102020204" pitchFamily="34" charset="0"/>
                          <a:ea typeface="游ゴシック" panose="020B0400000000000000" pitchFamily="50" charset="-128"/>
                        </a:rPr>
                        <a:t>100</a:t>
                      </a:r>
                      <a:endParaRPr kumimoji="1" lang="ja-JP" altLang="en-US" sz="600" b="0" dirty="0">
                        <a:solidFill>
                          <a:schemeClr val="tx1"/>
                        </a:solidFill>
                        <a:latin typeface="Arial Black" panose="020B0A04020102020204" pitchFamily="34" charset="0"/>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2155581"/>
                  </a:ext>
                </a:extLst>
              </a:tr>
            </a:tbl>
          </a:graphicData>
        </a:graphic>
      </p:graphicFrame>
      <p:sp>
        <p:nvSpPr>
          <p:cNvPr id="52" name="正方形/長方形 51">
            <a:extLst>
              <a:ext uri="{FF2B5EF4-FFF2-40B4-BE49-F238E27FC236}">
                <a16:creationId xmlns:a16="http://schemas.microsoft.com/office/drawing/2014/main" id="{47F7E194-D6C2-48DC-8646-D77D0C1E2ACA}"/>
              </a:ext>
            </a:extLst>
          </p:cNvPr>
          <p:cNvSpPr/>
          <p:nvPr/>
        </p:nvSpPr>
        <p:spPr>
          <a:xfrm>
            <a:off x="415570" y="8543015"/>
            <a:ext cx="3058851" cy="230832"/>
          </a:xfrm>
          <a:prstGeom prst="rect">
            <a:avLst/>
          </a:prstGeom>
        </p:spPr>
        <p:txBody>
          <a:bodyPr wrap="none">
            <a:spAutoFit/>
          </a:bodyPr>
          <a:lstStyle/>
          <a:p>
            <a:r>
              <a:rPr lang="ja-JP" altLang="en-US" sz="900" dirty="0">
                <a:solidFill>
                  <a:srgbClr val="000000"/>
                </a:solidFill>
                <a:latin typeface="+mn-ea"/>
              </a:rPr>
              <a:t>出典：</a:t>
            </a:r>
            <a:r>
              <a:rPr lang="ja-JP" altLang="en-US" sz="900" dirty="0">
                <a:latin typeface="+mn-ea"/>
              </a:rPr>
              <a:t>国保データベース</a:t>
            </a:r>
            <a:r>
              <a:rPr lang="en-US" altLang="ja-JP" sz="900" dirty="0">
                <a:latin typeface="+mn-ea"/>
              </a:rPr>
              <a:t>(KDB)</a:t>
            </a:r>
            <a:r>
              <a:rPr lang="ja-JP" altLang="en-US" sz="900" dirty="0">
                <a:latin typeface="+mn-ea"/>
              </a:rPr>
              <a:t>システム</a:t>
            </a:r>
            <a:r>
              <a:rPr lang="en-US" altLang="ja-JP" sz="900" dirty="0">
                <a:latin typeface="+mn-ea"/>
              </a:rPr>
              <a:t>｢</a:t>
            </a:r>
            <a:r>
              <a:rPr lang="ja-JP" altLang="en-US" sz="900" dirty="0"/>
              <a:t>疾病別医療費</a:t>
            </a:r>
            <a:r>
              <a:rPr lang="en-US" altLang="ja-JP" sz="900" dirty="0">
                <a:latin typeface="+mn-ea"/>
              </a:rPr>
              <a:t>｣</a:t>
            </a:r>
            <a:endParaRPr lang="ja-JP" altLang="en-US" sz="900" dirty="0">
              <a:latin typeface="+mn-ea"/>
            </a:endParaRPr>
          </a:p>
        </p:txBody>
      </p:sp>
      <p:sp>
        <p:nvSpPr>
          <p:cNvPr id="53" name="正方形/長方形 52">
            <a:extLst>
              <a:ext uri="{FF2B5EF4-FFF2-40B4-BE49-F238E27FC236}">
                <a16:creationId xmlns:a16="http://schemas.microsoft.com/office/drawing/2014/main" id="{7A332431-0510-478C-8276-6BCB0B13AB7E}"/>
              </a:ext>
            </a:extLst>
          </p:cNvPr>
          <p:cNvSpPr/>
          <p:nvPr/>
        </p:nvSpPr>
        <p:spPr>
          <a:xfrm>
            <a:off x="2297921" y="2215275"/>
            <a:ext cx="2262158" cy="230832"/>
          </a:xfrm>
          <a:prstGeom prst="rect">
            <a:avLst/>
          </a:prstGeom>
        </p:spPr>
        <p:txBody>
          <a:bodyPr wrap="none">
            <a:spAutoFit/>
          </a:bodyPr>
          <a:lstStyle/>
          <a:p>
            <a:r>
              <a:rPr lang="ja-JP" altLang="en-US" sz="900" b="1" dirty="0">
                <a:latin typeface="+mn-ea"/>
              </a:rPr>
              <a:t>年度別　大分類による疾病別医療費統計</a:t>
            </a:r>
            <a:endParaRPr lang="en-US" altLang="ja-JP" sz="900" b="1" dirty="0">
              <a:latin typeface="+mn-ea"/>
            </a:endParaRPr>
          </a:p>
        </p:txBody>
      </p:sp>
      <p:sp>
        <p:nvSpPr>
          <p:cNvPr id="19" name="正方形/長方形 18">
            <a:extLst>
              <a:ext uri="{FF2B5EF4-FFF2-40B4-BE49-F238E27FC236}">
                <a16:creationId xmlns:a16="http://schemas.microsoft.com/office/drawing/2014/main" id="{638A2BAE-9DB7-4639-A926-260915D80BC5}"/>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- 27</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275912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CE2968D-646D-4136-B046-92CC56D7ED9F}"/>
              </a:ext>
            </a:extLst>
          </p:cNvPr>
          <p:cNvSpPr/>
          <p:nvPr/>
        </p:nvSpPr>
        <p:spPr>
          <a:xfrm>
            <a:off x="1337291" y="3156229"/>
            <a:ext cx="4105611" cy="1754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3600" b="1" dirty="0">
                <a:solidFill>
                  <a:schemeClr val="tx1"/>
                </a:solidFill>
                <a:latin typeface="ＭＳ Ｐ明朝" panose="02020600040205080304" pitchFamily="18" charset="-128"/>
                <a:ea typeface="ＭＳ Ｐ明朝" panose="02020600040205080304" pitchFamily="18" charset="-128"/>
              </a:rPr>
              <a:t>第</a:t>
            </a:r>
            <a:r>
              <a:rPr kumimoji="1" lang="en-US" altLang="ja-JP" sz="3600" b="1" dirty="0">
                <a:solidFill>
                  <a:schemeClr val="tx1"/>
                </a:solidFill>
                <a:latin typeface="ＭＳ Ｐ明朝" panose="02020600040205080304" pitchFamily="18" charset="-128"/>
                <a:ea typeface="ＭＳ Ｐ明朝" panose="02020600040205080304" pitchFamily="18" charset="-128"/>
              </a:rPr>
              <a:t>1</a:t>
            </a:r>
            <a:r>
              <a:rPr kumimoji="1" lang="ja-JP" altLang="en-US" sz="3600" b="1" dirty="0">
                <a:solidFill>
                  <a:schemeClr val="tx1"/>
                </a:solidFill>
                <a:latin typeface="ＭＳ Ｐ明朝" panose="02020600040205080304" pitchFamily="18" charset="-128"/>
                <a:ea typeface="ＭＳ Ｐ明朝" panose="02020600040205080304" pitchFamily="18" charset="-128"/>
              </a:rPr>
              <a:t>章</a:t>
            </a:r>
            <a:endParaRPr kumimoji="1" lang="en-US" altLang="ja-JP" sz="3600" b="1" dirty="0">
              <a:solidFill>
                <a:schemeClr val="tx1"/>
              </a:solidFill>
              <a:latin typeface="ＭＳ Ｐ明朝" panose="02020600040205080304" pitchFamily="18" charset="-128"/>
              <a:ea typeface="ＭＳ Ｐ明朝" panose="02020600040205080304" pitchFamily="18" charset="-128"/>
            </a:endParaRPr>
          </a:p>
          <a:p>
            <a:pPr algn="ctr"/>
            <a:endParaRPr kumimoji="1" lang="en-US" altLang="ja-JP" sz="3600" b="1" dirty="0">
              <a:solidFill>
                <a:schemeClr val="tx1"/>
              </a:solidFill>
              <a:latin typeface="ＭＳ Ｐ明朝" panose="02020600040205080304" pitchFamily="18" charset="-128"/>
              <a:ea typeface="ＭＳ Ｐ明朝" panose="02020600040205080304" pitchFamily="18" charset="-128"/>
            </a:endParaRPr>
          </a:p>
          <a:p>
            <a:pPr algn="ctr"/>
            <a:r>
              <a:rPr kumimoji="1" lang="ja-JP" altLang="en-US" sz="3600" b="1" dirty="0">
                <a:solidFill>
                  <a:schemeClr val="tx1"/>
                </a:solidFill>
                <a:latin typeface="ＭＳ Ｐ明朝" panose="02020600040205080304" pitchFamily="18" charset="-128"/>
                <a:ea typeface="ＭＳ Ｐ明朝" panose="02020600040205080304" pitchFamily="18" charset="-128"/>
              </a:rPr>
              <a:t>計画策定にあたって</a:t>
            </a:r>
            <a:endParaRPr kumimoji="1" lang="en-US" altLang="ja-JP" sz="3600" b="1" u="sng" dirty="0">
              <a:solidFill>
                <a:schemeClr val="tx1"/>
              </a:solidFill>
              <a:latin typeface="ＭＳ Ｐ明朝" panose="02020600040205080304" pitchFamily="18" charset="-128"/>
              <a:ea typeface="ＭＳ Ｐ明朝" panose="02020600040205080304" pitchFamily="18" charset="-128"/>
            </a:endParaRPr>
          </a:p>
        </p:txBody>
      </p:sp>
      <p:sp>
        <p:nvSpPr>
          <p:cNvPr id="2" name="正方形/長方形 1">
            <a:extLst>
              <a:ext uri="{FF2B5EF4-FFF2-40B4-BE49-F238E27FC236}">
                <a16:creationId xmlns:a16="http://schemas.microsoft.com/office/drawing/2014/main" id="{834ACCE1-9DB7-4B35-A764-2AF0148B6B78}"/>
              </a:ext>
            </a:extLst>
          </p:cNvPr>
          <p:cNvSpPr/>
          <p:nvPr/>
        </p:nvSpPr>
        <p:spPr>
          <a:xfrm>
            <a:off x="3176737" y="8752837"/>
            <a:ext cx="426719"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- 1</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1575661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69470FD4-C176-481F-B619-64A8060B770C}"/>
              </a:ext>
            </a:extLst>
          </p:cNvPr>
          <p:cNvSpPr/>
          <p:nvPr/>
        </p:nvSpPr>
        <p:spPr>
          <a:xfrm>
            <a:off x="94178" y="285862"/>
            <a:ext cx="3361818"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mn-ea"/>
              </a:rPr>
              <a:t>４　</a:t>
            </a:r>
            <a:r>
              <a:rPr kumimoji="1" lang="ja-JP" altLang="en-US" sz="1600" b="1" dirty="0">
                <a:solidFill>
                  <a:srgbClr val="000000"/>
                </a:solidFill>
                <a:latin typeface="+mn-ea"/>
              </a:rPr>
              <a:t>新生物</a:t>
            </a:r>
            <a:r>
              <a:rPr kumimoji="1" lang="en-US" altLang="ja-JP" sz="1600" b="1" dirty="0">
                <a:solidFill>
                  <a:srgbClr val="000000"/>
                </a:solidFill>
                <a:latin typeface="+mn-ea"/>
              </a:rPr>
              <a:t>&lt;</a:t>
            </a:r>
            <a:r>
              <a:rPr kumimoji="1" lang="ja-JP" altLang="en-US" sz="1600" b="1" dirty="0">
                <a:solidFill>
                  <a:srgbClr val="000000"/>
                </a:solidFill>
                <a:latin typeface="+mn-ea"/>
              </a:rPr>
              <a:t>腫瘍</a:t>
            </a:r>
            <a:r>
              <a:rPr kumimoji="1" lang="en-US" altLang="ja-JP" sz="1600" b="1" dirty="0">
                <a:solidFill>
                  <a:srgbClr val="000000"/>
                </a:solidFill>
                <a:latin typeface="+mn-ea"/>
              </a:rPr>
              <a:t>&gt;</a:t>
            </a:r>
            <a:r>
              <a:rPr lang="ja-JP" altLang="en-US" sz="1600" b="1" dirty="0">
                <a:solidFill>
                  <a:srgbClr val="000000"/>
                </a:solidFill>
                <a:latin typeface="+mn-ea"/>
              </a:rPr>
              <a:t>の経年変化分析</a:t>
            </a:r>
            <a:endParaRPr kumimoji="1" lang="en-US" altLang="ja-JP" sz="1600" b="1" dirty="0">
              <a:solidFill>
                <a:schemeClr val="tx1"/>
              </a:solidFill>
              <a:latin typeface="+mn-ea"/>
            </a:endParaRPr>
          </a:p>
        </p:txBody>
      </p:sp>
      <p:sp>
        <p:nvSpPr>
          <p:cNvPr id="22" name="正方形/長方形 21">
            <a:extLst>
              <a:ext uri="{FF2B5EF4-FFF2-40B4-BE49-F238E27FC236}">
                <a16:creationId xmlns:a16="http://schemas.microsoft.com/office/drawing/2014/main" id="{1625797B-91AA-40E5-B09B-00A993A7796B}"/>
              </a:ext>
            </a:extLst>
          </p:cNvPr>
          <p:cNvSpPr/>
          <p:nvPr/>
        </p:nvSpPr>
        <p:spPr>
          <a:xfrm>
            <a:off x="479503" y="1044831"/>
            <a:ext cx="5898994" cy="1766317"/>
          </a:xfrm>
          <a:prstGeom prst="rect">
            <a:avLst/>
          </a:prstGeom>
        </p:spPr>
        <p:txBody>
          <a:bodyPr wrap="square">
            <a:spAutoFit/>
          </a:bodyPr>
          <a:lstStyle/>
          <a:p>
            <a:pPr>
              <a:lnSpc>
                <a:spcPct val="150000"/>
              </a:lnSpc>
            </a:pPr>
            <a:r>
              <a:rPr lang="ja-JP" altLang="en-US" sz="1050" dirty="0">
                <a:solidFill>
                  <a:srgbClr val="000000"/>
                </a:solidFill>
                <a:latin typeface="+mn-ea"/>
              </a:rPr>
              <a:t>　</a:t>
            </a:r>
            <a:r>
              <a:rPr lang="ja-JP" altLang="en-US" sz="1050" dirty="0">
                <a:latin typeface="+mn-ea"/>
              </a:rPr>
              <a:t>平成</a:t>
            </a:r>
            <a:r>
              <a:rPr lang="en-US" altLang="ja-JP" sz="1050" dirty="0">
                <a:latin typeface="+mn-ea"/>
              </a:rPr>
              <a:t>30</a:t>
            </a:r>
            <a:r>
              <a:rPr lang="ja-JP" altLang="en-US" sz="1050" dirty="0">
                <a:latin typeface="+mn-ea"/>
              </a:rPr>
              <a:t>年から令和</a:t>
            </a:r>
            <a:r>
              <a:rPr lang="en-US" altLang="ja-JP" sz="1050" dirty="0">
                <a:latin typeface="+mn-ea"/>
              </a:rPr>
              <a:t>3</a:t>
            </a:r>
            <a:r>
              <a:rPr lang="ja-JP" altLang="en-US" sz="1050" dirty="0">
                <a:latin typeface="+mn-ea"/>
              </a:rPr>
              <a:t>年 </a:t>
            </a:r>
            <a:r>
              <a:rPr lang="ja-JP" altLang="en-US" sz="1050" dirty="0">
                <a:solidFill>
                  <a:srgbClr val="000000"/>
                </a:solidFill>
                <a:latin typeface="+mn-ea"/>
              </a:rPr>
              <a:t>新生物＜腫瘍＞患者数推移では、患者数は例年</a:t>
            </a:r>
            <a:r>
              <a:rPr lang="en-US" altLang="ja-JP" sz="1050" dirty="0">
                <a:solidFill>
                  <a:srgbClr val="000000"/>
                </a:solidFill>
                <a:latin typeface="+mn-ea"/>
              </a:rPr>
              <a:t>300</a:t>
            </a:r>
            <a:r>
              <a:rPr lang="ja-JP" altLang="en-US" sz="1050" dirty="0">
                <a:solidFill>
                  <a:srgbClr val="000000"/>
                </a:solidFill>
                <a:latin typeface="+mn-ea"/>
              </a:rPr>
              <a:t>人前後となっており、そのうち新規患者数は</a:t>
            </a:r>
            <a:r>
              <a:rPr lang="en-US" altLang="ja-JP" sz="1050" dirty="0">
                <a:solidFill>
                  <a:srgbClr val="000000"/>
                </a:solidFill>
                <a:latin typeface="+mn-ea"/>
              </a:rPr>
              <a:t>40</a:t>
            </a:r>
            <a:r>
              <a:rPr lang="ja-JP" altLang="en-US" sz="1050" dirty="0">
                <a:solidFill>
                  <a:srgbClr val="000000"/>
                </a:solidFill>
                <a:latin typeface="+mn-ea"/>
              </a:rPr>
              <a:t>％前後の</a:t>
            </a:r>
            <a:r>
              <a:rPr lang="en-US" altLang="ja-JP" sz="1050" dirty="0">
                <a:solidFill>
                  <a:srgbClr val="000000"/>
                </a:solidFill>
                <a:latin typeface="+mn-ea"/>
              </a:rPr>
              <a:t>120</a:t>
            </a:r>
            <a:r>
              <a:rPr lang="ja-JP" altLang="en-US" sz="1050" dirty="0">
                <a:solidFill>
                  <a:srgbClr val="000000"/>
                </a:solidFill>
                <a:latin typeface="+mn-ea"/>
              </a:rPr>
              <a:t>～</a:t>
            </a:r>
            <a:r>
              <a:rPr lang="en-US" altLang="ja-JP" sz="1050" dirty="0">
                <a:solidFill>
                  <a:srgbClr val="000000"/>
                </a:solidFill>
                <a:latin typeface="+mn-ea"/>
              </a:rPr>
              <a:t>130</a:t>
            </a:r>
            <a:r>
              <a:rPr lang="ja-JP" altLang="en-US" sz="1050" dirty="0">
                <a:solidFill>
                  <a:srgbClr val="000000"/>
                </a:solidFill>
                <a:latin typeface="+mn-ea"/>
              </a:rPr>
              <a:t>人前後となっています。また、平成</a:t>
            </a:r>
            <a:r>
              <a:rPr lang="en-US" altLang="ja-JP" sz="1050" dirty="0">
                <a:solidFill>
                  <a:srgbClr val="000000"/>
                </a:solidFill>
                <a:latin typeface="+mn-ea"/>
              </a:rPr>
              <a:t>30</a:t>
            </a:r>
            <a:r>
              <a:rPr lang="ja-JP" altLang="en-US" sz="1050" dirty="0">
                <a:solidFill>
                  <a:srgbClr val="000000"/>
                </a:solidFill>
                <a:latin typeface="+mn-ea"/>
              </a:rPr>
              <a:t>年の新規患者</a:t>
            </a:r>
            <a:r>
              <a:rPr lang="en-US" altLang="ja-JP" sz="1050" dirty="0">
                <a:solidFill>
                  <a:srgbClr val="000000"/>
                </a:solidFill>
                <a:latin typeface="+mn-ea"/>
              </a:rPr>
              <a:t>116</a:t>
            </a:r>
            <a:r>
              <a:rPr lang="ja-JP" altLang="en-US" sz="1050" dirty="0">
                <a:solidFill>
                  <a:srgbClr val="000000"/>
                </a:solidFill>
                <a:latin typeface="+mn-ea"/>
              </a:rPr>
              <a:t>人の治療期間では、単年で診療が終了した人</a:t>
            </a:r>
            <a:r>
              <a:rPr lang="en-US" altLang="ja-JP" sz="1050" dirty="0">
                <a:solidFill>
                  <a:srgbClr val="000000"/>
                </a:solidFill>
                <a:latin typeface="+mn-ea"/>
              </a:rPr>
              <a:t>(</a:t>
            </a:r>
            <a:r>
              <a:rPr lang="ja-JP" altLang="en-US" sz="1050" dirty="0">
                <a:solidFill>
                  <a:srgbClr val="000000"/>
                </a:solidFill>
                <a:latin typeface="+mn-ea"/>
              </a:rPr>
              <a:t>疑義検査も含む</a:t>
            </a:r>
            <a:r>
              <a:rPr lang="en-US" altLang="ja-JP" sz="1050" dirty="0">
                <a:solidFill>
                  <a:srgbClr val="000000"/>
                </a:solidFill>
                <a:latin typeface="+mn-ea"/>
              </a:rPr>
              <a:t>)</a:t>
            </a:r>
            <a:r>
              <a:rPr lang="ja-JP" altLang="en-US" sz="1050" dirty="0">
                <a:solidFill>
                  <a:srgbClr val="000000"/>
                </a:solidFill>
                <a:latin typeface="+mn-ea"/>
              </a:rPr>
              <a:t>が</a:t>
            </a:r>
            <a:r>
              <a:rPr lang="en-US" altLang="ja-JP" sz="1050" dirty="0">
                <a:solidFill>
                  <a:srgbClr val="000000"/>
                </a:solidFill>
                <a:latin typeface="+mn-ea"/>
              </a:rPr>
              <a:t>69</a:t>
            </a:r>
            <a:r>
              <a:rPr lang="ja-JP" altLang="en-US" sz="1050" dirty="0">
                <a:solidFill>
                  <a:srgbClr val="000000"/>
                </a:solidFill>
                <a:latin typeface="+mn-ea"/>
              </a:rPr>
              <a:t>人</a:t>
            </a:r>
            <a:r>
              <a:rPr lang="en-US" altLang="ja-JP" sz="1050" dirty="0">
                <a:solidFill>
                  <a:srgbClr val="000000"/>
                </a:solidFill>
                <a:latin typeface="+mn-ea"/>
              </a:rPr>
              <a:t>(59.5</a:t>
            </a:r>
            <a:r>
              <a:rPr lang="ja-JP" altLang="en-US" sz="1050" dirty="0">
                <a:solidFill>
                  <a:srgbClr val="000000"/>
                </a:solidFill>
                <a:latin typeface="+mn-ea"/>
              </a:rPr>
              <a:t>％</a:t>
            </a:r>
            <a:r>
              <a:rPr lang="en-US" altLang="ja-JP" sz="1050" dirty="0">
                <a:solidFill>
                  <a:srgbClr val="000000"/>
                </a:solidFill>
                <a:latin typeface="+mn-ea"/>
              </a:rPr>
              <a:t>)</a:t>
            </a:r>
            <a:r>
              <a:rPr lang="ja-JP" altLang="en-US" sz="1050" dirty="0">
                <a:solidFill>
                  <a:srgbClr val="000000"/>
                </a:solidFill>
                <a:latin typeface="+mn-ea"/>
              </a:rPr>
              <a:t>と最も高くなっていますが、</a:t>
            </a:r>
            <a:r>
              <a:rPr lang="en-US" altLang="ja-JP" sz="1050" dirty="0">
                <a:solidFill>
                  <a:srgbClr val="000000"/>
                </a:solidFill>
                <a:latin typeface="+mn-ea"/>
              </a:rPr>
              <a:t>5</a:t>
            </a:r>
            <a:r>
              <a:rPr lang="ja-JP" altLang="en-US" sz="1050" dirty="0">
                <a:solidFill>
                  <a:srgbClr val="000000"/>
                </a:solidFill>
                <a:latin typeface="+mn-ea"/>
              </a:rPr>
              <a:t>年間</a:t>
            </a:r>
            <a:r>
              <a:rPr lang="en-US" altLang="ja-JP" sz="1050" dirty="0">
                <a:solidFill>
                  <a:srgbClr val="000000"/>
                </a:solidFill>
                <a:latin typeface="+mn-ea"/>
              </a:rPr>
              <a:t>※</a:t>
            </a:r>
            <a:r>
              <a:rPr lang="ja-JP" altLang="en-US" sz="1050" dirty="0">
                <a:solidFill>
                  <a:srgbClr val="000000"/>
                </a:solidFill>
                <a:latin typeface="+mn-ea"/>
              </a:rPr>
              <a:t>現在も治療中の対象者も</a:t>
            </a:r>
            <a:r>
              <a:rPr lang="en-US" altLang="ja-JP" sz="1050" dirty="0">
                <a:solidFill>
                  <a:srgbClr val="000000"/>
                </a:solidFill>
                <a:latin typeface="+mn-ea"/>
              </a:rPr>
              <a:t>12</a:t>
            </a:r>
            <a:r>
              <a:rPr lang="ja-JP" altLang="en-US" sz="1050" dirty="0">
                <a:solidFill>
                  <a:srgbClr val="000000"/>
                </a:solidFill>
                <a:latin typeface="+mn-ea"/>
              </a:rPr>
              <a:t>人</a:t>
            </a:r>
            <a:r>
              <a:rPr lang="en-US" altLang="ja-JP" sz="1050" dirty="0">
                <a:solidFill>
                  <a:srgbClr val="000000"/>
                </a:solidFill>
                <a:latin typeface="+mn-ea"/>
              </a:rPr>
              <a:t>(10.3</a:t>
            </a:r>
            <a:r>
              <a:rPr lang="ja-JP" altLang="en-US" sz="1050" dirty="0">
                <a:solidFill>
                  <a:srgbClr val="000000"/>
                </a:solidFill>
                <a:latin typeface="+mn-ea"/>
              </a:rPr>
              <a:t>％</a:t>
            </a:r>
            <a:r>
              <a:rPr lang="en-US" altLang="ja-JP" sz="1050" dirty="0">
                <a:solidFill>
                  <a:srgbClr val="000000"/>
                </a:solidFill>
                <a:latin typeface="+mn-ea"/>
              </a:rPr>
              <a:t>)</a:t>
            </a:r>
            <a:r>
              <a:rPr lang="ja-JP" altLang="en-US" sz="1050" dirty="0">
                <a:solidFill>
                  <a:srgbClr val="000000"/>
                </a:solidFill>
                <a:latin typeface="+mn-ea"/>
              </a:rPr>
              <a:t>と、新規患者数の約</a:t>
            </a:r>
            <a:r>
              <a:rPr lang="en-US" altLang="ja-JP" sz="1050" dirty="0">
                <a:solidFill>
                  <a:srgbClr val="000000"/>
                </a:solidFill>
                <a:latin typeface="+mn-ea"/>
              </a:rPr>
              <a:t>10</a:t>
            </a:r>
            <a:r>
              <a:rPr lang="ja-JP" altLang="en-US" sz="1050" dirty="0">
                <a:solidFill>
                  <a:srgbClr val="000000"/>
                </a:solidFill>
                <a:latin typeface="+mn-ea"/>
              </a:rPr>
              <a:t>％が長期治療となっていることがわかります。</a:t>
            </a:r>
            <a:endParaRPr lang="en-US" altLang="ja-JP" sz="1050" dirty="0">
              <a:solidFill>
                <a:srgbClr val="000000"/>
              </a:solidFill>
              <a:latin typeface="+mn-ea"/>
            </a:endParaRPr>
          </a:p>
          <a:p>
            <a:pPr>
              <a:lnSpc>
                <a:spcPct val="150000"/>
              </a:lnSpc>
            </a:pPr>
            <a:r>
              <a:rPr lang="en-US" altLang="ja-JP" sz="1050" dirty="0">
                <a:solidFill>
                  <a:srgbClr val="000000"/>
                </a:solidFill>
                <a:latin typeface="+mn-ea"/>
              </a:rPr>
              <a:t> </a:t>
            </a:r>
            <a:r>
              <a:rPr lang="ja-JP" altLang="en-US" sz="1050" dirty="0">
                <a:solidFill>
                  <a:srgbClr val="000000"/>
                </a:solidFill>
                <a:latin typeface="+mn-ea"/>
              </a:rPr>
              <a:t>また、</a:t>
            </a:r>
            <a:r>
              <a:rPr lang="ja-JP" altLang="en-US" sz="1050" dirty="0">
                <a:latin typeface="+mn-ea"/>
              </a:rPr>
              <a:t>平成</a:t>
            </a:r>
            <a:r>
              <a:rPr lang="en-US" altLang="ja-JP" sz="1050" dirty="0">
                <a:latin typeface="+mn-ea"/>
              </a:rPr>
              <a:t>30</a:t>
            </a:r>
            <a:r>
              <a:rPr lang="ja-JP" altLang="en-US" sz="1050" dirty="0">
                <a:latin typeface="+mn-ea"/>
              </a:rPr>
              <a:t>年から令和</a:t>
            </a:r>
            <a:r>
              <a:rPr lang="en-US" altLang="ja-JP" sz="1050" dirty="0">
                <a:latin typeface="+mn-ea"/>
              </a:rPr>
              <a:t>4</a:t>
            </a:r>
            <a:r>
              <a:rPr lang="ja-JP" altLang="en-US" sz="1050" dirty="0">
                <a:latin typeface="+mn-ea"/>
              </a:rPr>
              <a:t>年 悪性</a:t>
            </a:r>
            <a:r>
              <a:rPr lang="ja-JP" altLang="en-US" sz="1050" dirty="0">
                <a:solidFill>
                  <a:srgbClr val="000000"/>
                </a:solidFill>
                <a:latin typeface="+mn-ea"/>
              </a:rPr>
              <a:t>新生物 種別レセプト件数では、乳がんの件数が高く、前立腺がんの件数が増加傾向にあります。</a:t>
            </a:r>
            <a:endParaRPr lang="en-US" altLang="ja-JP" sz="1050" dirty="0">
              <a:solidFill>
                <a:srgbClr val="000000"/>
              </a:solidFill>
              <a:latin typeface="+mn-ea"/>
            </a:endParaRPr>
          </a:p>
        </p:txBody>
      </p:sp>
      <p:cxnSp>
        <p:nvCxnSpPr>
          <p:cNvPr id="23" name="直線コネクタ 22">
            <a:extLst>
              <a:ext uri="{FF2B5EF4-FFF2-40B4-BE49-F238E27FC236}">
                <a16:creationId xmlns:a16="http://schemas.microsoft.com/office/drawing/2014/main" id="{58EA6B94-0CF3-4C13-B261-E8D55F732C44}"/>
              </a:ext>
            </a:extLst>
          </p:cNvPr>
          <p:cNvCxnSpPr>
            <a:cxnSpLocks/>
          </p:cNvCxnSpPr>
          <p:nvPr/>
        </p:nvCxnSpPr>
        <p:spPr>
          <a:xfrm>
            <a:off x="54000" y="83462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4" name="グラフ 23">
            <a:extLst>
              <a:ext uri="{FF2B5EF4-FFF2-40B4-BE49-F238E27FC236}">
                <a16:creationId xmlns:a16="http://schemas.microsoft.com/office/drawing/2014/main" id="{25A346CD-BBD6-45A1-A3C4-B88A5456FB35}"/>
              </a:ext>
            </a:extLst>
          </p:cNvPr>
          <p:cNvGraphicFramePr/>
          <p:nvPr>
            <p:extLst>
              <p:ext uri="{D42A27DB-BD31-4B8C-83A1-F6EECF244321}">
                <p14:modId xmlns:p14="http://schemas.microsoft.com/office/powerpoint/2010/main" val="183925454"/>
              </p:ext>
            </p:extLst>
          </p:nvPr>
        </p:nvGraphicFramePr>
        <p:xfrm>
          <a:off x="479503" y="3255385"/>
          <a:ext cx="2962376" cy="2680877"/>
        </p:xfrm>
        <a:graphic>
          <a:graphicData uri="http://schemas.openxmlformats.org/drawingml/2006/chart">
            <c:chart xmlns:c="http://schemas.openxmlformats.org/drawingml/2006/chart" xmlns:r="http://schemas.openxmlformats.org/officeDocument/2006/relationships" r:id="rId3"/>
          </a:graphicData>
        </a:graphic>
      </p:graphicFrame>
      <p:sp>
        <p:nvSpPr>
          <p:cNvPr id="25" name="正方形/長方形 24">
            <a:extLst>
              <a:ext uri="{FF2B5EF4-FFF2-40B4-BE49-F238E27FC236}">
                <a16:creationId xmlns:a16="http://schemas.microsoft.com/office/drawing/2014/main" id="{11B3562B-2B11-47F1-9877-29887CFBDE9F}"/>
              </a:ext>
            </a:extLst>
          </p:cNvPr>
          <p:cNvSpPr/>
          <p:nvPr/>
        </p:nvSpPr>
        <p:spPr>
          <a:xfrm>
            <a:off x="601982" y="2977922"/>
            <a:ext cx="3215434" cy="230832"/>
          </a:xfrm>
          <a:prstGeom prst="rect">
            <a:avLst/>
          </a:prstGeom>
        </p:spPr>
        <p:txBody>
          <a:bodyPr wrap="square">
            <a:spAutoFit/>
          </a:bodyPr>
          <a:lstStyle/>
          <a:p>
            <a:r>
              <a:rPr lang="ja-JP" altLang="en-US" sz="900" b="1" dirty="0">
                <a:latin typeface="+mn-ea"/>
              </a:rPr>
              <a:t>平成</a:t>
            </a:r>
            <a:r>
              <a:rPr lang="en-US" altLang="ja-JP" sz="900" b="1" dirty="0">
                <a:latin typeface="+mn-ea"/>
              </a:rPr>
              <a:t>30</a:t>
            </a:r>
            <a:r>
              <a:rPr lang="ja-JP" altLang="en-US" sz="900" b="1" dirty="0">
                <a:latin typeface="+mn-ea"/>
              </a:rPr>
              <a:t>年から令和</a:t>
            </a:r>
            <a:r>
              <a:rPr lang="en-US" altLang="ja-JP" sz="900" b="1" dirty="0">
                <a:latin typeface="+mn-ea"/>
              </a:rPr>
              <a:t>3</a:t>
            </a:r>
            <a:r>
              <a:rPr lang="ja-JP" altLang="en-US" sz="900" b="1" dirty="0">
                <a:latin typeface="+mn-ea"/>
              </a:rPr>
              <a:t>年 </a:t>
            </a:r>
            <a:r>
              <a:rPr lang="ja-JP" altLang="en-US" sz="900" b="1" dirty="0">
                <a:solidFill>
                  <a:srgbClr val="000000"/>
                </a:solidFill>
                <a:latin typeface="+mn-ea"/>
              </a:rPr>
              <a:t>新生物＜腫瘍＞患者数推移</a:t>
            </a:r>
            <a:endParaRPr lang="en-US" altLang="ja-JP" sz="900" b="1" dirty="0">
              <a:latin typeface="+mn-ea"/>
            </a:endParaRPr>
          </a:p>
        </p:txBody>
      </p:sp>
      <p:graphicFrame>
        <p:nvGraphicFramePr>
          <p:cNvPr id="26" name="グラフ 25">
            <a:extLst>
              <a:ext uri="{FF2B5EF4-FFF2-40B4-BE49-F238E27FC236}">
                <a16:creationId xmlns:a16="http://schemas.microsoft.com/office/drawing/2014/main" id="{8FB52108-0F2A-43AA-B196-31D197CCDC48}"/>
              </a:ext>
            </a:extLst>
          </p:cNvPr>
          <p:cNvGraphicFramePr/>
          <p:nvPr>
            <p:extLst>
              <p:ext uri="{D42A27DB-BD31-4B8C-83A1-F6EECF244321}">
                <p14:modId xmlns:p14="http://schemas.microsoft.com/office/powerpoint/2010/main" val="2335970000"/>
              </p:ext>
            </p:extLst>
          </p:nvPr>
        </p:nvGraphicFramePr>
        <p:xfrm>
          <a:off x="3536973" y="3437324"/>
          <a:ext cx="3119532" cy="2266283"/>
        </p:xfrm>
        <a:graphic>
          <a:graphicData uri="http://schemas.openxmlformats.org/drawingml/2006/chart">
            <c:chart xmlns:c="http://schemas.openxmlformats.org/drawingml/2006/chart" xmlns:r="http://schemas.openxmlformats.org/officeDocument/2006/relationships" r:id="rId4"/>
          </a:graphicData>
        </a:graphic>
      </p:graphicFrame>
      <p:sp>
        <p:nvSpPr>
          <p:cNvPr id="27" name="正方形/長方形 26">
            <a:extLst>
              <a:ext uri="{FF2B5EF4-FFF2-40B4-BE49-F238E27FC236}">
                <a16:creationId xmlns:a16="http://schemas.microsoft.com/office/drawing/2014/main" id="{493B5C43-81BD-4DC1-A8AC-5D2CFE8DCEA0}"/>
              </a:ext>
            </a:extLst>
          </p:cNvPr>
          <p:cNvSpPr/>
          <p:nvPr/>
        </p:nvSpPr>
        <p:spPr>
          <a:xfrm>
            <a:off x="4010909" y="3024553"/>
            <a:ext cx="2255746" cy="246221"/>
          </a:xfrm>
          <a:prstGeom prst="rect">
            <a:avLst/>
          </a:prstGeom>
        </p:spPr>
        <p:txBody>
          <a:bodyPr wrap="none">
            <a:spAutoFit/>
          </a:bodyPr>
          <a:lstStyle/>
          <a:p>
            <a:pPr algn="ctr"/>
            <a:r>
              <a:rPr lang="ja-JP" altLang="en-US" sz="1000" b="1" dirty="0">
                <a:solidFill>
                  <a:srgbClr val="000000"/>
                </a:solidFill>
                <a:latin typeface="+mn-ea"/>
              </a:rPr>
              <a:t>平成</a:t>
            </a:r>
            <a:r>
              <a:rPr lang="en-US" altLang="ja-JP" sz="1000" b="1" dirty="0">
                <a:solidFill>
                  <a:srgbClr val="000000"/>
                </a:solidFill>
                <a:latin typeface="+mn-ea"/>
              </a:rPr>
              <a:t>30</a:t>
            </a:r>
            <a:r>
              <a:rPr lang="ja-JP" altLang="en-US" sz="1000" b="1" dirty="0">
                <a:solidFill>
                  <a:srgbClr val="000000"/>
                </a:solidFill>
                <a:latin typeface="+mn-ea"/>
              </a:rPr>
              <a:t>年　新規患者の診療期間内訳</a:t>
            </a:r>
            <a:endParaRPr lang="ja-JP" altLang="en-US" sz="1000" b="1" dirty="0">
              <a:latin typeface="+mn-ea"/>
            </a:endParaRPr>
          </a:p>
        </p:txBody>
      </p:sp>
      <p:sp>
        <p:nvSpPr>
          <p:cNvPr id="30" name="正方形/長方形 29">
            <a:extLst>
              <a:ext uri="{FF2B5EF4-FFF2-40B4-BE49-F238E27FC236}">
                <a16:creationId xmlns:a16="http://schemas.microsoft.com/office/drawing/2014/main" id="{4C123617-54A2-400D-ADFB-50A192229316}"/>
              </a:ext>
            </a:extLst>
          </p:cNvPr>
          <p:cNvSpPr/>
          <p:nvPr/>
        </p:nvSpPr>
        <p:spPr>
          <a:xfrm>
            <a:off x="3599035" y="3253123"/>
            <a:ext cx="2779462" cy="268087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7FF805CE-FD4D-4780-A4AE-7E4812030B24}"/>
              </a:ext>
            </a:extLst>
          </p:cNvPr>
          <p:cNvSpPr/>
          <p:nvPr/>
        </p:nvSpPr>
        <p:spPr>
          <a:xfrm>
            <a:off x="5309146" y="4746424"/>
            <a:ext cx="607859" cy="215444"/>
          </a:xfrm>
          <a:prstGeom prst="rect">
            <a:avLst/>
          </a:prstGeom>
        </p:spPr>
        <p:txBody>
          <a:bodyPr wrap="none">
            <a:spAutoFit/>
          </a:bodyPr>
          <a:lstStyle/>
          <a:p>
            <a:pPr algn="ctr"/>
            <a:r>
              <a:rPr lang="en-US" altLang="ja-JP" sz="800" dirty="0">
                <a:solidFill>
                  <a:srgbClr val="000000"/>
                </a:solidFill>
                <a:latin typeface="Arial Black" panose="020B0A04020102020204" pitchFamily="34" charset="0"/>
              </a:rPr>
              <a:t>(59.5</a:t>
            </a:r>
            <a:r>
              <a:rPr lang="ja-JP" altLang="en-US" sz="800" dirty="0">
                <a:solidFill>
                  <a:srgbClr val="000000"/>
                </a:solidFill>
                <a:latin typeface="Arial Black" panose="020B0A04020102020204" pitchFamily="34" charset="0"/>
              </a:rPr>
              <a:t>％</a:t>
            </a:r>
            <a:r>
              <a:rPr lang="en-US" altLang="ja-JP" sz="800" dirty="0">
                <a:solidFill>
                  <a:srgbClr val="000000"/>
                </a:solidFill>
                <a:latin typeface="Arial Black" panose="020B0A04020102020204" pitchFamily="34" charset="0"/>
              </a:rPr>
              <a:t>)</a:t>
            </a:r>
            <a:endParaRPr lang="ja-JP" altLang="en-US" sz="800" dirty="0">
              <a:latin typeface="Arial Black" panose="020B0A04020102020204" pitchFamily="34" charset="0"/>
            </a:endParaRPr>
          </a:p>
        </p:txBody>
      </p:sp>
      <p:sp>
        <p:nvSpPr>
          <p:cNvPr id="32" name="正方形/長方形 31">
            <a:extLst>
              <a:ext uri="{FF2B5EF4-FFF2-40B4-BE49-F238E27FC236}">
                <a16:creationId xmlns:a16="http://schemas.microsoft.com/office/drawing/2014/main" id="{3B532220-BE97-4246-A770-C6D384751B5E}"/>
              </a:ext>
            </a:extLst>
          </p:cNvPr>
          <p:cNvSpPr/>
          <p:nvPr/>
        </p:nvSpPr>
        <p:spPr>
          <a:xfrm>
            <a:off x="4239795" y="4821921"/>
            <a:ext cx="607859" cy="215444"/>
          </a:xfrm>
          <a:prstGeom prst="rect">
            <a:avLst/>
          </a:prstGeom>
        </p:spPr>
        <p:txBody>
          <a:bodyPr wrap="none">
            <a:spAutoFit/>
          </a:bodyPr>
          <a:lstStyle/>
          <a:p>
            <a:pPr algn="ctr"/>
            <a:r>
              <a:rPr lang="en-US" altLang="ja-JP" sz="800" dirty="0">
                <a:solidFill>
                  <a:srgbClr val="000000"/>
                </a:solidFill>
                <a:latin typeface="Arial Black" panose="020B0A04020102020204" pitchFamily="34" charset="0"/>
              </a:rPr>
              <a:t>(19.0</a:t>
            </a:r>
            <a:r>
              <a:rPr lang="ja-JP" altLang="en-US" sz="800" dirty="0">
                <a:solidFill>
                  <a:srgbClr val="000000"/>
                </a:solidFill>
                <a:latin typeface="Arial Black" panose="020B0A04020102020204" pitchFamily="34" charset="0"/>
              </a:rPr>
              <a:t>％</a:t>
            </a:r>
            <a:r>
              <a:rPr lang="en-US" altLang="ja-JP" sz="800" dirty="0">
                <a:solidFill>
                  <a:srgbClr val="000000"/>
                </a:solidFill>
                <a:latin typeface="Arial Black" panose="020B0A04020102020204" pitchFamily="34" charset="0"/>
              </a:rPr>
              <a:t>)</a:t>
            </a:r>
            <a:endParaRPr lang="ja-JP" altLang="en-US" sz="800" dirty="0">
              <a:latin typeface="Arial Black" panose="020B0A04020102020204" pitchFamily="34" charset="0"/>
            </a:endParaRPr>
          </a:p>
        </p:txBody>
      </p:sp>
      <p:sp>
        <p:nvSpPr>
          <p:cNvPr id="40" name="正方形/長方形 39">
            <a:extLst>
              <a:ext uri="{FF2B5EF4-FFF2-40B4-BE49-F238E27FC236}">
                <a16:creationId xmlns:a16="http://schemas.microsoft.com/office/drawing/2014/main" id="{75574341-910F-469A-9FDD-5C723239F313}"/>
              </a:ext>
            </a:extLst>
          </p:cNvPr>
          <p:cNvSpPr/>
          <p:nvPr/>
        </p:nvSpPr>
        <p:spPr>
          <a:xfrm>
            <a:off x="4274149" y="4265983"/>
            <a:ext cx="538929" cy="215444"/>
          </a:xfrm>
          <a:prstGeom prst="rect">
            <a:avLst/>
          </a:prstGeom>
        </p:spPr>
        <p:txBody>
          <a:bodyPr wrap="none">
            <a:spAutoFit/>
          </a:bodyPr>
          <a:lstStyle/>
          <a:p>
            <a:pPr algn="ctr"/>
            <a:r>
              <a:rPr lang="en-US" altLang="ja-JP" sz="800" dirty="0">
                <a:solidFill>
                  <a:srgbClr val="000000"/>
                </a:solidFill>
                <a:latin typeface="Arial Black" panose="020B0A04020102020204" pitchFamily="34" charset="0"/>
              </a:rPr>
              <a:t>(6.0</a:t>
            </a:r>
            <a:r>
              <a:rPr lang="ja-JP" altLang="en-US" sz="800" dirty="0">
                <a:solidFill>
                  <a:srgbClr val="000000"/>
                </a:solidFill>
                <a:latin typeface="Arial Black" panose="020B0A04020102020204" pitchFamily="34" charset="0"/>
              </a:rPr>
              <a:t>％</a:t>
            </a:r>
            <a:r>
              <a:rPr lang="en-US" altLang="ja-JP" sz="800" dirty="0">
                <a:solidFill>
                  <a:srgbClr val="000000"/>
                </a:solidFill>
                <a:latin typeface="Arial Black" panose="020B0A04020102020204" pitchFamily="34" charset="0"/>
              </a:rPr>
              <a:t>)</a:t>
            </a:r>
            <a:endParaRPr lang="ja-JP" altLang="en-US" sz="800" dirty="0">
              <a:latin typeface="Arial Black" panose="020B0A04020102020204" pitchFamily="34" charset="0"/>
            </a:endParaRPr>
          </a:p>
        </p:txBody>
      </p:sp>
      <p:sp>
        <p:nvSpPr>
          <p:cNvPr id="41" name="正方形/長方形 40">
            <a:extLst>
              <a:ext uri="{FF2B5EF4-FFF2-40B4-BE49-F238E27FC236}">
                <a16:creationId xmlns:a16="http://schemas.microsoft.com/office/drawing/2014/main" id="{D6C4E63D-C6BF-478D-A1D1-DEFD178A3B99}"/>
              </a:ext>
            </a:extLst>
          </p:cNvPr>
          <p:cNvSpPr/>
          <p:nvPr/>
        </p:nvSpPr>
        <p:spPr>
          <a:xfrm>
            <a:off x="4353245" y="4052069"/>
            <a:ext cx="538929" cy="215444"/>
          </a:xfrm>
          <a:prstGeom prst="rect">
            <a:avLst/>
          </a:prstGeom>
        </p:spPr>
        <p:txBody>
          <a:bodyPr wrap="none">
            <a:spAutoFit/>
          </a:bodyPr>
          <a:lstStyle/>
          <a:p>
            <a:pPr algn="ctr"/>
            <a:r>
              <a:rPr lang="en-US" altLang="ja-JP" sz="800" dirty="0">
                <a:solidFill>
                  <a:srgbClr val="000000"/>
                </a:solidFill>
                <a:latin typeface="Arial Black" panose="020B0A04020102020204" pitchFamily="34" charset="0"/>
              </a:rPr>
              <a:t>(5.2</a:t>
            </a:r>
            <a:r>
              <a:rPr lang="ja-JP" altLang="en-US" sz="800" dirty="0">
                <a:solidFill>
                  <a:srgbClr val="000000"/>
                </a:solidFill>
                <a:latin typeface="Arial Black" panose="020B0A04020102020204" pitchFamily="34" charset="0"/>
              </a:rPr>
              <a:t>％</a:t>
            </a:r>
            <a:r>
              <a:rPr lang="en-US" altLang="ja-JP" sz="800" dirty="0">
                <a:solidFill>
                  <a:srgbClr val="000000"/>
                </a:solidFill>
                <a:latin typeface="Arial Black" panose="020B0A04020102020204" pitchFamily="34" charset="0"/>
              </a:rPr>
              <a:t>)</a:t>
            </a:r>
            <a:endParaRPr lang="ja-JP" altLang="en-US" sz="800" dirty="0">
              <a:latin typeface="Arial Black" panose="020B0A04020102020204" pitchFamily="34" charset="0"/>
            </a:endParaRPr>
          </a:p>
        </p:txBody>
      </p:sp>
      <p:sp>
        <p:nvSpPr>
          <p:cNvPr id="48" name="正方形/長方形 47">
            <a:extLst>
              <a:ext uri="{FF2B5EF4-FFF2-40B4-BE49-F238E27FC236}">
                <a16:creationId xmlns:a16="http://schemas.microsoft.com/office/drawing/2014/main" id="{10B3D3E5-D7E0-42AF-B1F0-DC23D3EF8DDE}"/>
              </a:ext>
            </a:extLst>
          </p:cNvPr>
          <p:cNvSpPr/>
          <p:nvPr/>
        </p:nvSpPr>
        <p:spPr>
          <a:xfrm>
            <a:off x="4588244" y="3838155"/>
            <a:ext cx="607859" cy="215444"/>
          </a:xfrm>
          <a:prstGeom prst="rect">
            <a:avLst/>
          </a:prstGeom>
        </p:spPr>
        <p:txBody>
          <a:bodyPr wrap="none">
            <a:spAutoFit/>
          </a:bodyPr>
          <a:lstStyle/>
          <a:p>
            <a:pPr algn="ctr"/>
            <a:r>
              <a:rPr lang="en-US" altLang="ja-JP" sz="800" dirty="0">
                <a:solidFill>
                  <a:srgbClr val="000000"/>
                </a:solidFill>
                <a:latin typeface="Arial Black" panose="020B0A04020102020204" pitchFamily="34" charset="0"/>
              </a:rPr>
              <a:t>(10.3</a:t>
            </a:r>
            <a:r>
              <a:rPr lang="ja-JP" altLang="en-US" sz="800" dirty="0">
                <a:solidFill>
                  <a:srgbClr val="000000"/>
                </a:solidFill>
                <a:latin typeface="Arial Black" panose="020B0A04020102020204" pitchFamily="34" charset="0"/>
              </a:rPr>
              <a:t>％</a:t>
            </a:r>
            <a:r>
              <a:rPr lang="en-US" altLang="ja-JP" sz="800" dirty="0">
                <a:solidFill>
                  <a:srgbClr val="000000"/>
                </a:solidFill>
                <a:latin typeface="Arial Black" panose="020B0A04020102020204" pitchFamily="34" charset="0"/>
              </a:rPr>
              <a:t>)</a:t>
            </a:r>
            <a:endParaRPr lang="ja-JP" altLang="en-US" sz="800" dirty="0">
              <a:latin typeface="Arial Black" panose="020B0A04020102020204" pitchFamily="34" charset="0"/>
            </a:endParaRPr>
          </a:p>
        </p:txBody>
      </p:sp>
      <p:sp>
        <p:nvSpPr>
          <p:cNvPr id="49" name="正方形/長方形 48">
            <a:extLst>
              <a:ext uri="{FF2B5EF4-FFF2-40B4-BE49-F238E27FC236}">
                <a16:creationId xmlns:a16="http://schemas.microsoft.com/office/drawing/2014/main" id="{7E4CE565-16E7-4EBF-9F46-EC4994591CF7}"/>
              </a:ext>
            </a:extLst>
          </p:cNvPr>
          <p:cNvSpPr/>
          <p:nvPr/>
        </p:nvSpPr>
        <p:spPr>
          <a:xfrm>
            <a:off x="479503" y="3255385"/>
            <a:ext cx="389850" cy="230832"/>
          </a:xfrm>
          <a:prstGeom prst="rect">
            <a:avLst/>
          </a:prstGeom>
        </p:spPr>
        <p:txBody>
          <a:bodyPr wrap="none">
            <a:spAutoFit/>
          </a:bodyPr>
          <a:lstStyle/>
          <a:p>
            <a:r>
              <a:rPr lang="en-US" altLang="ja-JP" sz="900" dirty="0">
                <a:latin typeface="+mn-ea"/>
              </a:rPr>
              <a:t>(</a:t>
            </a:r>
            <a:r>
              <a:rPr lang="ja-JP" altLang="en-US" sz="900" dirty="0">
                <a:latin typeface="+mn-ea"/>
              </a:rPr>
              <a:t>人</a:t>
            </a:r>
            <a:r>
              <a:rPr lang="en-US" altLang="ja-JP" sz="900" dirty="0">
                <a:latin typeface="+mn-ea"/>
              </a:rPr>
              <a:t>)</a:t>
            </a:r>
            <a:endParaRPr lang="ja-JP" altLang="en-US" sz="900" dirty="0">
              <a:latin typeface="+mn-ea"/>
            </a:endParaRPr>
          </a:p>
        </p:txBody>
      </p:sp>
      <p:graphicFrame>
        <p:nvGraphicFramePr>
          <p:cNvPr id="51" name="グラフ 50">
            <a:extLst>
              <a:ext uri="{FF2B5EF4-FFF2-40B4-BE49-F238E27FC236}">
                <a16:creationId xmlns:a16="http://schemas.microsoft.com/office/drawing/2014/main" id="{819561A4-5FC1-4F69-8BC1-1AD0DCEC5636}"/>
              </a:ext>
            </a:extLst>
          </p:cNvPr>
          <p:cNvGraphicFramePr/>
          <p:nvPr>
            <p:extLst>
              <p:ext uri="{D42A27DB-BD31-4B8C-83A1-F6EECF244321}">
                <p14:modId xmlns:p14="http://schemas.microsoft.com/office/powerpoint/2010/main" val="809023405"/>
              </p:ext>
            </p:extLst>
          </p:nvPr>
        </p:nvGraphicFramePr>
        <p:xfrm>
          <a:off x="479504" y="6318353"/>
          <a:ext cx="5898994" cy="2194642"/>
        </p:xfrm>
        <a:graphic>
          <a:graphicData uri="http://schemas.openxmlformats.org/drawingml/2006/chart">
            <c:chart xmlns:c="http://schemas.openxmlformats.org/drawingml/2006/chart" xmlns:r="http://schemas.openxmlformats.org/officeDocument/2006/relationships" r:id="rId5"/>
          </a:graphicData>
        </a:graphic>
      </p:graphicFrame>
      <p:sp>
        <p:nvSpPr>
          <p:cNvPr id="52" name="正方形/長方形 51">
            <a:extLst>
              <a:ext uri="{FF2B5EF4-FFF2-40B4-BE49-F238E27FC236}">
                <a16:creationId xmlns:a16="http://schemas.microsoft.com/office/drawing/2014/main" id="{46ACA022-6585-4FBB-BE94-1BA4D9B245E2}"/>
              </a:ext>
            </a:extLst>
          </p:cNvPr>
          <p:cNvSpPr/>
          <p:nvPr/>
        </p:nvSpPr>
        <p:spPr>
          <a:xfrm>
            <a:off x="1836611" y="6087520"/>
            <a:ext cx="3103735" cy="230832"/>
          </a:xfrm>
          <a:prstGeom prst="rect">
            <a:avLst/>
          </a:prstGeom>
        </p:spPr>
        <p:txBody>
          <a:bodyPr wrap="none">
            <a:spAutoFit/>
          </a:bodyPr>
          <a:lstStyle/>
          <a:p>
            <a:r>
              <a:rPr lang="ja-JP" altLang="en-US" sz="900" b="1" dirty="0">
                <a:latin typeface="+mn-ea"/>
              </a:rPr>
              <a:t>平成</a:t>
            </a:r>
            <a:r>
              <a:rPr lang="en-US" altLang="ja-JP" sz="900" b="1" dirty="0">
                <a:latin typeface="+mn-ea"/>
              </a:rPr>
              <a:t>30</a:t>
            </a:r>
            <a:r>
              <a:rPr lang="ja-JP" altLang="en-US" sz="900" b="1" dirty="0">
                <a:latin typeface="+mn-ea"/>
              </a:rPr>
              <a:t>年から令和</a:t>
            </a:r>
            <a:r>
              <a:rPr lang="en-US" altLang="ja-JP" sz="900" b="1" dirty="0">
                <a:latin typeface="+mn-ea"/>
              </a:rPr>
              <a:t>4</a:t>
            </a:r>
            <a:r>
              <a:rPr lang="ja-JP" altLang="en-US" sz="900" b="1" dirty="0">
                <a:latin typeface="+mn-ea"/>
              </a:rPr>
              <a:t>年 悪性</a:t>
            </a:r>
            <a:r>
              <a:rPr lang="ja-JP" altLang="en-US" sz="900" b="1" dirty="0">
                <a:solidFill>
                  <a:srgbClr val="000000"/>
                </a:solidFill>
                <a:latin typeface="+mn-ea"/>
              </a:rPr>
              <a:t>新生物 種別レセプト件数推移</a:t>
            </a:r>
            <a:endParaRPr lang="en-US" altLang="ja-JP" sz="900" b="1" dirty="0">
              <a:latin typeface="+mn-ea"/>
            </a:endParaRPr>
          </a:p>
        </p:txBody>
      </p:sp>
      <p:sp>
        <p:nvSpPr>
          <p:cNvPr id="53" name="正方形/長方形 52">
            <a:extLst>
              <a:ext uri="{FF2B5EF4-FFF2-40B4-BE49-F238E27FC236}">
                <a16:creationId xmlns:a16="http://schemas.microsoft.com/office/drawing/2014/main" id="{A2ACAFF2-5999-44F2-AFBA-AA39983C2490}"/>
              </a:ext>
            </a:extLst>
          </p:cNvPr>
          <p:cNvSpPr/>
          <p:nvPr/>
        </p:nvSpPr>
        <p:spPr>
          <a:xfrm>
            <a:off x="485256" y="6308043"/>
            <a:ext cx="389850" cy="230832"/>
          </a:xfrm>
          <a:prstGeom prst="rect">
            <a:avLst/>
          </a:prstGeom>
        </p:spPr>
        <p:txBody>
          <a:bodyPr wrap="none">
            <a:spAutoFit/>
          </a:bodyPr>
          <a:lstStyle/>
          <a:p>
            <a:r>
              <a:rPr lang="en-US" altLang="ja-JP" sz="900" dirty="0">
                <a:latin typeface="+mn-ea"/>
              </a:rPr>
              <a:t>(</a:t>
            </a:r>
            <a:r>
              <a:rPr lang="ja-JP" altLang="en-US" sz="900" dirty="0">
                <a:latin typeface="+mn-ea"/>
              </a:rPr>
              <a:t>件</a:t>
            </a:r>
            <a:r>
              <a:rPr lang="en-US" altLang="ja-JP" sz="900" dirty="0">
                <a:latin typeface="+mn-ea"/>
              </a:rPr>
              <a:t>)</a:t>
            </a:r>
            <a:endParaRPr lang="ja-JP" altLang="en-US" sz="900" dirty="0">
              <a:latin typeface="+mn-ea"/>
            </a:endParaRPr>
          </a:p>
        </p:txBody>
      </p:sp>
      <p:sp>
        <p:nvSpPr>
          <p:cNvPr id="54" name="正方形/長方形 53">
            <a:extLst>
              <a:ext uri="{FF2B5EF4-FFF2-40B4-BE49-F238E27FC236}">
                <a16:creationId xmlns:a16="http://schemas.microsoft.com/office/drawing/2014/main" id="{0BAA70C7-A67E-41A4-A17D-1BE178F695D8}"/>
              </a:ext>
            </a:extLst>
          </p:cNvPr>
          <p:cNvSpPr/>
          <p:nvPr/>
        </p:nvSpPr>
        <p:spPr>
          <a:xfrm>
            <a:off x="4975530" y="6936507"/>
            <a:ext cx="441146" cy="246221"/>
          </a:xfrm>
          <a:prstGeom prst="rect">
            <a:avLst/>
          </a:prstGeom>
        </p:spPr>
        <p:txBody>
          <a:bodyPr wrap="none">
            <a:spAutoFit/>
          </a:bodyPr>
          <a:lstStyle/>
          <a:p>
            <a:pPr algn="ctr"/>
            <a:r>
              <a:rPr lang="ja-JP" altLang="en-US" sz="1000" b="1" dirty="0">
                <a:solidFill>
                  <a:schemeClr val="accent6"/>
                </a:solidFill>
                <a:latin typeface="+mn-ea"/>
              </a:rPr>
              <a:t>乳房</a:t>
            </a:r>
          </a:p>
        </p:txBody>
      </p:sp>
      <p:sp>
        <p:nvSpPr>
          <p:cNvPr id="55" name="正方形/長方形 54">
            <a:extLst>
              <a:ext uri="{FF2B5EF4-FFF2-40B4-BE49-F238E27FC236}">
                <a16:creationId xmlns:a16="http://schemas.microsoft.com/office/drawing/2014/main" id="{89536B0B-9CFB-46C0-A405-FB9F72B56B47}"/>
              </a:ext>
            </a:extLst>
          </p:cNvPr>
          <p:cNvSpPr/>
          <p:nvPr/>
        </p:nvSpPr>
        <p:spPr>
          <a:xfrm>
            <a:off x="4911409" y="7339134"/>
            <a:ext cx="569387" cy="246221"/>
          </a:xfrm>
          <a:prstGeom prst="rect">
            <a:avLst/>
          </a:prstGeom>
        </p:spPr>
        <p:txBody>
          <a:bodyPr wrap="none">
            <a:spAutoFit/>
          </a:bodyPr>
          <a:lstStyle/>
          <a:p>
            <a:pPr algn="ctr"/>
            <a:r>
              <a:rPr lang="ja-JP" altLang="en-US" sz="1000" b="1" dirty="0">
                <a:solidFill>
                  <a:schemeClr val="accent4">
                    <a:lumMod val="50000"/>
                  </a:schemeClr>
                </a:solidFill>
                <a:latin typeface="+mn-ea"/>
              </a:rPr>
              <a:t>前立腺</a:t>
            </a:r>
          </a:p>
        </p:txBody>
      </p:sp>
      <p:sp>
        <p:nvSpPr>
          <p:cNvPr id="56" name="正方形/長方形 55">
            <a:extLst>
              <a:ext uri="{FF2B5EF4-FFF2-40B4-BE49-F238E27FC236}">
                <a16:creationId xmlns:a16="http://schemas.microsoft.com/office/drawing/2014/main" id="{1837D9F9-9CA3-4EA8-AD44-20E4471E9086}"/>
              </a:ext>
            </a:extLst>
          </p:cNvPr>
          <p:cNvSpPr/>
          <p:nvPr/>
        </p:nvSpPr>
        <p:spPr>
          <a:xfrm>
            <a:off x="423249" y="8571486"/>
            <a:ext cx="2351926" cy="230832"/>
          </a:xfrm>
          <a:prstGeom prst="rect">
            <a:avLst/>
          </a:prstGeom>
        </p:spPr>
        <p:txBody>
          <a:bodyPr wrap="none">
            <a:spAutoFit/>
          </a:bodyPr>
          <a:lstStyle/>
          <a:p>
            <a:r>
              <a:rPr lang="ja-JP" altLang="en-US" sz="900" dirty="0">
                <a:solidFill>
                  <a:srgbClr val="000000"/>
                </a:solidFill>
                <a:latin typeface="+mn-ea"/>
              </a:rPr>
              <a:t>出典：保健事業支援システム</a:t>
            </a:r>
            <a:r>
              <a:rPr lang="en-US" altLang="ja-JP" sz="900" dirty="0">
                <a:latin typeface="+mn-ea"/>
              </a:rPr>
              <a:t>(</a:t>
            </a:r>
            <a:r>
              <a:rPr lang="ja-JP" altLang="en-US" sz="900" dirty="0">
                <a:latin typeface="+mn-ea"/>
              </a:rPr>
              <a:t>フォーカス</a:t>
            </a:r>
            <a:r>
              <a:rPr lang="en-US" altLang="ja-JP" sz="900" dirty="0">
                <a:latin typeface="+mn-ea"/>
              </a:rPr>
              <a:t>)</a:t>
            </a:r>
            <a:endParaRPr lang="ja-JP" altLang="en-US" sz="900" dirty="0">
              <a:latin typeface="+mn-ea"/>
            </a:endParaRPr>
          </a:p>
        </p:txBody>
      </p:sp>
      <p:sp>
        <p:nvSpPr>
          <p:cNvPr id="28" name="正方形/長方形 27">
            <a:extLst>
              <a:ext uri="{FF2B5EF4-FFF2-40B4-BE49-F238E27FC236}">
                <a16:creationId xmlns:a16="http://schemas.microsoft.com/office/drawing/2014/main" id="{93F9AE60-6473-4D2E-A076-C15F0D13F006}"/>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- 28</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3850734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19A93EAD-52A4-4727-BFC5-68C9C2E98ECF}"/>
              </a:ext>
            </a:extLst>
          </p:cNvPr>
          <p:cNvSpPr/>
          <p:nvPr/>
        </p:nvSpPr>
        <p:spPr>
          <a:xfrm>
            <a:off x="94178" y="285862"/>
            <a:ext cx="223651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mn-ea"/>
              </a:rPr>
              <a:t>５　</a:t>
            </a:r>
            <a:r>
              <a:rPr kumimoji="1" lang="ja-JP" altLang="en-US" sz="1600" b="1" dirty="0">
                <a:solidFill>
                  <a:srgbClr val="000000"/>
                </a:solidFill>
                <a:latin typeface="+mn-ea"/>
              </a:rPr>
              <a:t>歯科</a:t>
            </a:r>
            <a:r>
              <a:rPr lang="ja-JP" altLang="en-US" sz="1600" b="1" dirty="0">
                <a:solidFill>
                  <a:srgbClr val="000000"/>
                </a:solidFill>
                <a:latin typeface="+mn-ea"/>
              </a:rPr>
              <a:t>医療費の分析</a:t>
            </a:r>
            <a:endParaRPr kumimoji="1" lang="en-US" altLang="ja-JP" sz="1600" b="1" dirty="0">
              <a:solidFill>
                <a:schemeClr val="tx1"/>
              </a:solidFill>
              <a:latin typeface="+mn-ea"/>
            </a:endParaRPr>
          </a:p>
        </p:txBody>
      </p:sp>
      <p:sp>
        <p:nvSpPr>
          <p:cNvPr id="33" name="正方形/長方形 32">
            <a:extLst>
              <a:ext uri="{FF2B5EF4-FFF2-40B4-BE49-F238E27FC236}">
                <a16:creationId xmlns:a16="http://schemas.microsoft.com/office/drawing/2014/main" id="{02D939FC-2979-4B62-BBC0-8F2B76A62985}"/>
              </a:ext>
            </a:extLst>
          </p:cNvPr>
          <p:cNvSpPr/>
          <p:nvPr/>
        </p:nvSpPr>
        <p:spPr>
          <a:xfrm>
            <a:off x="479503" y="1044831"/>
            <a:ext cx="5898994" cy="1523943"/>
          </a:xfrm>
          <a:prstGeom prst="rect">
            <a:avLst/>
          </a:prstGeom>
        </p:spPr>
        <p:txBody>
          <a:bodyPr wrap="square">
            <a:spAutoFit/>
          </a:bodyPr>
          <a:lstStyle/>
          <a:p>
            <a:pPr>
              <a:lnSpc>
                <a:spcPct val="150000"/>
              </a:lnSpc>
            </a:pPr>
            <a:r>
              <a:rPr lang="ja-JP" altLang="en-US" sz="1050" dirty="0">
                <a:solidFill>
                  <a:srgbClr val="000000"/>
                </a:solidFill>
                <a:latin typeface="+mn-ea"/>
              </a:rPr>
              <a:t>　</a:t>
            </a:r>
            <a:r>
              <a:rPr lang="ja-JP" altLang="en-US" sz="1050" dirty="0">
                <a:latin typeface="+mn-ea"/>
              </a:rPr>
              <a:t>被保険者一人当たりの歯科医療費は長崎県内の市町順位で第</a:t>
            </a:r>
            <a:r>
              <a:rPr lang="en-US" altLang="ja-JP" sz="1050" dirty="0">
                <a:latin typeface="+mn-ea"/>
              </a:rPr>
              <a:t>1</a:t>
            </a:r>
            <a:r>
              <a:rPr lang="ja-JP" altLang="en-US" sz="1050" dirty="0">
                <a:latin typeface="+mn-ea"/>
              </a:rPr>
              <a:t>位となっています。</a:t>
            </a:r>
            <a:endParaRPr lang="en-US" altLang="ja-JP" sz="1050" dirty="0">
              <a:latin typeface="+mn-ea"/>
            </a:endParaRPr>
          </a:p>
          <a:p>
            <a:pPr>
              <a:lnSpc>
                <a:spcPct val="150000"/>
              </a:lnSpc>
            </a:pPr>
            <a:r>
              <a:rPr lang="ja-JP" altLang="en-US" sz="1050" dirty="0">
                <a:latin typeface="+mn-ea"/>
              </a:rPr>
              <a:t>　年齢層別に県と比較すると、</a:t>
            </a:r>
            <a:r>
              <a:rPr lang="en-US" altLang="ja-JP" sz="1050" dirty="0">
                <a:latin typeface="+mn-ea"/>
              </a:rPr>
              <a:t>30</a:t>
            </a:r>
            <a:r>
              <a:rPr lang="ja-JP" altLang="en-US" sz="1050" dirty="0">
                <a:latin typeface="+mn-ea"/>
              </a:rPr>
              <a:t>～</a:t>
            </a:r>
            <a:r>
              <a:rPr lang="en-US" altLang="ja-JP" sz="1050" dirty="0">
                <a:latin typeface="+mn-ea"/>
              </a:rPr>
              <a:t>34</a:t>
            </a:r>
            <a:r>
              <a:rPr lang="ja-JP" altLang="en-US" sz="1050" dirty="0">
                <a:latin typeface="+mn-ea"/>
              </a:rPr>
              <a:t>歳、</a:t>
            </a:r>
            <a:r>
              <a:rPr lang="en-US" altLang="ja-JP" sz="1050" dirty="0">
                <a:latin typeface="+mn-ea"/>
              </a:rPr>
              <a:t>50</a:t>
            </a:r>
            <a:r>
              <a:rPr lang="ja-JP" altLang="en-US" sz="1050" dirty="0">
                <a:latin typeface="+mn-ea"/>
              </a:rPr>
              <a:t>～</a:t>
            </a:r>
            <a:r>
              <a:rPr lang="en-US" altLang="ja-JP" sz="1050" dirty="0">
                <a:latin typeface="+mn-ea"/>
              </a:rPr>
              <a:t>74</a:t>
            </a:r>
            <a:r>
              <a:rPr lang="ja-JP" altLang="en-US" sz="1050" dirty="0">
                <a:latin typeface="+mn-ea"/>
              </a:rPr>
              <a:t>歳で県平均より大きく上回っており、歯周病治療が主な原因となっています。特に</a:t>
            </a:r>
            <a:r>
              <a:rPr lang="en-US" altLang="ja-JP" sz="1050" dirty="0">
                <a:latin typeface="+mn-ea"/>
              </a:rPr>
              <a:t>50</a:t>
            </a:r>
            <a:r>
              <a:rPr lang="ja-JP" altLang="en-US" sz="1050" dirty="0">
                <a:latin typeface="+mn-ea"/>
              </a:rPr>
              <a:t>歳以上では多数歯での欠損補綴治療が多く高額医療費の原因になっており、歯科検診の必要性が高いといえます。</a:t>
            </a:r>
            <a:endParaRPr lang="en-US" altLang="ja-JP" sz="1050" dirty="0">
              <a:latin typeface="+mn-ea"/>
            </a:endParaRPr>
          </a:p>
          <a:p>
            <a:pPr>
              <a:lnSpc>
                <a:spcPct val="150000"/>
              </a:lnSpc>
            </a:pPr>
            <a:r>
              <a:rPr lang="ja-JP" altLang="en-US" sz="1050" dirty="0">
                <a:latin typeface="+mn-ea"/>
              </a:rPr>
              <a:t>　また、千人当たりの歯科医療機関数では川棚町は県や近隣の市町と比較して少なく、男女別の歯科医療費では女性の方が高くなっています。（全国的にも女性が高い傾向があります）</a:t>
            </a:r>
          </a:p>
        </p:txBody>
      </p:sp>
      <p:cxnSp>
        <p:nvCxnSpPr>
          <p:cNvPr id="34" name="直線コネクタ 33">
            <a:extLst>
              <a:ext uri="{FF2B5EF4-FFF2-40B4-BE49-F238E27FC236}">
                <a16:creationId xmlns:a16="http://schemas.microsoft.com/office/drawing/2014/main" id="{EBBAE534-583A-41C9-B245-53F75C76DB0F}"/>
              </a:ext>
            </a:extLst>
          </p:cNvPr>
          <p:cNvCxnSpPr>
            <a:cxnSpLocks/>
          </p:cNvCxnSpPr>
          <p:nvPr/>
        </p:nvCxnSpPr>
        <p:spPr>
          <a:xfrm>
            <a:off x="54000" y="83462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5" name="グラフ 34">
            <a:extLst>
              <a:ext uri="{FF2B5EF4-FFF2-40B4-BE49-F238E27FC236}">
                <a16:creationId xmlns:a16="http://schemas.microsoft.com/office/drawing/2014/main" id="{686B512D-8C90-4357-A06F-DCBF2DAF7F2D}"/>
              </a:ext>
            </a:extLst>
          </p:cNvPr>
          <p:cNvGraphicFramePr/>
          <p:nvPr>
            <p:extLst>
              <p:ext uri="{D42A27DB-BD31-4B8C-83A1-F6EECF244321}">
                <p14:modId xmlns:p14="http://schemas.microsoft.com/office/powerpoint/2010/main" val="478171043"/>
              </p:ext>
            </p:extLst>
          </p:nvPr>
        </p:nvGraphicFramePr>
        <p:xfrm>
          <a:off x="3153421" y="7143427"/>
          <a:ext cx="3225075" cy="13877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グラフ 35">
            <a:extLst>
              <a:ext uri="{FF2B5EF4-FFF2-40B4-BE49-F238E27FC236}">
                <a16:creationId xmlns:a16="http://schemas.microsoft.com/office/drawing/2014/main" id="{BD7C79CE-B9F0-428F-ADD1-D8BBB33D1E69}"/>
              </a:ext>
            </a:extLst>
          </p:cNvPr>
          <p:cNvGraphicFramePr/>
          <p:nvPr>
            <p:extLst>
              <p:ext uri="{D42A27DB-BD31-4B8C-83A1-F6EECF244321}">
                <p14:modId xmlns:p14="http://schemas.microsoft.com/office/powerpoint/2010/main" val="549686711"/>
              </p:ext>
            </p:extLst>
          </p:nvPr>
        </p:nvGraphicFramePr>
        <p:xfrm>
          <a:off x="479503" y="2911557"/>
          <a:ext cx="5898994" cy="17840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グラフ 37">
            <a:extLst>
              <a:ext uri="{FF2B5EF4-FFF2-40B4-BE49-F238E27FC236}">
                <a16:creationId xmlns:a16="http://schemas.microsoft.com/office/drawing/2014/main" id="{22365F87-705D-4410-8F49-37C526995DE5}"/>
              </a:ext>
            </a:extLst>
          </p:cNvPr>
          <p:cNvGraphicFramePr/>
          <p:nvPr>
            <p:extLst>
              <p:ext uri="{D42A27DB-BD31-4B8C-83A1-F6EECF244321}">
                <p14:modId xmlns:p14="http://schemas.microsoft.com/office/powerpoint/2010/main" val="2766873031"/>
              </p:ext>
            </p:extLst>
          </p:nvPr>
        </p:nvGraphicFramePr>
        <p:xfrm>
          <a:off x="479503" y="5134027"/>
          <a:ext cx="5898994" cy="1621988"/>
        </p:xfrm>
        <a:graphic>
          <a:graphicData uri="http://schemas.openxmlformats.org/drawingml/2006/chart">
            <c:chart xmlns:c="http://schemas.openxmlformats.org/drawingml/2006/chart" xmlns:r="http://schemas.openxmlformats.org/officeDocument/2006/relationships" r:id="rId5"/>
          </a:graphicData>
        </a:graphic>
      </p:graphicFrame>
      <p:sp>
        <p:nvSpPr>
          <p:cNvPr id="39" name="正方形/長方形 38">
            <a:extLst>
              <a:ext uri="{FF2B5EF4-FFF2-40B4-BE49-F238E27FC236}">
                <a16:creationId xmlns:a16="http://schemas.microsoft.com/office/drawing/2014/main" id="{9CC2548E-4C3B-4844-AEE9-D7C12715AEB6}"/>
              </a:ext>
            </a:extLst>
          </p:cNvPr>
          <p:cNvSpPr/>
          <p:nvPr/>
        </p:nvSpPr>
        <p:spPr>
          <a:xfrm>
            <a:off x="2072706" y="4825422"/>
            <a:ext cx="2694969" cy="246221"/>
          </a:xfrm>
          <a:prstGeom prst="rect">
            <a:avLst/>
          </a:prstGeom>
        </p:spPr>
        <p:txBody>
          <a:bodyPr wrap="non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4</a:t>
            </a:r>
            <a:r>
              <a:rPr lang="ja-JP" altLang="en-US" sz="1000" b="1" dirty="0">
                <a:solidFill>
                  <a:srgbClr val="000000"/>
                </a:solidFill>
                <a:latin typeface="+mn-ea"/>
              </a:rPr>
              <a:t>年度年齢層別一人当たりの歯科医療費</a:t>
            </a:r>
            <a:endParaRPr lang="ja-JP" altLang="en-US" sz="1000" b="1" dirty="0">
              <a:latin typeface="+mn-ea"/>
            </a:endParaRPr>
          </a:p>
        </p:txBody>
      </p:sp>
      <p:sp>
        <p:nvSpPr>
          <p:cNvPr id="42" name="正方形/長方形 41">
            <a:extLst>
              <a:ext uri="{FF2B5EF4-FFF2-40B4-BE49-F238E27FC236}">
                <a16:creationId xmlns:a16="http://schemas.microsoft.com/office/drawing/2014/main" id="{D7874E3B-F50F-4293-9EEE-D41C2050755A}"/>
              </a:ext>
            </a:extLst>
          </p:cNvPr>
          <p:cNvSpPr/>
          <p:nvPr/>
        </p:nvSpPr>
        <p:spPr>
          <a:xfrm>
            <a:off x="479503" y="2961918"/>
            <a:ext cx="344966" cy="200055"/>
          </a:xfrm>
          <a:prstGeom prst="rect">
            <a:avLst/>
          </a:prstGeom>
        </p:spPr>
        <p:txBody>
          <a:bodyPr wrap="none">
            <a:spAutoFit/>
          </a:bodyPr>
          <a:lstStyle/>
          <a:p>
            <a:pPr algn="ctr"/>
            <a:r>
              <a:rPr lang="en-US" altLang="ja-JP" sz="700" dirty="0">
                <a:solidFill>
                  <a:srgbClr val="000000"/>
                </a:solidFill>
                <a:latin typeface="+mn-ea"/>
              </a:rPr>
              <a:t>(</a:t>
            </a:r>
            <a:r>
              <a:rPr lang="ja-JP" altLang="en-US" sz="700" dirty="0">
                <a:solidFill>
                  <a:srgbClr val="000000"/>
                </a:solidFill>
                <a:latin typeface="+mn-ea"/>
              </a:rPr>
              <a:t>円</a:t>
            </a:r>
            <a:r>
              <a:rPr lang="en-US" altLang="ja-JP" sz="700" dirty="0">
                <a:solidFill>
                  <a:srgbClr val="000000"/>
                </a:solidFill>
                <a:latin typeface="+mn-ea"/>
              </a:rPr>
              <a:t>)</a:t>
            </a:r>
            <a:endParaRPr lang="ja-JP" altLang="en-US" sz="700" dirty="0">
              <a:latin typeface="+mn-ea"/>
            </a:endParaRPr>
          </a:p>
        </p:txBody>
      </p:sp>
      <p:sp>
        <p:nvSpPr>
          <p:cNvPr id="45" name="正方形/長方形 44">
            <a:extLst>
              <a:ext uri="{FF2B5EF4-FFF2-40B4-BE49-F238E27FC236}">
                <a16:creationId xmlns:a16="http://schemas.microsoft.com/office/drawing/2014/main" id="{8365D404-6149-453D-B4D2-BF7172BC2DB5}"/>
              </a:ext>
            </a:extLst>
          </p:cNvPr>
          <p:cNvSpPr/>
          <p:nvPr/>
        </p:nvSpPr>
        <p:spPr>
          <a:xfrm>
            <a:off x="4898357" y="3190440"/>
            <a:ext cx="1293944" cy="246221"/>
          </a:xfrm>
          <a:prstGeom prst="rect">
            <a:avLst/>
          </a:prstGeom>
          <a:solidFill>
            <a:schemeClr val="bg1"/>
          </a:solidFill>
        </p:spPr>
        <p:txBody>
          <a:bodyPr wrap="none">
            <a:spAutoFit/>
          </a:bodyPr>
          <a:lstStyle/>
          <a:p>
            <a:r>
              <a:rPr lang="ja-JP" altLang="en-US" sz="1000" dirty="0">
                <a:solidFill>
                  <a:schemeClr val="accent2"/>
                </a:solidFill>
                <a:latin typeface="Arial Black" panose="020B0A04020102020204" pitchFamily="34" charset="0"/>
              </a:rPr>
              <a:t>県平均：</a:t>
            </a:r>
            <a:r>
              <a:rPr lang="en-US" altLang="ja-JP" sz="1000" dirty="0">
                <a:solidFill>
                  <a:schemeClr val="accent2"/>
                </a:solidFill>
                <a:latin typeface="Arial Black" panose="020B0A04020102020204" pitchFamily="34" charset="0"/>
              </a:rPr>
              <a:t>27,056</a:t>
            </a:r>
            <a:r>
              <a:rPr lang="ja-JP" altLang="en-US" sz="1000" dirty="0">
                <a:solidFill>
                  <a:schemeClr val="accent2"/>
                </a:solidFill>
                <a:latin typeface="Arial Black" panose="020B0A04020102020204" pitchFamily="34" charset="0"/>
              </a:rPr>
              <a:t>円</a:t>
            </a:r>
          </a:p>
        </p:txBody>
      </p:sp>
      <p:sp>
        <p:nvSpPr>
          <p:cNvPr id="46" name="正方形/長方形 45">
            <a:extLst>
              <a:ext uri="{FF2B5EF4-FFF2-40B4-BE49-F238E27FC236}">
                <a16:creationId xmlns:a16="http://schemas.microsoft.com/office/drawing/2014/main" id="{8B5E39FC-08BF-47A1-B566-2CA4465D195F}"/>
              </a:ext>
            </a:extLst>
          </p:cNvPr>
          <p:cNvSpPr/>
          <p:nvPr/>
        </p:nvSpPr>
        <p:spPr>
          <a:xfrm>
            <a:off x="1986509" y="2664681"/>
            <a:ext cx="2951449" cy="246221"/>
          </a:xfrm>
          <a:prstGeom prst="rect">
            <a:avLst/>
          </a:prstGeom>
        </p:spPr>
        <p:txBody>
          <a:bodyPr wrap="non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4</a:t>
            </a:r>
            <a:r>
              <a:rPr lang="ja-JP" altLang="en-US" sz="1000" b="1" dirty="0">
                <a:solidFill>
                  <a:srgbClr val="000000"/>
                </a:solidFill>
                <a:latin typeface="+mn-ea"/>
              </a:rPr>
              <a:t>年度長崎県内市町村一人当たり歯科医療費</a:t>
            </a:r>
            <a:endParaRPr lang="ja-JP" altLang="en-US" sz="1000" b="1" dirty="0">
              <a:latin typeface="+mn-ea"/>
            </a:endParaRPr>
          </a:p>
        </p:txBody>
      </p:sp>
      <p:sp>
        <p:nvSpPr>
          <p:cNvPr id="47" name="正方形/長方形 46">
            <a:extLst>
              <a:ext uri="{FF2B5EF4-FFF2-40B4-BE49-F238E27FC236}">
                <a16:creationId xmlns:a16="http://schemas.microsoft.com/office/drawing/2014/main" id="{9CC4CAA2-CD3E-4511-893E-AB8F1657FF8A}"/>
              </a:ext>
            </a:extLst>
          </p:cNvPr>
          <p:cNvSpPr/>
          <p:nvPr/>
        </p:nvSpPr>
        <p:spPr>
          <a:xfrm>
            <a:off x="379730" y="5184490"/>
            <a:ext cx="697627" cy="246221"/>
          </a:xfrm>
          <a:prstGeom prst="rect">
            <a:avLst/>
          </a:prstGeom>
        </p:spPr>
        <p:txBody>
          <a:bodyPr wrap="none">
            <a:spAutoFit/>
          </a:bodyPr>
          <a:lstStyle/>
          <a:p>
            <a:pPr algn="ctr"/>
            <a:r>
              <a:rPr lang="ja-JP" altLang="en-US" sz="500" dirty="0">
                <a:solidFill>
                  <a:srgbClr val="000000"/>
                </a:solidFill>
                <a:latin typeface="+mn-ea"/>
              </a:rPr>
              <a:t>一人当たり医療費</a:t>
            </a:r>
            <a:endParaRPr lang="en-US" altLang="ja-JP" sz="500" dirty="0">
              <a:solidFill>
                <a:srgbClr val="000000"/>
              </a:solidFill>
              <a:latin typeface="+mn-ea"/>
            </a:endParaRPr>
          </a:p>
          <a:p>
            <a:pPr algn="ctr"/>
            <a:r>
              <a:rPr lang="en-US" altLang="ja-JP" sz="500" dirty="0">
                <a:solidFill>
                  <a:srgbClr val="000000"/>
                </a:solidFill>
                <a:latin typeface="+mn-ea"/>
              </a:rPr>
              <a:t>(</a:t>
            </a:r>
            <a:r>
              <a:rPr lang="ja-JP" altLang="en-US" sz="500" dirty="0">
                <a:solidFill>
                  <a:srgbClr val="000000"/>
                </a:solidFill>
                <a:latin typeface="+mn-ea"/>
              </a:rPr>
              <a:t>円</a:t>
            </a:r>
            <a:r>
              <a:rPr lang="en-US" altLang="ja-JP" sz="500" dirty="0">
                <a:solidFill>
                  <a:srgbClr val="000000"/>
                </a:solidFill>
                <a:latin typeface="+mn-ea"/>
              </a:rPr>
              <a:t>)</a:t>
            </a:r>
            <a:endParaRPr lang="ja-JP" altLang="en-US" sz="500" dirty="0">
              <a:latin typeface="+mn-ea"/>
            </a:endParaRPr>
          </a:p>
        </p:txBody>
      </p:sp>
      <p:sp>
        <p:nvSpPr>
          <p:cNvPr id="51" name="正方形/長方形 50">
            <a:extLst>
              <a:ext uri="{FF2B5EF4-FFF2-40B4-BE49-F238E27FC236}">
                <a16:creationId xmlns:a16="http://schemas.microsoft.com/office/drawing/2014/main" id="{BAFF5C10-61D0-43C8-A889-DBAF46095E3B}"/>
              </a:ext>
            </a:extLst>
          </p:cNvPr>
          <p:cNvSpPr/>
          <p:nvPr/>
        </p:nvSpPr>
        <p:spPr>
          <a:xfrm>
            <a:off x="5923116" y="5144746"/>
            <a:ext cx="505267" cy="246221"/>
          </a:xfrm>
          <a:prstGeom prst="rect">
            <a:avLst/>
          </a:prstGeom>
        </p:spPr>
        <p:txBody>
          <a:bodyPr wrap="none">
            <a:spAutoFit/>
          </a:bodyPr>
          <a:lstStyle/>
          <a:p>
            <a:pPr algn="ctr"/>
            <a:r>
              <a:rPr lang="ja-JP" altLang="en-US" sz="500" dirty="0">
                <a:solidFill>
                  <a:srgbClr val="000000"/>
                </a:solidFill>
                <a:latin typeface="+mn-ea"/>
              </a:rPr>
              <a:t>被保険者数</a:t>
            </a:r>
            <a:endParaRPr lang="en-US" altLang="ja-JP" sz="500" dirty="0">
              <a:solidFill>
                <a:srgbClr val="000000"/>
              </a:solidFill>
              <a:latin typeface="+mn-ea"/>
            </a:endParaRPr>
          </a:p>
          <a:p>
            <a:pPr algn="ctr"/>
            <a:r>
              <a:rPr lang="en-US" altLang="ja-JP" sz="500" dirty="0">
                <a:solidFill>
                  <a:srgbClr val="000000"/>
                </a:solidFill>
                <a:latin typeface="+mn-ea"/>
              </a:rPr>
              <a:t>(</a:t>
            </a:r>
            <a:r>
              <a:rPr lang="ja-JP" altLang="en-US" sz="500" dirty="0">
                <a:solidFill>
                  <a:srgbClr val="000000"/>
                </a:solidFill>
                <a:latin typeface="+mn-ea"/>
              </a:rPr>
              <a:t>人</a:t>
            </a:r>
            <a:r>
              <a:rPr lang="en-US" altLang="ja-JP" sz="500" dirty="0">
                <a:solidFill>
                  <a:srgbClr val="000000"/>
                </a:solidFill>
                <a:latin typeface="+mn-ea"/>
              </a:rPr>
              <a:t>)</a:t>
            </a:r>
            <a:endParaRPr lang="ja-JP" altLang="en-US" sz="500" dirty="0">
              <a:latin typeface="+mn-ea"/>
            </a:endParaRPr>
          </a:p>
        </p:txBody>
      </p:sp>
      <p:sp>
        <p:nvSpPr>
          <p:cNvPr id="52" name="四角形: 角を丸くする 51">
            <a:extLst>
              <a:ext uri="{FF2B5EF4-FFF2-40B4-BE49-F238E27FC236}">
                <a16:creationId xmlns:a16="http://schemas.microsoft.com/office/drawing/2014/main" id="{32AA2502-6121-4880-AFC6-3E0563225903}"/>
              </a:ext>
            </a:extLst>
          </p:cNvPr>
          <p:cNvSpPr/>
          <p:nvPr/>
        </p:nvSpPr>
        <p:spPr>
          <a:xfrm>
            <a:off x="2942269" y="5624862"/>
            <a:ext cx="467681" cy="296914"/>
          </a:xfrm>
          <a:prstGeom prst="roundRect">
            <a:avLst>
              <a:gd name="adj" fmla="val 627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四角形: 角を丸くする 52">
            <a:extLst>
              <a:ext uri="{FF2B5EF4-FFF2-40B4-BE49-F238E27FC236}">
                <a16:creationId xmlns:a16="http://schemas.microsoft.com/office/drawing/2014/main" id="{BA952FE6-4AF1-4452-A1D9-0133F80783FB}"/>
              </a:ext>
            </a:extLst>
          </p:cNvPr>
          <p:cNvSpPr/>
          <p:nvPr/>
        </p:nvSpPr>
        <p:spPr>
          <a:xfrm>
            <a:off x="4324351" y="5429663"/>
            <a:ext cx="1695449" cy="628237"/>
          </a:xfrm>
          <a:prstGeom prst="roundRect">
            <a:avLst>
              <a:gd name="adj" fmla="val 627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4" name="グラフ 53">
            <a:extLst>
              <a:ext uri="{FF2B5EF4-FFF2-40B4-BE49-F238E27FC236}">
                <a16:creationId xmlns:a16="http://schemas.microsoft.com/office/drawing/2014/main" id="{46019F65-EB2B-4C2D-B2EF-7EBA2F173C72}"/>
              </a:ext>
            </a:extLst>
          </p:cNvPr>
          <p:cNvGraphicFramePr/>
          <p:nvPr>
            <p:extLst>
              <p:ext uri="{D42A27DB-BD31-4B8C-83A1-F6EECF244321}">
                <p14:modId xmlns:p14="http://schemas.microsoft.com/office/powerpoint/2010/main" val="1555258274"/>
              </p:ext>
            </p:extLst>
          </p:nvPr>
        </p:nvGraphicFramePr>
        <p:xfrm>
          <a:off x="479503" y="7143426"/>
          <a:ext cx="2462766" cy="1387710"/>
        </p:xfrm>
        <a:graphic>
          <a:graphicData uri="http://schemas.openxmlformats.org/drawingml/2006/chart">
            <c:chart xmlns:c="http://schemas.openxmlformats.org/drawingml/2006/chart" xmlns:r="http://schemas.openxmlformats.org/officeDocument/2006/relationships" r:id="rId6"/>
          </a:graphicData>
        </a:graphic>
      </p:graphicFrame>
      <p:sp>
        <p:nvSpPr>
          <p:cNvPr id="55" name="正方形/長方形 54">
            <a:extLst>
              <a:ext uri="{FF2B5EF4-FFF2-40B4-BE49-F238E27FC236}">
                <a16:creationId xmlns:a16="http://schemas.microsoft.com/office/drawing/2014/main" id="{97C80FFA-2609-4949-9BAC-CC4E9A4801C5}"/>
              </a:ext>
            </a:extLst>
          </p:cNvPr>
          <p:cNvSpPr/>
          <p:nvPr/>
        </p:nvSpPr>
        <p:spPr>
          <a:xfrm>
            <a:off x="325192" y="7178297"/>
            <a:ext cx="752165" cy="200055"/>
          </a:xfrm>
          <a:prstGeom prst="rect">
            <a:avLst/>
          </a:prstGeom>
        </p:spPr>
        <p:txBody>
          <a:bodyPr wrap="square">
            <a:spAutoFit/>
          </a:bodyPr>
          <a:lstStyle/>
          <a:p>
            <a:pPr algn="ctr"/>
            <a:r>
              <a:rPr lang="en-US" altLang="ja-JP" sz="700" dirty="0">
                <a:solidFill>
                  <a:srgbClr val="000000"/>
                </a:solidFill>
                <a:latin typeface="+mn-ea"/>
              </a:rPr>
              <a:t>(</a:t>
            </a:r>
            <a:r>
              <a:rPr lang="ja-JP" altLang="en-US" sz="700" dirty="0">
                <a:solidFill>
                  <a:srgbClr val="000000"/>
                </a:solidFill>
                <a:latin typeface="+mn-ea"/>
              </a:rPr>
              <a:t>機関数</a:t>
            </a:r>
            <a:r>
              <a:rPr lang="en-US" altLang="ja-JP" sz="700" dirty="0">
                <a:solidFill>
                  <a:srgbClr val="000000"/>
                </a:solidFill>
                <a:latin typeface="+mn-ea"/>
              </a:rPr>
              <a:t>)</a:t>
            </a:r>
            <a:endParaRPr lang="ja-JP" altLang="en-US" sz="700" dirty="0">
              <a:latin typeface="+mn-ea"/>
            </a:endParaRPr>
          </a:p>
        </p:txBody>
      </p:sp>
      <p:sp>
        <p:nvSpPr>
          <p:cNvPr id="56" name="正方形/長方形 55">
            <a:extLst>
              <a:ext uri="{FF2B5EF4-FFF2-40B4-BE49-F238E27FC236}">
                <a16:creationId xmlns:a16="http://schemas.microsoft.com/office/drawing/2014/main" id="{09E818DB-D2B0-4B66-901C-35B84366E691}"/>
              </a:ext>
            </a:extLst>
          </p:cNvPr>
          <p:cNvSpPr/>
          <p:nvPr/>
        </p:nvSpPr>
        <p:spPr>
          <a:xfrm>
            <a:off x="207247" y="6890782"/>
            <a:ext cx="3007277" cy="246221"/>
          </a:xfrm>
          <a:prstGeom prst="rect">
            <a:avLst/>
          </a:prstGeom>
        </p:spPr>
        <p:txBody>
          <a:bodyPr wrap="squar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4</a:t>
            </a:r>
            <a:r>
              <a:rPr lang="ja-JP" altLang="en-US" sz="1000" b="1" dirty="0">
                <a:solidFill>
                  <a:srgbClr val="000000"/>
                </a:solidFill>
                <a:latin typeface="+mn-ea"/>
              </a:rPr>
              <a:t>年度千人当たり歯科医療機関数</a:t>
            </a:r>
            <a:endParaRPr lang="ja-JP" altLang="en-US" sz="1000" b="1" dirty="0">
              <a:latin typeface="+mn-ea"/>
            </a:endParaRPr>
          </a:p>
        </p:txBody>
      </p:sp>
      <p:sp>
        <p:nvSpPr>
          <p:cNvPr id="57" name="正方形/長方形 56">
            <a:extLst>
              <a:ext uri="{FF2B5EF4-FFF2-40B4-BE49-F238E27FC236}">
                <a16:creationId xmlns:a16="http://schemas.microsoft.com/office/drawing/2014/main" id="{3CD0681C-B5A9-47E3-88B6-C6B074EB9A55}"/>
              </a:ext>
            </a:extLst>
          </p:cNvPr>
          <p:cNvSpPr/>
          <p:nvPr/>
        </p:nvSpPr>
        <p:spPr>
          <a:xfrm>
            <a:off x="3134302" y="6890782"/>
            <a:ext cx="3172790" cy="246221"/>
          </a:xfrm>
          <a:prstGeom prst="rect">
            <a:avLst/>
          </a:prstGeom>
        </p:spPr>
        <p:txBody>
          <a:bodyPr wrap="squar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4</a:t>
            </a:r>
            <a:r>
              <a:rPr lang="ja-JP" altLang="en-US" sz="1000" b="1" dirty="0">
                <a:solidFill>
                  <a:srgbClr val="000000"/>
                </a:solidFill>
                <a:latin typeface="+mn-ea"/>
              </a:rPr>
              <a:t>年度男女別一人当たり歯科医療費</a:t>
            </a:r>
            <a:endParaRPr lang="ja-JP" altLang="en-US" sz="1000" b="1" dirty="0">
              <a:latin typeface="+mn-ea"/>
            </a:endParaRPr>
          </a:p>
        </p:txBody>
      </p:sp>
      <p:sp>
        <p:nvSpPr>
          <p:cNvPr id="58" name="正方形/長方形 57">
            <a:extLst>
              <a:ext uri="{FF2B5EF4-FFF2-40B4-BE49-F238E27FC236}">
                <a16:creationId xmlns:a16="http://schemas.microsoft.com/office/drawing/2014/main" id="{813CEC9F-F02F-4559-824B-EAFEB7579B10}"/>
              </a:ext>
            </a:extLst>
          </p:cNvPr>
          <p:cNvSpPr/>
          <p:nvPr/>
        </p:nvSpPr>
        <p:spPr>
          <a:xfrm>
            <a:off x="3229030" y="7828639"/>
            <a:ext cx="494699" cy="200055"/>
          </a:xfrm>
          <a:prstGeom prst="rect">
            <a:avLst/>
          </a:prstGeom>
        </p:spPr>
        <p:txBody>
          <a:bodyPr wrap="square">
            <a:spAutoFit/>
          </a:bodyPr>
          <a:lstStyle/>
          <a:p>
            <a:pPr algn="ctr"/>
            <a:r>
              <a:rPr lang="en-US" altLang="ja-JP" sz="700" dirty="0">
                <a:solidFill>
                  <a:srgbClr val="000000"/>
                </a:solidFill>
                <a:latin typeface="+mn-ea"/>
              </a:rPr>
              <a:t>(</a:t>
            </a:r>
            <a:r>
              <a:rPr lang="ja-JP" altLang="en-US" sz="700" dirty="0">
                <a:solidFill>
                  <a:srgbClr val="000000"/>
                </a:solidFill>
                <a:latin typeface="+mn-ea"/>
              </a:rPr>
              <a:t>円</a:t>
            </a:r>
            <a:r>
              <a:rPr lang="en-US" altLang="ja-JP" sz="700" dirty="0">
                <a:solidFill>
                  <a:srgbClr val="000000"/>
                </a:solidFill>
                <a:latin typeface="+mn-ea"/>
              </a:rPr>
              <a:t>)</a:t>
            </a:r>
            <a:endParaRPr lang="ja-JP" altLang="en-US" sz="700" dirty="0">
              <a:latin typeface="+mn-ea"/>
            </a:endParaRPr>
          </a:p>
        </p:txBody>
      </p:sp>
      <p:sp>
        <p:nvSpPr>
          <p:cNvPr id="59" name="正方形/長方形 58">
            <a:extLst>
              <a:ext uri="{FF2B5EF4-FFF2-40B4-BE49-F238E27FC236}">
                <a16:creationId xmlns:a16="http://schemas.microsoft.com/office/drawing/2014/main" id="{1A1FB64E-061A-4DFC-9F7B-71271B4540DF}"/>
              </a:ext>
            </a:extLst>
          </p:cNvPr>
          <p:cNvSpPr/>
          <p:nvPr/>
        </p:nvSpPr>
        <p:spPr>
          <a:xfrm>
            <a:off x="3948859" y="7807534"/>
            <a:ext cx="632627" cy="246221"/>
          </a:xfrm>
          <a:prstGeom prst="rect">
            <a:avLst/>
          </a:prstGeom>
          <a:noFill/>
        </p:spPr>
        <p:txBody>
          <a:bodyPr wrap="square">
            <a:spAutoFit/>
          </a:bodyPr>
          <a:lstStyle/>
          <a:p>
            <a:r>
              <a:rPr lang="ja-JP" altLang="en-US" sz="1000" b="1" dirty="0">
                <a:solidFill>
                  <a:schemeClr val="bg1"/>
                </a:solidFill>
                <a:latin typeface="Arial Black" panose="020B0A04020102020204" pitchFamily="34" charset="0"/>
              </a:rPr>
              <a:t>男性</a:t>
            </a:r>
          </a:p>
        </p:txBody>
      </p:sp>
      <p:sp>
        <p:nvSpPr>
          <p:cNvPr id="60" name="正方形/長方形 59">
            <a:extLst>
              <a:ext uri="{FF2B5EF4-FFF2-40B4-BE49-F238E27FC236}">
                <a16:creationId xmlns:a16="http://schemas.microsoft.com/office/drawing/2014/main" id="{80050C91-B00D-45C0-B9F8-327B68697346}"/>
              </a:ext>
            </a:extLst>
          </p:cNvPr>
          <p:cNvSpPr/>
          <p:nvPr/>
        </p:nvSpPr>
        <p:spPr>
          <a:xfrm>
            <a:off x="4490302" y="7776066"/>
            <a:ext cx="632627" cy="246221"/>
          </a:xfrm>
          <a:prstGeom prst="rect">
            <a:avLst/>
          </a:prstGeom>
          <a:noFill/>
        </p:spPr>
        <p:txBody>
          <a:bodyPr wrap="square">
            <a:spAutoFit/>
          </a:bodyPr>
          <a:lstStyle/>
          <a:p>
            <a:r>
              <a:rPr lang="ja-JP" altLang="en-US" sz="1000" b="1" dirty="0">
                <a:latin typeface="Arial Black" panose="020B0A04020102020204" pitchFamily="34" charset="0"/>
              </a:rPr>
              <a:t>女性</a:t>
            </a:r>
          </a:p>
        </p:txBody>
      </p:sp>
      <p:sp>
        <p:nvSpPr>
          <p:cNvPr id="61" name="正方形/長方形 60">
            <a:extLst>
              <a:ext uri="{FF2B5EF4-FFF2-40B4-BE49-F238E27FC236}">
                <a16:creationId xmlns:a16="http://schemas.microsoft.com/office/drawing/2014/main" id="{899FCD69-5082-4B65-B1B0-331DB137B5F1}"/>
              </a:ext>
            </a:extLst>
          </p:cNvPr>
          <p:cNvSpPr/>
          <p:nvPr/>
        </p:nvSpPr>
        <p:spPr>
          <a:xfrm>
            <a:off x="5229016" y="7861758"/>
            <a:ext cx="632627" cy="246221"/>
          </a:xfrm>
          <a:prstGeom prst="rect">
            <a:avLst/>
          </a:prstGeom>
          <a:noFill/>
        </p:spPr>
        <p:txBody>
          <a:bodyPr wrap="square">
            <a:spAutoFit/>
          </a:bodyPr>
          <a:lstStyle/>
          <a:p>
            <a:r>
              <a:rPr lang="ja-JP" altLang="en-US" sz="1000" b="1" dirty="0">
                <a:solidFill>
                  <a:schemeClr val="bg1"/>
                </a:solidFill>
                <a:latin typeface="Arial Black" panose="020B0A04020102020204" pitchFamily="34" charset="0"/>
              </a:rPr>
              <a:t>男性</a:t>
            </a:r>
          </a:p>
        </p:txBody>
      </p:sp>
      <p:sp>
        <p:nvSpPr>
          <p:cNvPr id="62" name="正方形/長方形 61">
            <a:extLst>
              <a:ext uri="{FF2B5EF4-FFF2-40B4-BE49-F238E27FC236}">
                <a16:creationId xmlns:a16="http://schemas.microsoft.com/office/drawing/2014/main" id="{F1080F15-5601-44E4-AAAD-EEF2EDA52DC6}"/>
              </a:ext>
            </a:extLst>
          </p:cNvPr>
          <p:cNvSpPr/>
          <p:nvPr/>
        </p:nvSpPr>
        <p:spPr>
          <a:xfrm>
            <a:off x="5795756" y="7807534"/>
            <a:ext cx="632627" cy="246221"/>
          </a:xfrm>
          <a:prstGeom prst="rect">
            <a:avLst/>
          </a:prstGeom>
          <a:noFill/>
        </p:spPr>
        <p:txBody>
          <a:bodyPr wrap="square">
            <a:spAutoFit/>
          </a:bodyPr>
          <a:lstStyle/>
          <a:p>
            <a:r>
              <a:rPr lang="ja-JP" altLang="en-US" sz="1000" b="1" dirty="0">
                <a:latin typeface="Arial Black" panose="020B0A04020102020204" pitchFamily="34" charset="0"/>
              </a:rPr>
              <a:t>女性</a:t>
            </a:r>
          </a:p>
        </p:txBody>
      </p:sp>
      <p:sp>
        <p:nvSpPr>
          <p:cNvPr id="63" name="正方形/長方形 62">
            <a:extLst>
              <a:ext uri="{FF2B5EF4-FFF2-40B4-BE49-F238E27FC236}">
                <a16:creationId xmlns:a16="http://schemas.microsoft.com/office/drawing/2014/main" id="{C388C92A-626A-4321-8922-1E9A5AE84254}"/>
              </a:ext>
            </a:extLst>
          </p:cNvPr>
          <p:cNvSpPr/>
          <p:nvPr/>
        </p:nvSpPr>
        <p:spPr>
          <a:xfrm>
            <a:off x="423249" y="8571486"/>
            <a:ext cx="2351926" cy="230832"/>
          </a:xfrm>
          <a:prstGeom prst="rect">
            <a:avLst/>
          </a:prstGeom>
        </p:spPr>
        <p:txBody>
          <a:bodyPr wrap="none">
            <a:spAutoFit/>
          </a:bodyPr>
          <a:lstStyle/>
          <a:p>
            <a:r>
              <a:rPr lang="ja-JP" altLang="en-US" sz="900" dirty="0">
                <a:solidFill>
                  <a:srgbClr val="000000"/>
                </a:solidFill>
                <a:latin typeface="+mn-ea"/>
              </a:rPr>
              <a:t>出典：保健事業支援システム</a:t>
            </a:r>
            <a:r>
              <a:rPr lang="en-US" altLang="ja-JP" sz="900" dirty="0">
                <a:latin typeface="+mn-ea"/>
              </a:rPr>
              <a:t>(</a:t>
            </a:r>
            <a:r>
              <a:rPr lang="ja-JP" altLang="en-US" sz="900" dirty="0">
                <a:latin typeface="+mn-ea"/>
              </a:rPr>
              <a:t>フォーカス</a:t>
            </a:r>
            <a:r>
              <a:rPr lang="en-US" altLang="ja-JP" sz="900" dirty="0">
                <a:latin typeface="+mn-ea"/>
              </a:rPr>
              <a:t>)</a:t>
            </a:r>
            <a:endParaRPr lang="ja-JP" altLang="en-US" sz="900" dirty="0">
              <a:latin typeface="+mn-ea"/>
            </a:endParaRPr>
          </a:p>
        </p:txBody>
      </p:sp>
      <p:sp>
        <p:nvSpPr>
          <p:cNvPr id="26" name="正方形/長方形 25">
            <a:extLst>
              <a:ext uri="{FF2B5EF4-FFF2-40B4-BE49-F238E27FC236}">
                <a16:creationId xmlns:a16="http://schemas.microsoft.com/office/drawing/2014/main" id="{7F0DE728-2921-4FFF-8FD2-FA90DB6F96BB}"/>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- 29</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4051459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9828A831-11D0-481F-AC68-87CE6B8E354B}"/>
              </a:ext>
            </a:extLst>
          </p:cNvPr>
          <p:cNvSpPr/>
          <p:nvPr/>
        </p:nvSpPr>
        <p:spPr>
          <a:xfrm>
            <a:off x="94178" y="285862"/>
            <a:ext cx="223651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mn-ea"/>
              </a:rPr>
              <a:t>６　調剤</a:t>
            </a:r>
            <a:r>
              <a:rPr lang="ja-JP" altLang="en-US" sz="1600" b="1" dirty="0">
                <a:solidFill>
                  <a:srgbClr val="000000"/>
                </a:solidFill>
                <a:latin typeface="+mn-ea"/>
              </a:rPr>
              <a:t>医療費の分析</a:t>
            </a:r>
            <a:endParaRPr kumimoji="1" lang="en-US" altLang="ja-JP" sz="1600" b="1" dirty="0">
              <a:solidFill>
                <a:schemeClr val="tx1"/>
              </a:solidFill>
              <a:latin typeface="+mn-ea"/>
            </a:endParaRPr>
          </a:p>
        </p:txBody>
      </p:sp>
      <p:sp>
        <p:nvSpPr>
          <p:cNvPr id="32" name="正方形/長方形 31">
            <a:extLst>
              <a:ext uri="{FF2B5EF4-FFF2-40B4-BE49-F238E27FC236}">
                <a16:creationId xmlns:a16="http://schemas.microsoft.com/office/drawing/2014/main" id="{91EBAEF0-1094-4E0D-9E16-BCAAF2C02A15}"/>
              </a:ext>
            </a:extLst>
          </p:cNvPr>
          <p:cNvSpPr/>
          <p:nvPr/>
        </p:nvSpPr>
        <p:spPr>
          <a:xfrm>
            <a:off x="479502" y="1265140"/>
            <a:ext cx="5898994" cy="1281569"/>
          </a:xfrm>
          <a:prstGeom prst="rect">
            <a:avLst/>
          </a:prstGeom>
        </p:spPr>
        <p:txBody>
          <a:bodyPr wrap="square">
            <a:spAutoFit/>
          </a:bodyPr>
          <a:lstStyle/>
          <a:p>
            <a:pPr>
              <a:lnSpc>
                <a:spcPct val="150000"/>
              </a:lnSpc>
            </a:pPr>
            <a:r>
              <a:rPr lang="ja-JP" altLang="en-US" sz="1050" dirty="0">
                <a:solidFill>
                  <a:srgbClr val="000000"/>
                </a:solidFill>
                <a:latin typeface="+mn-ea"/>
              </a:rPr>
              <a:t>　</a:t>
            </a:r>
            <a:r>
              <a:rPr lang="ja-JP" altLang="en-US" sz="1050" dirty="0">
                <a:latin typeface="+mn-ea"/>
              </a:rPr>
              <a:t>被保険者一人当たりの調剤医療費は長崎県内の市町順位で第</a:t>
            </a:r>
            <a:r>
              <a:rPr lang="en-US" altLang="ja-JP" sz="1050" dirty="0">
                <a:latin typeface="+mn-ea"/>
              </a:rPr>
              <a:t>6</a:t>
            </a:r>
            <a:r>
              <a:rPr lang="ja-JP" altLang="en-US" sz="1050" dirty="0">
                <a:latin typeface="+mn-ea"/>
              </a:rPr>
              <a:t>位となっています。</a:t>
            </a:r>
            <a:endParaRPr lang="en-US" altLang="ja-JP" sz="1050" dirty="0">
              <a:latin typeface="+mn-ea"/>
            </a:endParaRPr>
          </a:p>
          <a:p>
            <a:pPr>
              <a:lnSpc>
                <a:spcPct val="150000"/>
              </a:lnSpc>
            </a:pPr>
            <a:r>
              <a:rPr lang="ja-JP" altLang="en-US" sz="1050" dirty="0">
                <a:latin typeface="+mn-ea"/>
              </a:rPr>
              <a:t>　年齢層別に県と比較すると、</a:t>
            </a:r>
            <a:r>
              <a:rPr lang="en-US" altLang="ja-JP" sz="1050" dirty="0">
                <a:latin typeface="+mn-ea"/>
              </a:rPr>
              <a:t>45</a:t>
            </a:r>
            <a:r>
              <a:rPr lang="ja-JP" altLang="en-US" sz="1050" dirty="0">
                <a:latin typeface="+mn-ea"/>
              </a:rPr>
              <a:t>～</a:t>
            </a:r>
            <a:r>
              <a:rPr lang="en-US" altLang="ja-JP" sz="1050" dirty="0">
                <a:latin typeface="+mn-ea"/>
              </a:rPr>
              <a:t>49</a:t>
            </a:r>
            <a:r>
              <a:rPr lang="ja-JP" altLang="en-US" sz="1050" dirty="0">
                <a:latin typeface="+mn-ea"/>
              </a:rPr>
              <a:t>歳、</a:t>
            </a:r>
            <a:r>
              <a:rPr lang="en-US" altLang="ja-JP" sz="1050" dirty="0">
                <a:latin typeface="+mn-ea"/>
              </a:rPr>
              <a:t> 65</a:t>
            </a:r>
            <a:r>
              <a:rPr lang="ja-JP" altLang="en-US" sz="1050" dirty="0">
                <a:latin typeface="+mn-ea"/>
              </a:rPr>
              <a:t>～</a:t>
            </a:r>
            <a:r>
              <a:rPr lang="en-US" altLang="ja-JP" sz="1050" dirty="0">
                <a:latin typeface="+mn-ea"/>
              </a:rPr>
              <a:t>69</a:t>
            </a:r>
            <a:r>
              <a:rPr lang="ja-JP" altLang="en-US" sz="1050" dirty="0">
                <a:latin typeface="+mn-ea"/>
              </a:rPr>
              <a:t>歳で県平均より上回っておりますが、主に特定の被保険者のがん治療に関する医療費が大部分を占めています。</a:t>
            </a:r>
            <a:endParaRPr lang="en-US" altLang="ja-JP" sz="1050" dirty="0">
              <a:latin typeface="+mn-ea"/>
            </a:endParaRPr>
          </a:p>
          <a:p>
            <a:pPr>
              <a:lnSpc>
                <a:spcPct val="150000"/>
              </a:lnSpc>
            </a:pPr>
            <a:r>
              <a:rPr lang="ja-JP" altLang="en-US" sz="1050" dirty="0">
                <a:latin typeface="+mn-ea"/>
              </a:rPr>
              <a:t>　</a:t>
            </a:r>
            <a:r>
              <a:rPr lang="en-US" altLang="ja-JP" sz="1050" dirty="0">
                <a:latin typeface="+mn-ea"/>
              </a:rPr>
              <a:t> </a:t>
            </a:r>
            <a:r>
              <a:rPr lang="ja-JP" altLang="en-US" sz="1050" dirty="0">
                <a:latin typeface="+mn-ea"/>
              </a:rPr>
              <a:t>また、千人当たりの調剤医療機関数では川棚町は県や近隣の市町と比較して少なく、男女別の調剤医療費では女性の方が高くなっています。</a:t>
            </a:r>
          </a:p>
        </p:txBody>
      </p:sp>
      <p:cxnSp>
        <p:nvCxnSpPr>
          <p:cNvPr id="34" name="直線コネクタ 33">
            <a:extLst>
              <a:ext uri="{FF2B5EF4-FFF2-40B4-BE49-F238E27FC236}">
                <a16:creationId xmlns:a16="http://schemas.microsoft.com/office/drawing/2014/main" id="{05B38A1E-DD48-497D-9DC4-10F18F35830E}"/>
              </a:ext>
            </a:extLst>
          </p:cNvPr>
          <p:cNvCxnSpPr>
            <a:cxnSpLocks/>
          </p:cNvCxnSpPr>
          <p:nvPr/>
        </p:nvCxnSpPr>
        <p:spPr>
          <a:xfrm>
            <a:off x="54000" y="83462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8CEAE224-4515-4D6E-A1F6-1813FDA97D5F}"/>
              </a:ext>
            </a:extLst>
          </p:cNvPr>
          <p:cNvSpPr/>
          <p:nvPr/>
        </p:nvSpPr>
        <p:spPr>
          <a:xfrm>
            <a:off x="94178" y="974136"/>
            <a:ext cx="2031325" cy="276999"/>
          </a:xfrm>
          <a:prstGeom prst="rect">
            <a:avLst/>
          </a:prstGeom>
        </p:spPr>
        <p:txBody>
          <a:bodyPr wrap="none">
            <a:spAutoFit/>
          </a:bodyPr>
          <a:lstStyle/>
          <a:p>
            <a:r>
              <a:rPr lang="ja-JP" altLang="en-US" sz="1200" b="1" dirty="0">
                <a:latin typeface="+mn-ea"/>
              </a:rPr>
              <a:t>（</a:t>
            </a:r>
            <a:r>
              <a:rPr lang="ja-JP" altLang="en-US" sz="1200" b="1" dirty="0">
                <a:solidFill>
                  <a:srgbClr val="000000"/>
                </a:solidFill>
                <a:latin typeface="+mn-ea"/>
              </a:rPr>
              <a:t>一人当たり調剤医療費）</a:t>
            </a:r>
            <a:endParaRPr lang="ja-JP" altLang="en-US" sz="1200" b="1" dirty="0">
              <a:latin typeface="游ゴシック" panose="020B0400000000000000" pitchFamily="50" charset="-128"/>
              <a:ea typeface="游ゴシック" panose="020B0400000000000000" pitchFamily="50" charset="-128"/>
            </a:endParaRPr>
          </a:p>
        </p:txBody>
      </p:sp>
      <p:graphicFrame>
        <p:nvGraphicFramePr>
          <p:cNvPr id="46" name="グラフ 45">
            <a:extLst>
              <a:ext uri="{FF2B5EF4-FFF2-40B4-BE49-F238E27FC236}">
                <a16:creationId xmlns:a16="http://schemas.microsoft.com/office/drawing/2014/main" id="{554247B8-E28A-41B8-BC53-9AA48F73DB1F}"/>
              </a:ext>
            </a:extLst>
          </p:cNvPr>
          <p:cNvGraphicFramePr/>
          <p:nvPr>
            <p:extLst>
              <p:ext uri="{D42A27DB-BD31-4B8C-83A1-F6EECF244321}">
                <p14:modId xmlns:p14="http://schemas.microsoft.com/office/powerpoint/2010/main" val="2948684325"/>
              </p:ext>
            </p:extLst>
          </p:nvPr>
        </p:nvGraphicFramePr>
        <p:xfrm>
          <a:off x="3094174" y="7192893"/>
          <a:ext cx="3271189" cy="12828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グラフ 46">
            <a:extLst>
              <a:ext uri="{FF2B5EF4-FFF2-40B4-BE49-F238E27FC236}">
                <a16:creationId xmlns:a16="http://schemas.microsoft.com/office/drawing/2014/main" id="{842AEC43-D574-4B25-8E60-F43F3A6A15C6}"/>
              </a:ext>
            </a:extLst>
          </p:cNvPr>
          <p:cNvGraphicFramePr/>
          <p:nvPr>
            <p:extLst>
              <p:ext uri="{D42A27DB-BD31-4B8C-83A1-F6EECF244321}">
                <p14:modId xmlns:p14="http://schemas.microsoft.com/office/powerpoint/2010/main" val="1064759738"/>
              </p:ext>
            </p:extLst>
          </p:nvPr>
        </p:nvGraphicFramePr>
        <p:xfrm>
          <a:off x="479501" y="2906872"/>
          <a:ext cx="5898995" cy="1755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9" name="グラフ 48">
            <a:extLst>
              <a:ext uri="{FF2B5EF4-FFF2-40B4-BE49-F238E27FC236}">
                <a16:creationId xmlns:a16="http://schemas.microsoft.com/office/drawing/2014/main" id="{60D00D49-6AD7-4DB5-9F96-636979527A4E}"/>
              </a:ext>
            </a:extLst>
          </p:cNvPr>
          <p:cNvGraphicFramePr/>
          <p:nvPr>
            <p:extLst>
              <p:ext uri="{D42A27DB-BD31-4B8C-83A1-F6EECF244321}">
                <p14:modId xmlns:p14="http://schemas.microsoft.com/office/powerpoint/2010/main" val="1143364723"/>
              </p:ext>
            </p:extLst>
          </p:nvPr>
        </p:nvGraphicFramePr>
        <p:xfrm>
          <a:off x="479501" y="5062514"/>
          <a:ext cx="5898995" cy="1789629"/>
        </p:xfrm>
        <a:graphic>
          <a:graphicData uri="http://schemas.openxmlformats.org/drawingml/2006/chart">
            <c:chart xmlns:c="http://schemas.openxmlformats.org/drawingml/2006/chart" xmlns:r="http://schemas.openxmlformats.org/officeDocument/2006/relationships" r:id="rId5"/>
          </a:graphicData>
        </a:graphic>
      </p:graphicFrame>
      <p:sp>
        <p:nvSpPr>
          <p:cNvPr id="50" name="正方形/長方形 49">
            <a:extLst>
              <a:ext uri="{FF2B5EF4-FFF2-40B4-BE49-F238E27FC236}">
                <a16:creationId xmlns:a16="http://schemas.microsoft.com/office/drawing/2014/main" id="{AFEB6F3D-40DA-4286-8C81-A07AD10FFC9C}"/>
              </a:ext>
            </a:extLst>
          </p:cNvPr>
          <p:cNvSpPr/>
          <p:nvPr/>
        </p:nvSpPr>
        <p:spPr>
          <a:xfrm>
            <a:off x="2079394" y="4753910"/>
            <a:ext cx="2694969" cy="246221"/>
          </a:xfrm>
          <a:prstGeom prst="rect">
            <a:avLst/>
          </a:prstGeom>
        </p:spPr>
        <p:txBody>
          <a:bodyPr wrap="non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4</a:t>
            </a:r>
            <a:r>
              <a:rPr lang="ja-JP" altLang="en-US" sz="1000" b="1" dirty="0">
                <a:solidFill>
                  <a:srgbClr val="000000"/>
                </a:solidFill>
                <a:latin typeface="+mn-ea"/>
              </a:rPr>
              <a:t>年度年齢層別一人当たりの調剤医療費</a:t>
            </a:r>
            <a:endParaRPr lang="ja-JP" altLang="en-US" sz="1000" b="1" dirty="0">
              <a:latin typeface="+mn-ea"/>
            </a:endParaRPr>
          </a:p>
        </p:txBody>
      </p:sp>
      <p:sp>
        <p:nvSpPr>
          <p:cNvPr id="51" name="正方形/長方形 50">
            <a:extLst>
              <a:ext uri="{FF2B5EF4-FFF2-40B4-BE49-F238E27FC236}">
                <a16:creationId xmlns:a16="http://schemas.microsoft.com/office/drawing/2014/main" id="{978C2969-63FB-4522-BE86-05B63E01AA99}"/>
              </a:ext>
            </a:extLst>
          </p:cNvPr>
          <p:cNvSpPr/>
          <p:nvPr/>
        </p:nvSpPr>
        <p:spPr>
          <a:xfrm>
            <a:off x="514144" y="2966137"/>
            <a:ext cx="344966" cy="200055"/>
          </a:xfrm>
          <a:prstGeom prst="rect">
            <a:avLst/>
          </a:prstGeom>
        </p:spPr>
        <p:txBody>
          <a:bodyPr wrap="none">
            <a:spAutoFit/>
          </a:bodyPr>
          <a:lstStyle/>
          <a:p>
            <a:pPr algn="ctr"/>
            <a:r>
              <a:rPr lang="en-US" altLang="ja-JP" sz="700" dirty="0">
                <a:solidFill>
                  <a:srgbClr val="000000"/>
                </a:solidFill>
                <a:latin typeface="+mn-ea"/>
              </a:rPr>
              <a:t>(</a:t>
            </a:r>
            <a:r>
              <a:rPr lang="ja-JP" altLang="en-US" sz="700" dirty="0">
                <a:solidFill>
                  <a:srgbClr val="000000"/>
                </a:solidFill>
                <a:latin typeface="+mn-ea"/>
              </a:rPr>
              <a:t>円</a:t>
            </a:r>
            <a:r>
              <a:rPr lang="en-US" altLang="ja-JP" sz="700" dirty="0">
                <a:solidFill>
                  <a:srgbClr val="000000"/>
                </a:solidFill>
                <a:latin typeface="+mn-ea"/>
              </a:rPr>
              <a:t>)</a:t>
            </a:r>
            <a:endParaRPr lang="ja-JP" altLang="en-US" sz="700" dirty="0">
              <a:latin typeface="+mn-ea"/>
            </a:endParaRPr>
          </a:p>
        </p:txBody>
      </p:sp>
      <p:sp>
        <p:nvSpPr>
          <p:cNvPr id="52" name="正方形/長方形 51">
            <a:extLst>
              <a:ext uri="{FF2B5EF4-FFF2-40B4-BE49-F238E27FC236}">
                <a16:creationId xmlns:a16="http://schemas.microsoft.com/office/drawing/2014/main" id="{5C0ECDF5-EFA7-4A5B-BDBD-F7ECCF46FF46}"/>
              </a:ext>
            </a:extLst>
          </p:cNvPr>
          <p:cNvSpPr/>
          <p:nvPr/>
        </p:nvSpPr>
        <p:spPr>
          <a:xfrm>
            <a:off x="4979470" y="3123836"/>
            <a:ext cx="1293944" cy="246221"/>
          </a:xfrm>
          <a:prstGeom prst="rect">
            <a:avLst/>
          </a:prstGeom>
          <a:solidFill>
            <a:schemeClr val="bg1"/>
          </a:solidFill>
        </p:spPr>
        <p:txBody>
          <a:bodyPr wrap="none">
            <a:spAutoFit/>
          </a:bodyPr>
          <a:lstStyle/>
          <a:p>
            <a:r>
              <a:rPr lang="ja-JP" altLang="en-US" sz="1000" dirty="0">
                <a:solidFill>
                  <a:schemeClr val="accent2"/>
                </a:solidFill>
                <a:latin typeface="Arial Black" panose="020B0A04020102020204" pitchFamily="34" charset="0"/>
              </a:rPr>
              <a:t>県平均：</a:t>
            </a:r>
            <a:r>
              <a:rPr lang="en-US" altLang="ja-JP" sz="1000" dirty="0">
                <a:solidFill>
                  <a:schemeClr val="accent2"/>
                </a:solidFill>
                <a:latin typeface="Arial Black" panose="020B0A04020102020204" pitchFamily="34" charset="0"/>
              </a:rPr>
              <a:t>74,574</a:t>
            </a:r>
            <a:r>
              <a:rPr lang="ja-JP" altLang="en-US" sz="1000" dirty="0">
                <a:solidFill>
                  <a:schemeClr val="accent2"/>
                </a:solidFill>
                <a:latin typeface="Arial Black" panose="020B0A04020102020204" pitchFamily="34" charset="0"/>
              </a:rPr>
              <a:t>円</a:t>
            </a:r>
          </a:p>
        </p:txBody>
      </p:sp>
      <p:sp>
        <p:nvSpPr>
          <p:cNvPr id="53" name="正方形/長方形 52">
            <a:extLst>
              <a:ext uri="{FF2B5EF4-FFF2-40B4-BE49-F238E27FC236}">
                <a16:creationId xmlns:a16="http://schemas.microsoft.com/office/drawing/2014/main" id="{A81AF7D4-D86F-48E7-A3BB-07F4F3C32909}"/>
              </a:ext>
            </a:extLst>
          </p:cNvPr>
          <p:cNvSpPr/>
          <p:nvPr/>
        </p:nvSpPr>
        <p:spPr>
          <a:xfrm>
            <a:off x="2028021" y="2621955"/>
            <a:ext cx="2951449" cy="246221"/>
          </a:xfrm>
          <a:prstGeom prst="rect">
            <a:avLst/>
          </a:prstGeom>
        </p:spPr>
        <p:txBody>
          <a:bodyPr wrap="non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4</a:t>
            </a:r>
            <a:r>
              <a:rPr lang="ja-JP" altLang="en-US" sz="1000" b="1" dirty="0">
                <a:solidFill>
                  <a:srgbClr val="000000"/>
                </a:solidFill>
                <a:latin typeface="+mn-ea"/>
              </a:rPr>
              <a:t>年度長崎県内市町村一人当たり調剤医療費</a:t>
            </a:r>
            <a:endParaRPr lang="ja-JP" altLang="en-US" sz="1000" b="1" dirty="0">
              <a:latin typeface="+mn-ea"/>
            </a:endParaRPr>
          </a:p>
        </p:txBody>
      </p:sp>
      <p:sp>
        <p:nvSpPr>
          <p:cNvPr id="54" name="正方形/長方形 53">
            <a:extLst>
              <a:ext uri="{FF2B5EF4-FFF2-40B4-BE49-F238E27FC236}">
                <a16:creationId xmlns:a16="http://schemas.microsoft.com/office/drawing/2014/main" id="{4585EAF0-1D68-4CA9-B76A-253D458B980D}"/>
              </a:ext>
            </a:extLst>
          </p:cNvPr>
          <p:cNvSpPr/>
          <p:nvPr/>
        </p:nvSpPr>
        <p:spPr>
          <a:xfrm>
            <a:off x="415293" y="5086856"/>
            <a:ext cx="697627" cy="246221"/>
          </a:xfrm>
          <a:prstGeom prst="rect">
            <a:avLst/>
          </a:prstGeom>
        </p:spPr>
        <p:txBody>
          <a:bodyPr wrap="none">
            <a:spAutoFit/>
          </a:bodyPr>
          <a:lstStyle/>
          <a:p>
            <a:pPr algn="ctr"/>
            <a:r>
              <a:rPr lang="ja-JP" altLang="en-US" sz="500" dirty="0">
                <a:solidFill>
                  <a:srgbClr val="000000"/>
                </a:solidFill>
                <a:latin typeface="+mn-ea"/>
              </a:rPr>
              <a:t>一人当たり医療費</a:t>
            </a:r>
            <a:endParaRPr lang="en-US" altLang="ja-JP" sz="500" dirty="0">
              <a:solidFill>
                <a:srgbClr val="000000"/>
              </a:solidFill>
              <a:latin typeface="+mn-ea"/>
            </a:endParaRPr>
          </a:p>
          <a:p>
            <a:pPr algn="ctr"/>
            <a:r>
              <a:rPr lang="en-US" altLang="ja-JP" sz="500" dirty="0">
                <a:solidFill>
                  <a:srgbClr val="000000"/>
                </a:solidFill>
                <a:latin typeface="+mn-ea"/>
              </a:rPr>
              <a:t>(</a:t>
            </a:r>
            <a:r>
              <a:rPr lang="ja-JP" altLang="en-US" sz="500" dirty="0">
                <a:solidFill>
                  <a:srgbClr val="000000"/>
                </a:solidFill>
                <a:latin typeface="+mn-ea"/>
              </a:rPr>
              <a:t>円</a:t>
            </a:r>
            <a:r>
              <a:rPr lang="en-US" altLang="ja-JP" sz="500" dirty="0">
                <a:solidFill>
                  <a:srgbClr val="000000"/>
                </a:solidFill>
                <a:latin typeface="+mn-ea"/>
              </a:rPr>
              <a:t>)</a:t>
            </a:r>
            <a:endParaRPr lang="ja-JP" altLang="en-US" sz="500" dirty="0">
              <a:latin typeface="+mn-ea"/>
            </a:endParaRPr>
          </a:p>
        </p:txBody>
      </p:sp>
      <p:sp>
        <p:nvSpPr>
          <p:cNvPr id="55" name="正方形/長方形 54">
            <a:extLst>
              <a:ext uri="{FF2B5EF4-FFF2-40B4-BE49-F238E27FC236}">
                <a16:creationId xmlns:a16="http://schemas.microsoft.com/office/drawing/2014/main" id="{B25F2862-7621-498B-AF30-A61698282196}"/>
              </a:ext>
            </a:extLst>
          </p:cNvPr>
          <p:cNvSpPr/>
          <p:nvPr/>
        </p:nvSpPr>
        <p:spPr>
          <a:xfrm>
            <a:off x="5937437" y="5062810"/>
            <a:ext cx="505267" cy="246221"/>
          </a:xfrm>
          <a:prstGeom prst="rect">
            <a:avLst/>
          </a:prstGeom>
        </p:spPr>
        <p:txBody>
          <a:bodyPr wrap="none">
            <a:spAutoFit/>
          </a:bodyPr>
          <a:lstStyle/>
          <a:p>
            <a:pPr algn="ctr"/>
            <a:r>
              <a:rPr lang="ja-JP" altLang="en-US" sz="500" dirty="0">
                <a:solidFill>
                  <a:srgbClr val="000000"/>
                </a:solidFill>
                <a:latin typeface="+mn-ea"/>
              </a:rPr>
              <a:t>被保険者数</a:t>
            </a:r>
            <a:endParaRPr lang="en-US" altLang="ja-JP" sz="500" dirty="0">
              <a:solidFill>
                <a:srgbClr val="000000"/>
              </a:solidFill>
              <a:latin typeface="+mn-ea"/>
            </a:endParaRPr>
          </a:p>
          <a:p>
            <a:pPr algn="ctr"/>
            <a:r>
              <a:rPr lang="en-US" altLang="ja-JP" sz="500" dirty="0">
                <a:solidFill>
                  <a:srgbClr val="000000"/>
                </a:solidFill>
                <a:latin typeface="+mn-ea"/>
              </a:rPr>
              <a:t>(</a:t>
            </a:r>
            <a:r>
              <a:rPr lang="ja-JP" altLang="en-US" sz="500" dirty="0">
                <a:solidFill>
                  <a:srgbClr val="000000"/>
                </a:solidFill>
                <a:latin typeface="+mn-ea"/>
              </a:rPr>
              <a:t>人</a:t>
            </a:r>
            <a:r>
              <a:rPr lang="en-US" altLang="ja-JP" sz="500" dirty="0">
                <a:solidFill>
                  <a:srgbClr val="000000"/>
                </a:solidFill>
                <a:latin typeface="+mn-ea"/>
              </a:rPr>
              <a:t>)</a:t>
            </a:r>
            <a:endParaRPr lang="ja-JP" altLang="en-US" sz="500" dirty="0">
              <a:latin typeface="+mn-ea"/>
            </a:endParaRPr>
          </a:p>
        </p:txBody>
      </p:sp>
      <p:graphicFrame>
        <p:nvGraphicFramePr>
          <p:cNvPr id="56" name="グラフ 55">
            <a:extLst>
              <a:ext uri="{FF2B5EF4-FFF2-40B4-BE49-F238E27FC236}">
                <a16:creationId xmlns:a16="http://schemas.microsoft.com/office/drawing/2014/main" id="{25307419-F997-47DF-B81B-D89665506711}"/>
              </a:ext>
            </a:extLst>
          </p:cNvPr>
          <p:cNvGraphicFramePr/>
          <p:nvPr>
            <p:extLst>
              <p:ext uri="{D42A27DB-BD31-4B8C-83A1-F6EECF244321}">
                <p14:modId xmlns:p14="http://schemas.microsoft.com/office/powerpoint/2010/main" val="1864152227"/>
              </p:ext>
            </p:extLst>
          </p:nvPr>
        </p:nvGraphicFramePr>
        <p:xfrm>
          <a:off x="479501" y="7217048"/>
          <a:ext cx="2477398" cy="1264080"/>
        </p:xfrm>
        <a:graphic>
          <a:graphicData uri="http://schemas.openxmlformats.org/drawingml/2006/chart">
            <c:chart xmlns:c="http://schemas.openxmlformats.org/drawingml/2006/chart" xmlns:r="http://schemas.openxmlformats.org/officeDocument/2006/relationships" r:id="rId6"/>
          </a:graphicData>
        </a:graphic>
      </p:graphicFrame>
      <p:sp>
        <p:nvSpPr>
          <p:cNvPr id="57" name="正方形/長方形 56">
            <a:extLst>
              <a:ext uri="{FF2B5EF4-FFF2-40B4-BE49-F238E27FC236}">
                <a16:creationId xmlns:a16="http://schemas.microsoft.com/office/drawing/2014/main" id="{A5DDE961-C292-4C40-898E-199C53D37F95}"/>
              </a:ext>
            </a:extLst>
          </p:cNvPr>
          <p:cNvSpPr/>
          <p:nvPr/>
        </p:nvSpPr>
        <p:spPr>
          <a:xfrm>
            <a:off x="342226" y="7251950"/>
            <a:ext cx="752165" cy="200055"/>
          </a:xfrm>
          <a:prstGeom prst="rect">
            <a:avLst/>
          </a:prstGeom>
        </p:spPr>
        <p:txBody>
          <a:bodyPr wrap="square">
            <a:spAutoFit/>
          </a:bodyPr>
          <a:lstStyle/>
          <a:p>
            <a:pPr algn="ctr"/>
            <a:r>
              <a:rPr lang="en-US" altLang="ja-JP" sz="700" dirty="0">
                <a:solidFill>
                  <a:srgbClr val="000000"/>
                </a:solidFill>
                <a:latin typeface="+mn-ea"/>
              </a:rPr>
              <a:t>(</a:t>
            </a:r>
            <a:r>
              <a:rPr lang="ja-JP" altLang="en-US" sz="700" dirty="0">
                <a:solidFill>
                  <a:srgbClr val="000000"/>
                </a:solidFill>
                <a:latin typeface="+mn-ea"/>
              </a:rPr>
              <a:t>機関数</a:t>
            </a:r>
            <a:r>
              <a:rPr lang="en-US" altLang="ja-JP" sz="700" dirty="0">
                <a:solidFill>
                  <a:srgbClr val="000000"/>
                </a:solidFill>
                <a:latin typeface="+mn-ea"/>
              </a:rPr>
              <a:t>)</a:t>
            </a:r>
            <a:endParaRPr lang="ja-JP" altLang="en-US" sz="700" dirty="0">
              <a:latin typeface="+mn-ea"/>
            </a:endParaRPr>
          </a:p>
        </p:txBody>
      </p:sp>
      <p:sp>
        <p:nvSpPr>
          <p:cNvPr id="58" name="正方形/長方形 57">
            <a:extLst>
              <a:ext uri="{FF2B5EF4-FFF2-40B4-BE49-F238E27FC236}">
                <a16:creationId xmlns:a16="http://schemas.microsoft.com/office/drawing/2014/main" id="{F584D120-A1BD-4E66-A493-E99C26EFB545}"/>
              </a:ext>
            </a:extLst>
          </p:cNvPr>
          <p:cNvSpPr/>
          <p:nvPr/>
        </p:nvSpPr>
        <p:spPr>
          <a:xfrm>
            <a:off x="342226" y="6962061"/>
            <a:ext cx="3007277" cy="230832"/>
          </a:xfrm>
          <a:prstGeom prst="rect">
            <a:avLst/>
          </a:prstGeom>
        </p:spPr>
        <p:txBody>
          <a:bodyPr wrap="square">
            <a:spAutoFit/>
          </a:bodyPr>
          <a:lstStyle/>
          <a:p>
            <a:pPr algn="ctr"/>
            <a:r>
              <a:rPr lang="ja-JP" altLang="en-US" sz="900" b="1" dirty="0">
                <a:solidFill>
                  <a:srgbClr val="000000"/>
                </a:solidFill>
                <a:latin typeface="+mn-ea"/>
              </a:rPr>
              <a:t>令和</a:t>
            </a:r>
            <a:r>
              <a:rPr lang="en-US" altLang="ja-JP" sz="900" b="1" dirty="0">
                <a:solidFill>
                  <a:srgbClr val="000000"/>
                </a:solidFill>
                <a:latin typeface="+mn-ea"/>
              </a:rPr>
              <a:t>4</a:t>
            </a:r>
            <a:r>
              <a:rPr lang="ja-JP" altLang="en-US" sz="900" b="1" dirty="0">
                <a:solidFill>
                  <a:srgbClr val="000000"/>
                </a:solidFill>
                <a:latin typeface="+mn-ea"/>
              </a:rPr>
              <a:t>年度千人当たり調剤医療機関数</a:t>
            </a:r>
            <a:endParaRPr lang="ja-JP" altLang="en-US" sz="900" b="1" dirty="0">
              <a:latin typeface="+mn-ea"/>
            </a:endParaRPr>
          </a:p>
        </p:txBody>
      </p:sp>
      <p:sp>
        <p:nvSpPr>
          <p:cNvPr id="59" name="正方形/長方形 58">
            <a:extLst>
              <a:ext uri="{FF2B5EF4-FFF2-40B4-BE49-F238E27FC236}">
                <a16:creationId xmlns:a16="http://schemas.microsoft.com/office/drawing/2014/main" id="{F7789DD6-3AF9-4336-9F99-07295FA35A47}"/>
              </a:ext>
            </a:extLst>
          </p:cNvPr>
          <p:cNvSpPr/>
          <p:nvPr/>
        </p:nvSpPr>
        <p:spPr>
          <a:xfrm>
            <a:off x="3393075" y="6962061"/>
            <a:ext cx="3172790" cy="230832"/>
          </a:xfrm>
          <a:prstGeom prst="rect">
            <a:avLst/>
          </a:prstGeom>
        </p:spPr>
        <p:txBody>
          <a:bodyPr wrap="square">
            <a:spAutoFit/>
          </a:bodyPr>
          <a:lstStyle/>
          <a:p>
            <a:pPr algn="ctr"/>
            <a:r>
              <a:rPr lang="ja-JP" altLang="en-US" sz="900" b="1" dirty="0">
                <a:solidFill>
                  <a:srgbClr val="000000"/>
                </a:solidFill>
                <a:latin typeface="+mn-ea"/>
              </a:rPr>
              <a:t>令和</a:t>
            </a:r>
            <a:r>
              <a:rPr lang="en-US" altLang="ja-JP" sz="900" b="1" dirty="0">
                <a:solidFill>
                  <a:srgbClr val="000000"/>
                </a:solidFill>
                <a:latin typeface="+mn-ea"/>
              </a:rPr>
              <a:t>4</a:t>
            </a:r>
            <a:r>
              <a:rPr lang="ja-JP" altLang="en-US" sz="900" b="1" dirty="0">
                <a:solidFill>
                  <a:srgbClr val="000000"/>
                </a:solidFill>
                <a:latin typeface="+mn-ea"/>
              </a:rPr>
              <a:t>年度男女別一人当たり調剤医療費</a:t>
            </a:r>
            <a:endParaRPr lang="ja-JP" altLang="en-US" sz="900" b="1" dirty="0">
              <a:latin typeface="+mn-ea"/>
            </a:endParaRPr>
          </a:p>
        </p:txBody>
      </p:sp>
      <p:sp>
        <p:nvSpPr>
          <p:cNvPr id="60" name="正方形/長方形 59">
            <a:extLst>
              <a:ext uri="{FF2B5EF4-FFF2-40B4-BE49-F238E27FC236}">
                <a16:creationId xmlns:a16="http://schemas.microsoft.com/office/drawing/2014/main" id="{A38810C7-413C-44E0-85BB-FB06A3B063F1}"/>
              </a:ext>
            </a:extLst>
          </p:cNvPr>
          <p:cNvSpPr/>
          <p:nvPr/>
        </p:nvSpPr>
        <p:spPr>
          <a:xfrm>
            <a:off x="3179528" y="7217048"/>
            <a:ext cx="494699" cy="200055"/>
          </a:xfrm>
          <a:prstGeom prst="rect">
            <a:avLst/>
          </a:prstGeom>
        </p:spPr>
        <p:txBody>
          <a:bodyPr wrap="square">
            <a:spAutoFit/>
          </a:bodyPr>
          <a:lstStyle/>
          <a:p>
            <a:pPr algn="ctr"/>
            <a:r>
              <a:rPr lang="en-US" altLang="ja-JP" sz="700" dirty="0">
                <a:solidFill>
                  <a:srgbClr val="000000"/>
                </a:solidFill>
                <a:latin typeface="+mn-ea"/>
              </a:rPr>
              <a:t>(</a:t>
            </a:r>
            <a:r>
              <a:rPr lang="ja-JP" altLang="en-US" sz="700" dirty="0">
                <a:solidFill>
                  <a:srgbClr val="000000"/>
                </a:solidFill>
                <a:latin typeface="+mn-ea"/>
              </a:rPr>
              <a:t>円</a:t>
            </a:r>
            <a:r>
              <a:rPr lang="en-US" altLang="ja-JP" sz="700" dirty="0">
                <a:solidFill>
                  <a:srgbClr val="000000"/>
                </a:solidFill>
                <a:latin typeface="+mn-ea"/>
              </a:rPr>
              <a:t>)</a:t>
            </a:r>
            <a:endParaRPr lang="ja-JP" altLang="en-US" sz="700" dirty="0">
              <a:latin typeface="+mn-ea"/>
            </a:endParaRPr>
          </a:p>
        </p:txBody>
      </p:sp>
      <p:sp>
        <p:nvSpPr>
          <p:cNvPr id="61" name="正方形/長方形 60">
            <a:extLst>
              <a:ext uri="{FF2B5EF4-FFF2-40B4-BE49-F238E27FC236}">
                <a16:creationId xmlns:a16="http://schemas.microsoft.com/office/drawing/2014/main" id="{9F8FE17D-9DD1-45FB-B0DB-9DE2C690606E}"/>
              </a:ext>
            </a:extLst>
          </p:cNvPr>
          <p:cNvSpPr/>
          <p:nvPr/>
        </p:nvSpPr>
        <p:spPr>
          <a:xfrm>
            <a:off x="3884211" y="7765346"/>
            <a:ext cx="632627" cy="246221"/>
          </a:xfrm>
          <a:prstGeom prst="rect">
            <a:avLst/>
          </a:prstGeom>
          <a:noFill/>
        </p:spPr>
        <p:txBody>
          <a:bodyPr wrap="square">
            <a:spAutoFit/>
          </a:bodyPr>
          <a:lstStyle/>
          <a:p>
            <a:r>
              <a:rPr lang="ja-JP" altLang="en-US" sz="1000" b="1" dirty="0">
                <a:solidFill>
                  <a:schemeClr val="bg1"/>
                </a:solidFill>
                <a:latin typeface="Arial Black" panose="020B0A04020102020204" pitchFamily="34" charset="0"/>
              </a:rPr>
              <a:t>男性</a:t>
            </a:r>
          </a:p>
        </p:txBody>
      </p:sp>
      <p:sp>
        <p:nvSpPr>
          <p:cNvPr id="63" name="正方形/長方形 62">
            <a:extLst>
              <a:ext uri="{FF2B5EF4-FFF2-40B4-BE49-F238E27FC236}">
                <a16:creationId xmlns:a16="http://schemas.microsoft.com/office/drawing/2014/main" id="{BDF877CE-129E-4319-A745-DED25CECA19F}"/>
              </a:ext>
            </a:extLst>
          </p:cNvPr>
          <p:cNvSpPr/>
          <p:nvPr/>
        </p:nvSpPr>
        <p:spPr>
          <a:xfrm>
            <a:off x="4494998" y="7765346"/>
            <a:ext cx="632627" cy="246221"/>
          </a:xfrm>
          <a:prstGeom prst="rect">
            <a:avLst/>
          </a:prstGeom>
          <a:noFill/>
        </p:spPr>
        <p:txBody>
          <a:bodyPr wrap="square">
            <a:spAutoFit/>
          </a:bodyPr>
          <a:lstStyle/>
          <a:p>
            <a:r>
              <a:rPr lang="ja-JP" altLang="en-US" sz="1000" b="1" dirty="0">
                <a:latin typeface="Arial Black" panose="020B0A04020102020204" pitchFamily="34" charset="0"/>
              </a:rPr>
              <a:t>女性</a:t>
            </a:r>
          </a:p>
        </p:txBody>
      </p:sp>
      <p:sp>
        <p:nvSpPr>
          <p:cNvPr id="64" name="正方形/長方形 63">
            <a:extLst>
              <a:ext uri="{FF2B5EF4-FFF2-40B4-BE49-F238E27FC236}">
                <a16:creationId xmlns:a16="http://schemas.microsoft.com/office/drawing/2014/main" id="{D8F6B9DA-ECC8-467A-8880-F51943899B6B}"/>
              </a:ext>
            </a:extLst>
          </p:cNvPr>
          <p:cNvSpPr/>
          <p:nvPr/>
        </p:nvSpPr>
        <p:spPr>
          <a:xfrm>
            <a:off x="5201222" y="7804426"/>
            <a:ext cx="632627" cy="246221"/>
          </a:xfrm>
          <a:prstGeom prst="rect">
            <a:avLst/>
          </a:prstGeom>
          <a:noFill/>
        </p:spPr>
        <p:txBody>
          <a:bodyPr wrap="square">
            <a:spAutoFit/>
          </a:bodyPr>
          <a:lstStyle/>
          <a:p>
            <a:r>
              <a:rPr lang="ja-JP" altLang="en-US" sz="1000" b="1" dirty="0">
                <a:solidFill>
                  <a:schemeClr val="bg1"/>
                </a:solidFill>
                <a:latin typeface="Arial Black" panose="020B0A04020102020204" pitchFamily="34" charset="0"/>
              </a:rPr>
              <a:t>男性</a:t>
            </a:r>
          </a:p>
        </p:txBody>
      </p:sp>
      <p:sp>
        <p:nvSpPr>
          <p:cNvPr id="65" name="正方形/長方形 64">
            <a:extLst>
              <a:ext uri="{FF2B5EF4-FFF2-40B4-BE49-F238E27FC236}">
                <a16:creationId xmlns:a16="http://schemas.microsoft.com/office/drawing/2014/main" id="{AC9E5DB1-C58E-4A43-95F8-17B4DD4FECB6}"/>
              </a:ext>
            </a:extLst>
          </p:cNvPr>
          <p:cNvSpPr/>
          <p:nvPr/>
        </p:nvSpPr>
        <p:spPr>
          <a:xfrm>
            <a:off x="5755565" y="7765730"/>
            <a:ext cx="632627" cy="246221"/>
          </a:xfrm>
          <a:prstGeom prst="rect">
            <a:avLst/>
          </a:prstGeom>
          <a:noFill/>
        </p:spPr>
        <p:txBody>
          <a:bodyPr wrap="square">
            <a:spAutoFit/>
          </a:bodyPr>
          <a:lstStyle/>
          <a:p>
            <a:r>
              <a:rPr lang="ja-JP" altLang="en-US" sz="1000" b="1" dirty="0">
                <a:latin typeface="Arial Black" panose="020B0A04020102020204" pitchFamily="34" charset="0"/>
              </a:rPr>
              <a:t>女性</a:t>
            </a:r>
          </a:p>
        </p:txBody>
      </p:sp>
      <p:sp>
        <p:nvSpPr>
          <p:cNvPr id="66" name="正方形/長方形 65">
            <a:extLst>
              <a:ext uri="{FF2B5EF4-FFF2-40B4-BE49-F238E27FC236}">
                <a16:creationId xmlns:a16="http://schemas.microsoft.com/office/drawing/2014/main" id="{D70FFD21-AB6D-4A67-983F-4D15BBB90228}"/>
              </a:ext>
            </a:extLst>
          </p:cNvPr>
          <p:cNvSpPr/>
          <p:nvPr/>
        </p:nvSpPr>
        <p:spPr>
          <a:xfrm>
            <a:off x="415293" y="8505551"/>
            <a:ext cx="2351926" cy="230832"/>
          </a:xfrm>
          <a:prstGeom prst="rect">
            <a:avLst/>
          </a:prstGeom>
        </p:spPr>
        <p:txBody>
          <a:bodyPr wrap="none">
            <a:spAutoFit/>
          </a:bodyPr>
          <a:lstStyle/>
          <a:p>
            <a:r>
              <a:rPr lang="ja-JP" altLang="en-US" sz="900" dirty="0">
                <a:solidFill>
                  <a:srgbClr val="000000"/>
                </a:solidFill>
                <a:latin typeface="+mn-ea"/>
              </a:rPr>
              <a:t>出典：保健事業支援システム</a:t>
            </a:r>
            <a:r>
              <a:rPr lang="en-US" altLang="ja-JP" sz="900" dirty="0">
                <a:latin typeface="+mn-ea"/>
              </a:rPr>
              <a:t>(</a:t>
            </a:r>
            <a:r>
              <a:rPr lang="ja-JP" altLang="en-US" sz="900" dirty="0">
                <a:latin typeface="+mn-ea"/>
              </a:rPr>
              <a:t>フォーカス</a:t>
            </a:r>
            <a:r>
              <a:rPr lang="en-US" altLang="ja-JP" sz="900" dirty="0">
                <a:latin typeface="+mn-ea"/>
              </a:rPr>
              <a:t>)</a:t>
            </a:r>
            <a:endParaRPr lang="ja-JP" altLang="en-US" sz="900" dirty="0">
              <a:latin typeface="+mn-ea"/>
            </a:endParaRPr>
          </a:p>
        </p:txBody>
      </p:sp>
      <p:sp>
        <p:nvSpPr>
          <p:cNvPr id="25" name="正方形/長方形 24">
            <a:extLst>
              <a:ext uri="{FF2B5EF4-FFF2-40B4-BE49-F238E27FC236}">
                <a16:creationId xmlns:a16="http://schemas.microsoft.com/office/drawing/2014/main" id="{FE971836-8F6F-4C2A-928B-4706F43297D8}"/>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- 30</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1982784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AF65DA5D-9E59-4051-BCE2-9BFD33235D49}"/>
              </a:ext>
            </a:extLst>
          </p:cNvPr>
          <p:cNvSpPr/>
          <p:nvPr/>
        </p:nvSpPr>
        <p:spPr>
          <a:xfrm>
            <a:off x="94534" y="280659"/>
            <a:ext cx="1877437" cy="276999"/>
          </a:xfrm>
          <a:prstGeom prst="rect">
            <a:avLst/>
          </a:prstGeom>
        </p:spPr>
        <p:txBody>
          <a:bodyPr wrap="none">
            <a:spAutoFit/>
          </a:bodyPr>
          <a:lstStyle/>
          <a:p>
            <a:r>
              <a:rPr lang="ja-JP" altLang="en-US" sz="1200" b="1" dirty="0">
                <a:latin typeface="+mn-ea"/>
              </a:rPr>
              <a:t>（後発医薬品</a:t>
            </a:r>
            <a:r>
              <a:rPr lang="ja-JP" altLang="en-US" sz="1200" b="1" dirty="0"/>
              <a:t>使用割合</a:t>
            </a:r>
            <a:r>
              <a:rPr lang="ja-JP" altLang="en-US" sz="1200" b="1" dirty="0">
                <a:solidFill>
                  <a:srgbClr val="000000"/>
                </a:solidFill>
                <a:latin typeface="+mn-ea"/>
              </a:rPr>
              <a:t>）</a:t>
            </a:r>
            <a:endParaRPr lang="ja-JP" altLang="en-US" sz="1200" b="1" dirty="0">
              <a:latin typeface="游ゴシック" panose="020B0400000000000000" pitchFamily="50" charset="-128"/>
              <a:ea typeface="游ゴシック" panose="020B0400000000000000" pitchFamily="50" charset="-128"/>
            </a:endParaRPr>
          </a:p>
        </p:txBody>
      </p:sp>
      <p:sp>
        <p:nvSpPr>
          <p:cNvPr id="29" name="正方形/長方形 28">
            <a:extLst>
              <a:ext uri="{FF2B5EF4-FFF2-40B4-BE49-F238E27FC236}">
                <a16:creationId xmlns:a16="http://schemas.microsoft.com/office/drawing/2014/main" id="{2785F5B6-9361-4686-90C5-74EA846FB40B}"/>
              </a:ext>
            </a:extLst>
          </p:cNvPr>
          <p:cNvSpPr/>
          <p:nvPr/>
        </p:nvSpPr>
        <p:spPr>
          <a:xfrm>
            <a:off x="479503" y="681951"/>
            <a:ext cx="5819697" cy="796821"/>
          </a:xfrm>
          <a:prstGeom prst="rect">
            <a:avLst/>
          </a:prstGeom>
        </p:spPr>
        <p:txBody>
          <a:bodyPr wrap="square">
            <a:spAutoFit/>
          </a:bodyPr>
          <a:lstStyle/>
          <a:p>
            <a:pPr>
              <a:lnSpc>
                <a:spcPct val="150000"/>
              </a:lnSpc>
            </a:pPr>
            <a:r>
              <a:rPr lang="ja-JP" altLang="en-US" sz="1050" dirty="0">
                <a:solidFill>
                  <a:srgbClr val="000000"/>
                </a:solidFill>
                <a:latin typeface="+mn-ea"/>
              </a:rPr>
              <a:t>　</a:t>
            </a:r>
            <a:r>
              <a:rPr lang="ja-JP" altLang="en-US" sz="1050" dirty="0">
                <a:latin typeface="+mn-ea"/>
              </a:rPr>
              <a:t>後発医薬品使用割合は長崎県内の市町順位で第</a:t>
            </a:r>
            <a:r>
              <a:rPr lang="en-US" altLang="ja-JP" sz="1050" dirty="0">
                <a:latin typeface="+mn-ea"/>
              </a:rPr>
              <a:t>9</a:t>
            </a:r>
            <a:r>
              <a:rPr lang="ja-JP" altLang="en-US" sz="1050" dirty="0">
                <a:latin typeface="+mn-ea"/>
              </a:rPr>
              <a:t>位で、国が定める目標値の</a:t>
            </a:r>
            <a:r>
              <a:rPr lang="en-US" altLang="ja-JP" sz="1050" dirty="0">
                <a:latin typeface="+mn-ea"/>
              </a:rPr>
              <a:t>80</a:t>
            </a:r>
            <a:r>
              <a:rPr lang="ja-JP" altLang="en-US" sz="1050" dirty="0">
                <a:latin typeface="+mn-ea"/>
              </a:rPr>
              <a:t>％を達成しております。また</a:t>
            </a:r>
            <a:r>
              <a:rPr lang="en-US" altLang="ja-JP" sz="1050" dirty="0">
                <a:latin typeface="+mn-ea"/>
              </a:rPr>
              <a:t>R2</a:t>
            </a:r>
            <a:r>
              <a:rPr lang="ja-JP" altLang="en-US" sz="1050" dirty="0">
                <a:latin typeface="+mn-ea"/>
              </a:rPr>
              <a:t>年</a:t>
            </a:r>
            <a:r>
              <a:rPr lang="en-US" altLang="ja-JP" sz="1050" dirty="0">
                <a:latin typeface="+mn-ea"/>
              </a:rPr>
              <a:t>9</a:t>
            </a:r>
            <a:r>
              <a:rPr lang="ja-JP" altLang="en-US" sz="1050" dirty="0">
                <a:latin typeface="+mn-ea"/>
              </a:rPr>
              <a:t>月からの</a:t>
            </a:r>
            <a:r>
              <a:rPr lang="ja-JP" altLang="en-US" sz="1050" dirty="0">
                <a:solidFill>
                  <a:srgbClr val="000000"/>
                </a:solidFill>
                <a:latin typeface="+mn-ea"/>
              </a:rPr>
              <a:t>後発医薬品の使用割合推移は</a:t>
            </a:r>
            <a:r>
              <a:rPr lang="ja-JP" altLang="en-US" sz="1050" dirty="0">
                <a:latin typeface="+mn-ea"/>
              </a:rPr>
              <a:t>微増傾向となっており、今後もこの水準を維持していきます。</a:t>
            </a:r>
          </a:p>
        </p:txBody>
      </p:sp>
      <p:sp>
        <p:nvSpPr>
          <p:cNvPr id="31" name="正方形/長方形 30">
            <a:extLst>
              <a:ext uri="{FF2B5EF4-FFF2-40B4-BE49-F238E27FC236}">
                <a16:creationId xmlns:a16="http://schemas.microsoft.com/office/drawing/2014/main" id="{6CF94FCB-714B-4E7F-AF86-8FE5881CD885}"/>
              </a:ext>
            </a:extLst>
          </p:cNvPr>
          <p:cNvSpPr/>
          <p:nvPr/>
        </p:nvSpPr>
        <p:spPr>
          <a:xfrm>
            <a:off x="491257" y="1479973"/>
            <a:ext cx="5819697" cy="461665"/>
          </a:xfrm>
          <a:prstGeom prst="rect">
            <a:avLst/>
          </a:prstGeom>
          <a:solidFill>
            <a:schemeClr val="bg1">
              <a:lumMod val="95000"/>
            </a:schemeClr>
          </a:solidFill>
        </p:spPr>
        <p:txBody>
          <a:bodyPr wrap="square">
            <a:spAutoFit/>
          </a:bodyPr>
          <a:lstStyle/>
          <a:p>
            <a:r>
              <a:rPr lang="ja-JP" altLang="en-US" sz="800" dirty="0">
                <a:latin typeface="+mn-ea"/>
              </a:rPr>
              <a:t>後発医薬品使用割合（数量）の計算方法</a:t>
            </a:r>
          </a:p>
          <a:p>
            <a:r>
              <a:rPr lang="ja-JP" altLang="en-US" sz="800" dirty="0">
                <a:latin typeface="+mn-ea"/>
              </a:rPr>
              <a:t>ＮＤＢのレセプトデータを活用し、次の計算方法により算出。</a:t>
            </a:r>
            <a:endParaRPr lang="en-US" altLang="ja-JP" sz="800" dirty="0">
              <a:latin typeface="+mn-ea"/>
            </a:endParaRPr>
          </a:p>
          <a:p>
            <a:r>
              <a:rPr lang="ja-JP" altLang="en-US" sz="800" dirty="0">
                <a:latin typeface="+mn-ea"/>
              </a:rPr>
              <a:t>使用割合（数量シェア）</a:t>
            </a:r>
            <a:r>
              <a:rPr lang="en-US" altLang="ja-JP" sz="800" dirty="0">
                <a:latin typeface="+mn-ea"/>
              </a:rPr>
              <a:t>=</a:t>
            </a:r>
            <a:r>
              <a:rPr lang="ja-JP" altLang="en-US" sz="800" dirty="0">
                <a:latin typeface="+mn-ea"/>
              </a:rPr>
              <a:t>後発医薬品の数量 ÷（後発医薬品がある先発医薬品の数量＋後発医薬品の数量）</a:t>
            </a:r>
          </a:p>
        </p:txBody>
      </p:sp>
      <p:graphicFrame>
        <p:nvGraphicFramePr>
          <p:cNvPr id="33" name="グラフ 32">
            <a:extLst>
              <a:ext uri="{FF2B5EF4-FFF2-40B4-BE49-F238E27FC236}">
                <a16:creationId xmlns:a16="http://schemas.microsoft.com/office/drawing/2014/main" id="{D2357094-4039-4205-872D-A666BA897569}"/>
              </a:ext>
            </a:extLst>
          </p:cNvPr>
          <p:cNvGraphicFramePr/>
          <p:nvPr>
            <p:extLst>
              <p:ext uri="{D42A27DB-BD31-4B8C-83A1-F6EECF244321}">
                <p14:modId xmlns:p14="http://schemas.microsoft.com/office/powerpoint/2010/main" val="528216041"/>
              </p:ext>
            </p:extLst>
          </p:nvPr>
        </p:nvGraphicFramePr>
        <p:xfrm>
          <a:off x="3893799" y="2291734"/>
          <a:ext cx="2484697" cy="18145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グラフ 44">
            <a:extLst>
              <a:ext uri="{FF2B5EF4-FFF2-40B4-BE49-F238E27FC236}">
                <a16:creationId xmlns:a16="http://schemas.microsoft.com/office/drawing/2014/main" id="{86DA1CEA-43A7-4E16-93D9-E3A7720401B0}"/>
              </a:ext>
            </a:extLst>
          </p:cNvPr>
          <p:cNvGraphicFramePr/>
          <p:nvPr>
            <p:extLst>
              <p:ext uri="{D42A27DB-BD31-4B8C-83A1-F6EECF244321}">
                <p14:modId xmlns:p14="http://schemas.microsoft.com/office/powerpoint/2010/main" val="3301639198"/>
              </p:ext>
            </p:extLst>
          </p:nvPr>
        </p:nvGraphicFramePr>
        <p:xfrm>
          <a:off x="479503" y="2291734"/>
          <a:ext cx="3344373" cy="1814574"/>
        </p:xfrm>
        <a:graphic>
          <a:graphicData uri="http://schemas.openxmlformats.org/drawingml/2006/chart">
            <c:chart xmlns:c="http://schemas.openxmlformats.org/drawingml/2006/chart" xmlns:r="http://schemas.openxmlformats.org/officeDocument/2006/relationships" r:id="rId4"/>
          </a:graphicData>
        </a:graphic>
      </p:graphicFrame>
      <p:sp>
        <p:nvSpPr>
          <p:cNvPr id="57" name="正方形/長方形 56">
            <a:extLst>
              <a:ext uri="{FF2B5EF4-FFF2-40B4-BE49-F238E27FC236}">
                <a16:creationId xmlns:a16="http://schemas.microsoft.com/office/drawing/2014/main" id="{9F6640CC-735B-42C7-A301-F82E7770DF62}"/>
              </a:ext>
            </a:extLst>
          </p:cNvPr>
          <p:cNvSpPr/>
          <p:nvPr/>
        </p:nvSpPr>
        <p:spPr>
          <a:xfrm>
            <a:off x="538534" y="2034409"/>
            <a:ext cx="3153427" cy="246221"/>
          </a:xfrm>
          <a:prstGeom prst="rect">
            <a:avLst/>
          </a:prstGeom>
        </p:spPr>
        <p:txBody>
          <a:bodyPr wrap="non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5</a:t>
            </a:r>
            <a:r>
              <a:rPr lang="ja-JP" altLang="en-US" sz="1000" b="1" dirty="0">
                <a:solidFill>
                  <a:srgbClr val="000000"/>
                </a:solidFill>
                <a:latin typeface="+mn-ea"/>
              </a:rPr>
              <a:t>年</a:t>
            </a:r>
            <a:r>
              <a:rPr lang="en-US" altLang="ja-JP" sz="1000" b="1" dirty="0">
                <a:solidFill>
                  <a:srgbClr val="000000"/>
                </a:solidFill>
                <a:latin typeface="+mn-ea"/>
              </a:rPr>
              <a:t>3</a:t>
            </a:r>
            <a:r>
              <a:rPr lang="ja-JP" altLang="en-US" sz="1000" b="1" dirty="0">
                <a:solidFill>
                  <a:srgbClr val="000000"/>
                </a:solidFill>
                <a:latin typeface="+mn-ea"/>
              </a:rPr>
              <a:t>月長崎県内市町村　後発医薬品の使用割合</a:t>
            </a:r>
            <a:endParaRPr lang="ja-JP" altLang="en-US" sz="1000" b="1" dirty="0">
              <a:latin typeface="+mn-ea"/>
            </a:endParaRPr>
          </a:p>
        </p:txBody>
      </p:sp>
      <p:sp>
        <p:nvSpPr>
          <p:cNvPr id="58" name="正方形/長方形 57">
            <a:extLst>
              <a:ext uri="{FF2B5EF4-FFF2-40B4-BE49-F238E27FC236}">
                <a16:creationId xmlns:a16="http://schemas.microsoft.com/office/drawing/2014/main" id="{59D802E8-700E-437F-9AAC-BF1849579A43}"/>
              </a:ext>
            </a:extLst>
          </p:cNvPr>
          <p:cNvSpPr/>
          <p:nvPr/>
        </p:nvSpPr>
        <p:spPr>
          <a:xfrm>
            <a:off x="451006" y="4141033"/>
            <a:ext cx="3703811" cy="230832"/>
          </a:xfrm>
          <a:prstGeom prst="rect">
            <a:avLst/>
          </a:prstGeom>
        </p:spPr>
        <p:txBody>
          <a:bodyPr wrap="square">
            <a:spAutoFit/>
          </a:bodyPr>
          <a:lstStyle/>
          <a:p>
            <a:r>
              <a:rPr lang="ja-JP" altLang="en-US" sz="900" dirty="0">
                <a:solidFill>
                  <a:srgbClr val="000000"/>
                </a:solidFill>
                <a:latin typeface="+mn-ea"/>
              </a:rPr>
              <a:t>出典：厚生労働省　</a:t>
            </a:r>
            <a:r>
              <a:rPr lang="ja-JP" altLang="en-US" sz="900" dirty="0">
                <a:latin typeface="+mn-ea"/>
              </a:rPr>
              <a:t>後発医薬品</a:t>
            </a:r>
            <a:r>
              <a:rPr lang="ja-JP" altLang="en-US" sz="900" dirty="0"/>
              <a:t>普及率について</a:t>
            </a:r>
          </a:p>
        </p:txBody>
      </p:sp>
      <p:sp>
        <p:nvSpPr>
          <p:cNvPr id="59" name="正方形/長方形 58">
            <a:extLst>
              <a:ext uri="{FF2B5EF4-FFF2-40B4-BE49-F238E27FC236}">
                <a16:creationId xmlns:a16="http://schemas.microsoft.com/office/drawing/2014/main" id="{7ECAC131-DA49-406A-B6A5-F6BCB5F061CF}"/>
              </a:ext>
            </a:extLst>
          </p:cNvPr>
          <p:cNvSpPr/>
          <p:nvPr/>
        </p:nvSpPr>
        <p:spPr>
          <a:xfrm>
            <a:off x="4274372" y="2034409"/>
            <a:ext cx="1723549" cy="246221"/>
          </a:xfrm>
          <a:prstGeom prst="rect">
            <a:avLst/>
          </a:prstGeom>
        </p:spPr>
        <p:txBody>
          <a:bodyPr wrap="none">
            <a:spAutoFit/>
          </a:bodyPr>
          <a:lstStyle/>
          <a:p>
            <a:r>
              <a:rPr lang="ja-JP" altLang="en-US" sz="1000" b="1" dirty="0">
                <a:solidFill>
                  <a:srgbClr val="000000"/>
                </a:solidFill>
                <a:latin typeface="+mn-ea"/>
              </a:rPr>
              <a:t>後発医薬品の使用割合推移</a:t>
            </a:r>
            <a:endParaRPr lang="en-US" altLang="ja-JP" sz="1000" b="1" dirty="0">
              <a:latin typeface="+mn-ea"/>
            </a:endParaRPr>
          </a:p>
        </p:txBody>
      </p:sp>
      <p:sp>
        <p:nvSpPr>
          <p:cNvPr id="60" name="正方形/長方形 59">
            <a:extLst>
              <a:ext uri="{FF2B5EF4-FFF2-40B4-BE49-F238E27FC236}">
                <a16:creationId xmlns:a16="http://schemas.microsoft.com/office/drawing/2014/main" id="{95E80E02-9830-4009-91B7-A1D99D655FD6}"/>
              </a:ext>
            </a:extLst>
          </p:cNvPr>
          <p:cNvSpPr/>
          <p:nvPr/>
        </p:nvSpPr>
        <p:spPr>
          <a:xfrm>
            <a:off x="2586811" y="2561730"/>
            <a:ext cx="1124026" cy="246221"/>
          </a:xfrm>
          <a:prstGeom prst="rect">
            <a:avLst/>
          </a:prstGeom>
          <a:solidFill>
            <a:schemeClr val="bg1"/>
          </a:solidFill>
        </p:spPr>
        <p:txBody>
          <a:bodyPr wrap="none">
            <a:spAutoFit/>
          </a:bodyPr>
          <a:lstStyle/>
          <a:p>
            <a:r>
              <a:rPr lang="ja-JP" altLang="en-US" sz="1000" dirty="0">
                <a:solidFill>
                  <a:schemeClr val="accent2"/>
                </a:solidFill>
                <a:latin typeface="Arial Black" panose="020B0A04020102020204" pitchFamily="34" charset="0"/>
              </a:rPr>
              <a:t>県平均：</a:t>
            </a:r>
            <a:r>
              <a:rPr lang="en-US" altLang="ja-JP" sz="1000" dirty="0">
                <a:solidFill>
                  <a:schemeClr val="accent2"/>
                </a:solidFill>
                <a:latin typeface="Arial Black" panose="020B0A04020102020204" pitchFamily="34" charset="0"/>
              </a:rPr>
              <a:t>83.9</a:t>
            </a:r>
            <a:r>
              <a:rPr lang="ja-JP" altLang="en-US" sz="1000" dirty="0">
                <a:solidFill>
                  <a:schemeClr val="accent2"/>
                </a:solidFill>
                <a:latin typeface="Arial Black" panose="020B0A04020102020204" pitchFamily="34" charset="0"/>
              </a:rPr>
              <a:t>％</a:t>
            </a:r>
          </a:p>
        </p:txBody>
      </p:sp>
      <p:sp>
        <p:nvSpPr>
          <p:cNvPr id="61" name="正方形/長方形 60">
            <a:extLst>
              <a:ext uri="{FF2B5EF4-FFF2-40B4-BE49-F238E27FC236}">
                <a16:creationId xmlns:a16="http://schemas.microsoft.com/office/drawing/2014/main" id="{41C3B804-C5C8-4893-A000-BE2840F3A468}"/>
              </a:ext>
            </a:extLst>
          </p:cNvPr>
          <p:cNvSpPr/>
          <p:nvPr/>
        </p:nvSpPr>
        <p:spPr>
          <a:xfrm>
            <a:off x="518790" y="4432483"/>
            <a:ext cx="5819697" cy="1523943"/>
          </a:xfrm>
          <a:prstGeom prst="rect">
            <a:avLst/>
          </a:prstGeom>
        </p:spPr>
        <p:txBody>
          <a:bodyPr wrap="square">
            <a:spAutoFit/>
          </a:bodyPr>
          <a:lstStyle/>
          <a:p>
            <a:pPr>
              <a:lnSpc>
                <a:spcPct val="150000"/>
              </a:lnSpc>
            </a:pPr>
            <a:r>
              <a:rPr lang="ja-JP" altLang="en-US" sz="1050" dirty="0">
                <a:solidFill>
                  <a:srgbClr val="000000"/>
                </a:solidFill>
                <a:latin typeface="+mn-ea"/>
              </a:rPr>
              <a:t>　令和</a:t>
            </a:r>
            <a:r>
              <a:rPr lang="en-US" altLang="ja-JP" sz="1050" dirty="0">
                <a:solidFill>
                  <a:srgbClr val="000000"/>
                </a:solidFill>
                <a:latin typeface="+mn-ea"/>
              </a:rPr>
              <a:t>5</a:t>
            </a:r>
            <a:r>
              <a:rPr lang="ja-JP" altLang="en-US" sz="1050" dirty="0">
                <a:solidFill>
                  <a:srgbClr val="000000"/>
                </a:solidFill>
                <a:latin typeface="+mn-ea"/>
              </a:rPr>
              <a:t>年</a:t>
            </a:r>
            <a:r>
              <a:rPr lang="en-US" altLang="ja-JP" sz="1050" dirty="0">
                <a:solidFill>
                  <a:srgbClr val="000000"/>
                </a:solidFill>
                <a:latin typeface="+mn-ea"/>
              </a:rPr>
              <a:t>8</a:t>
            </a:r>
            <a:r>
              <a:rPr lang="ja-JP" altLang="en-US" sz="1050" dirty="0">
                <a:solidFill>
                  <a:srgbClr val="000000"/>
                </a:solidFill>
                <a:latin typeface="+mn-ea"/>
              </a:rPr>
              <a:t>月数量ベースでの</a:t>
            </a:r>
            <a:r>
              <a:rPr lang="ja-JP" altLang="en-US" sz="1050" dirty="0">
                <a:latin typeface="+mn-ea"/>
              </a:rPr>
              <a:t>後発医薬品</a:t>
            </a:r>
            <a:r>
              <a:rPr lang="ja-JP" altLang="en-US" sz="1050" dirty="0">
                <a:solidFill>
                  <a:srgbClr val="000000"/>
                </a:solidFill>
                <a:latin typeface="+mn-ea"/>
              </a:rPr>
              <a:t>使用割合は、最大適用時に比較して</a:t>
            </a:r>
            <a:r>
              <a:rPr lang="en-US" altLang="ja-JP" sz="1050" dirty="0">
                <a:solidFill>
                  <a:srgbClr val="000000"/>
                </a:solidFill>
                <a:latin typeface="+mn-ea"/>
              </a:rPr>
              <a:t>6.7</a:t>
            </a:r>
            <a:r>
              <a:rPr lang="ja-JP" altLang="en-US" sz="1050" dirty="0">
                <a:solidFill>
                  <a:srgbClr val="000000"/>
                </a:solidFill>
                <a:latin typeface="+mn-ea"/>
              </a:rPr>
              <a:t>％低い</a:t>
            </a:r>
            <a:r>
              <a:rPr lang="en-US" altLang="ja-JP" sz="1050" dirty="0">
                <a:solidFill>
                  <a:srgbClr val="000000"/>
                </a:solidFill>
                <a:latin typeface="+mn-ea"/>
              </a:rPr>
              <a:t>50.5</a:t>
            </a:r>
            <a:r>
              <a:rPr lang="ja-JP" altLang="en-US" sz="1050" dirty="0">
                <a:solidFill>
                  <a:srgbClr val="000000"/>
                </a:solidFill>
                <a:latin typeface="+mn-ea"/>
              </a:rPr>
              <a:t>％となっており、令和</a:t>
            </a:r>
            <a:r>
              <a:rPr lang="en-US" altLang="ja-JP" sz="1050" dirty="0">
                <a:solidFill>
                  <a:srgbClr val="000000"/>
                </a:solidFill>
                <a:latin typeface="+mn-ea"/>
              </a:rPr>
              <a:t>5</a:t>
            </a:r>
            <a:r>
              <a:rPr lang="ja-JP" altLang="en-US" sz="1050" dirty="0">
                <a:solidFill>
                  <a:srgbClr val="000000"/>
                </a:solidFill>
                <a:latin typeface="+mn-ea"/>
              </a:rPr>
              <a:t>年</a:t>
            </a:r>
            <a:r>
              <a:rPr lang="en-US" altLang="ja-JP" sz="1050" dirty="0">
                <a:solidFill>
                  <a:srgbClr val="000000"/>
                </a:solidFill>
                <a:latin typeface="+mn-ea"/>
              </a:rPr>
              <a:t>8</a:t>
            </a:r>
            <a:r>
              <a:rPr lang="ja-JP" altLang="en-US" sz="1050" dirty="0">
                <a:solidFill>
                  <a:srgbClr val="000000"/>
                </a:solidFill>
                <a:latin typeface="+mn-ea"/>
              </a:rPr>
              <a:t>月金額ベースでの</a:t>
            </a:r>
            <a:r>
              <a:rPr lang="ja-JP" altLang="en-US" sz="1050" dirty="0">
                <a:latin typeface="+mn-ea"/>
              </a:rPr>
              <a:t>後発医薬品</a:t>
            </a:r>
            <a:r>
              <a:rPr lang="ja-JP" altLang="en-US" sz="1050" dirty="0">
                <a:solidFill>
                  <a:srgbClr val="000000"/>
                </a:solidFill>
                <a:latin typeface="+mn-ea"/>
              </a:rPr>
              <a:t>使用割合は、最大適用時に比較して</a:t>
            </a:r>
            <a:r>
              <a:rPr lang="en-US" altLang="ja-JP" sz="1050" dirty="0">
                <a:solidFill>
                  <a:srgbClr val="000000"/>
                </a:solidFill>
                <a:latin typeface="+mn-ea"/>
              </a:rPr>
              <a:t>4.8</a:t>
            </a:r>
            <a:r>
              <a:rPr lang="ja-JP" altLang="en-US" sz="1050" dirty="0">
                <a:solidFill>
                  <a:srgbClr val="000000"/>
                </a:solidFill>
                <a:latin typeface="+mn-ea"/>
              </a:rPr>
              <a:t>％低い</a:t>
            </a:r>
            <a:r>
              <a:rPr lang="en-US" altLang="ja-JP" sz="1050" dirty="0">
                <a:solidFill>
                  <a:srgbClr val="000000"/>
                </a:solidFill>
                <a:latin typeface="+mn-ea"/>
              </a:rPr>
              <a:t>24.5</a:t>
            </a:r>
            <a:r>
              <a:rPr lang="ja-JP" altLang="en-US" sz="1050" dirty="0">
                <a:solidFill>
                  <a:srgbClr val="000000"/>
                </a:solidFill>
                <a:latin typeface="+mn-ea"/>
              </a:rPr>
              <a:t>％となっています。</a:t>
            </a:r>
            <a:endParaRPr lang="en-US" altLang="ja-JP" sz="1050" dirty="0">
              <a:solidFill>
                <a:srgbClr val="000000"/>
              </a:solidFill>
              <a:latin typeface="+mn-ea"/>
            </a:endParaRPr>
          </a:p>
          <a:p>
            <a:pPr>
              <a:lnSpc>
                <a:spcPct val="150000"/>
              </a:lnSpc>
            </a:pPr>
            <a:r>
              <a:rPr lang="ja-JP" altLang="en-US" sz="1050" dirty="0">
                <a:solidFill>
                  <a:srgbClr val="000000"/>
                </a:solidFill>
                <a:latin typeface="+mn-ea"/>
              </a:rPr>
              <a:t>　また、後発医薬品の差額通知（過去に後発医薬品に切り替え可能な薬を処方された人に対し、切り替えた場合の薬名と差額目安の通知）対象者では、「血圧降下剤」「高脂血症剤」の薬が大部分を占めています。</a:t>
            </a:r>
            <a:endParaRPr lang="en-US" altLang="ja-JP" sz="1050" dirty="0">
              <a:solidFill>
                <a:srgbClr val="000000"/>
              </a:solidFill>
              <a:latin typeface="+mn-ea"/>
            </a:endParaRPr>
          </a:p>
        </p:txBody>
      </p:sp>
      <p:graphicFrame>
        <p:nvGraphicFramePr>
          <p:cNvPr id="62" name="グラフ 61">
            <a:extLst>
              <a:ext uri="{FF2B5EF4-FFF2-40B4-BE49-F238E27FC236}">
                <a16:creationId xmlns:a16="http://schemas.microsoft.com/office/drawing/2014/main" id="{375B2EBE-46EE-4889-A300-812B7992FA2E}"/>
              </a:ext>
            </a:extLst>
          </p:cNvPr>
          <p:cNvGraphicFramePr/>
          <p:nvPr>
            <p:extLst>
              <p:ext uri="{D42A27DB-BD31-4B8C-83A1-F6EECF244321}">
                <p14:modId xmlns:p14="http://schemas.microsoft.com/office/powerpoint/2010/main" val="2140595745"/>
              </p:ext>
            </p:extLst>
          </p:nvPr>
        </p:nvGraphicFramePr>
        <p:xfrm>
          <a:off x="138670" y="7653405"/>
          <a:ext cx="1464844" cy="9298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3" name="グラフ 62">
            <a:extLst>
              <a:ext uri="{FF2B5EF4-FFF2-40B4-BE49-F238E27FC236}">
                <a16:creationId xmlns:a16="http://schemas.microsoft.com/office/drawing/2014/main" id="{EA8D8FDF-11A4-44D3-9B24-A72E2CC9B724}"/>
              </a:ext>
            </a:extLst>
          </p:cNvPr>
          <p:cNvGraphicFramePr/>
          <p:nvPr>
            <p:extLst>
              <p:ext uri="{D42A27DB-BD31-4B8C-83A1-F6EECF244321}">
                <p14:modId xmlns:p14="http://schemas.microsoft.com/office/powerpoint/2010/main" val="3409769258"/>
              </p:ext>
            </p:extLst>
          </p:nvPr>
        </p:nvGraphicFramePr>
        <p:xfrm>
          <a:off x="1821575" y="7653405"/>
          <a:ext cx="1464844" cy="92989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4" name="グラフ 63">
            <a:extLst>
              <a:ext uri="{FF2B5EF4-FFF2-40B4-BE49-F238E27FC236}">
                <a16:creationId xmlns:a16="http://schemas.microsoft.com/office/drawing/2014/main" id="{4A4EAB3D-F25B-4DBC-87E3-4163AEB59346}"/>
              </a:ext>
            </a:extLst>
          </p:cNvPr>
          <p:cNvGraphicFramePr/>
          <p:nvPr>
            <p:extLst>
              <p:ext uri="{D42A27DB-BD31-4B8C-83A1-F6EECF244321}">
                <p14:modId xmlns:p14="http://schemas.microsoft.com/office/powerpoint/2010/main" val="3924597274"/>
              </p:ext>
            </p:extLst>
          </p:nvPr>
        </p:nvGraphicFramePr>
        <p:xfrm>
          <a:off x="138670" y="6378190"/>
          <a:ext cx="1464844" cy="92989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5" name="グラフ 64">
            <a:extLst>
              <a:ext uri="{FF2B5EF4-FFF2-40B4-BE49-F238E27FC236}">
                <a16:creationId xmlns:a16="http://schemas.microsoft.com/office/drawing/2014/main" id="{12D54AA6-2E92-4605-94E7-73C6F13C8B47}"/>
              </a:ext>
            </a:extLst>
          </p:cNvPr>
          <p:cNvGraphicFramePr/>
          <p:nvPr>
            <p:extLst>
              <p:ext uri="{D42A27DB-BD31-4B8C-83A1-F6EECF244321}">
                <p14:modId xmlns:p14="http://schemas.microsoft.com/office/powerpoint/2010/main" val="3526655682"/>
              </p:ext>
            </p:extLst>
          </p:nvPr>
        </p:nvGraphicFramePr>
        <p:xfrm>
          <a:off x="1778851" y="6378190"/>
          <a:ext cx="1464844" cy="929894"/>
        </p:xfrm>
        <a:graphic>
          <a:graphicData uri="http://schemas.openxmlformats.org/drawingml/2006/chart">
            <c:chart xmlns:c="http://schemas.openxmlformats.org/drawingml/2006/chart" xmlns:r="http://schemas.openxmlformats.org/officeDocument/2006/relationships" r:id="rId8"/>
          </a:graphicData>
        </a:graphic>
      </p:graphicFrame>
      <p:sp>
        <p:nvSpPr>
          <p:cNvPr id="66" name="正方形/長方形 65">
            <a:extLst>
              <a:ext uri="{FF2B5EF4-FFF2-40B4-BE49-F238E27FC236}">
                <a16:creationId xmlns:a16="http://schemas.microsoft.com/office/drawing/2014/main" id="{C3D41729-AB7C-408F-A000-D801E140AFF5}"/>
              </a:ext>
            </a:extLst>
          </p:cNvPr>
          <p:cNvSpPr/>
          <p:nvPr/>
        </p:nvSpPr>
        <p:spPr>
          <a:xfrm>
            <a:off x="1498012" y="7143907"/>
            <a:ext cx="671979" cy="200055"/>
          </a:xfrm>
          <a:prstGeom prst="rect">
            <a:avLst/>
          </a:prstGeom>
          <a:noFill/>
        </p:spPr>
        <p:txBody>
          <a:bodyPr wrap="none">
            <a:spAutoFit/>
          </a:bodyPr>
          <a:lstStyle/>
          <a:p>
            <a:r>
              <a:rPr lang="ja-JP" altLang="en-US" sz="700" b="1" dirty="0">
                <a:solidFill>
                  <a:srgbClr val="3333FF"/>
                </a:solidFill>
                <a:latin typeface="+mn-ea"/>
              </a:rPr>
              <a:t>差異：</a:t>
            </a:r>
            <a:r>
              <a:rPr lang="en-US" altLang="ja-JP" sz="700" b="1" dirty="0">
                <a:solidFill>
                  <a:srgbClr val="3333FF"/>
                </a:solidFill>
                <a:latin typeface="+mn-ea"/>
              </a:rPr>
              <a:t>6.7</a:t>
            </a:r>
            <a:r>
              <a:rPr lang="ja-JP" altLang="en-US" sz="700" b="1" dirty="0">
                <a:solidFill>
                  <a:srgbClr val="3333FF"/>
                </a:solidFill>
                <a:latin typeface="+mn-ea"/>
              </a:rPr>
              <a:t>％</a:t>
            </a:r>
          </a:p>
        </p:txBody>
      </p:sp>
      <p:sp>
        <p:nvSpPr>
          <p:cNvPr id="67" name="正方形/長方形 66">
            <a:extLst>
              <a:ext uri="{FF2B5EF4-FFF2-40B4-BE49-F238E27FC236}">
                <a16:creationId xmlns:a16="http://schemas.microsoft.com/office/drawing/2014/main" id="{AD28A5B8-1E2C-4BD2-AF40-60A73845A1F2}"/>
              </a:ext>
            </a:extLst>
          </p:cNvPr>
          <p:cNvSpPr/>
          <p:nvPr/>
        </p:nvSpPr>
        <p:spPr>
          <a:xfrm>
            <a:off x="579984" y="6142738"/>
            <a:ext cx="2549096" cy="246221"/>
          </a:xfrm>
          <a:prstGeom prst="rect">
            <a:avLst/>
          </a:prstGeom>
        </p:spPr>
        <p:txBody>
          <a:bodyPr wrap="non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5</a:t>
            </a:r>
            <a:r>
              <a:rPr lang="ja-JP" altLang="en-US" sz="1000" b="1" dirty="0">
                <a:solidFill>
                  <a:srgbClr val="000000"/>
                </a:solidFill>
                <a:latin typeface="+mn-ea"/>
              </a:rPr>
              <a:t>年</a:t>
            </a:r>
            <a:r>
              <a:rPr lang="en-US" altLang="ja-JP" sz="1000" b="1" dirty="0">
                <a:solidFill>
                  <a:srgbClr val="000000"/>
                </a:solidFill>
                <a:latin typeface="+mn-ea"/>
              </a:rPr>
              <a:t>8</a:t>
            </a:r>
            <a:r>
              <a:rPr lang="ja-JP" altLang="en-US" sz="1000" b="1" dirty="0">
                <a:solidFill>
                  <a:srgbClr val="000000"/>
                </a:solidFill>
                <a:latin typeface="+mn-ea"/>
              </a:rPr>
              <a:t>月</a:t>
            </a:r>
            <a:r>
              <a:rPr lang="ja-JP" altLang="en-US" sz="1000" b="1" u="sng" dirty="0">
                <a:solidFill>
                  <a:srgbClr val="000000"/>
                </a:solidFill>
                <a:latin typeface="+mn-ea"/>
              </a:rPr>
              <a:t>数量</a:t>
            </a:r>
            <a:r>
              <a:rPr lang="ja-JP" altLang="en-US" sz="1000" b="1" dirty="0">
                <a:solidFill>
                  <a:srgbClr val="000000"/>
                </a:solidFill>
                <a:latin typeface="+mn-ea"/>
              </a:rPr>
              <a:t>ベース </a:t>
            </a:r>
            <a:r>
              <a:rPr lang="ja-JP" altLang="en-US" sz="1000" b="1" dirty="0">
                <a:latin typeface="+mn-ea"/>
              </a:rPr>
              <a:t>後発医薬品</a:t>
            </a:r>
            <a:r>
              <a:rPr lang="ja-JP" altLang="en-US" sz="1000" b="1" dirty="0">
                <a:solidFill>
                  <a:srgbClr val="000000"/>
                </a:solidFill>
                <a:latin typeface="+mn-ea"/>
              </a:rPr>
              <a:t>利用率</a:t>
            </a:r>
            <a:endParaRPr lang="ja-JP" altLang="en-US" sz="1000" b="1" dirty="0">
              <a:latin typeface="+mn-ea"/>
            </a:endParaRPr>
          </a:p>
        </p:txBody>
      </p:sp>
      <p:sp>
        <p:nvSpPr>
          <p:cNvPr id="69" name="正方形/長方形 68">
            <a:extLst>
              <a:ext uri="{FF2B5EF4-FFF2-40B4-BE49-F238E27FC236}">
                <a16:creationId xmlns:a16="http://schemas.microsoft.com/office/drawing/2014/main" id="{C9A289A3-2049-478A-B7D1-5EA29ED96F8F}"/>
              </a:ext>
            </a:extLst>
          </p:cNvPr>
          <p:cNvSpPr/>
          <p:nvPr/>
        </p:nvSpPr>
        <p:spPr>
          <a:xfrm>
            <a:off x="656928" y="7232960"/>
            <a:ext cx="543739" cy="200055"/>
          </a:xfrm>
          <a:prstGeom prst="rect">
            <a:avLst/>
          </a:prstGeom>
        </p:spPr>
        <p:txBody>
          <a:bodyPr wrap="none">
            <a:spAutoFit/>
          </a:bodyPr>
          <a:lstStyle/>
          <a:p>
            <a:pPr algn="ctr"/>
            <a:r>
              <a:rPr lang="ja-JP" altLang="en-US" sz="700" b="1" dirty="0">
                <a:solidFill>
                  <a:srgbClr val="000000"/>
                </a:solidFill>
                <a:latin typeface="+mn-ea"/>
              </a:rPr>
              <a:t>（現状）</a:t>
            </a:r>
            <a:endParaRPr lang="ja-JP" altLang="en-US" sz="700" b="1" dirty="0">
              <a:latin typeface="+mn-ea"/>
            </a:endParaRPr>
          </a:p>
        </p:txBody>
      </p:sp>
      <p:sp>
        <p:nvSpPr>
          <p:cNvPr id="70" name="正方形/長方形 69">
            <a:extLst>
              <a:ext uri="{FF2B5EF4-FFF2-40B4-BE49-F238E27FC236}">
                <a16:creationId xmlns:a16="http://schemas.microsoft.com/office/drawing/2014/main" id="{D56AA349-0052-4685-A298-9B59D1FC64CA}"/>
              </a:ext>
            </a:extLst>
          </p:cNvPr>
          <p:cNvSpPr/>
          <p:nvPr/>
        </p:nvSpPr>
        <p:spPr>
          <a:xfrm>
            <a:off x="2192184" y="7222331"/>
            <a:ext cx="813043" cy="200055"/>
          </a:xfrm>
          <a:prstGeom prst="rect">
            <a:avLst/>
          </a:prstGeom>
        </p:spPr>
        <p:txBody>
          <a:bodyPr wrap="none">
            <a:spAutoFit/>
          </a:bodyPr>
          <a:lstStyle/>
          <a:p>
            <a:pPr algn="ctr"/>
            <a:r>
              <a:rPr lang="ja-JP" altLang="en-US" sz="700" b="1" dirty="0">
                <a:solidFill>
                  <a:srgbClr val="000000"/>
                </a:solidFill>
                <a:latin typeface="+mn-ea"/>
              </a:rPr>
              <a:t>（最大適用時）</a:t>
            </a:r>
            <a:endParaRPr lang="ja-JP" altLang="en-US" sz="700" b="1" dirty="0">
              <a:latin typeface="+mn-ea"/>
            </a:endParaRPr>
          </a:p>
        </p:txBody>
      </p:sp>
      <p:sp>
        <p:nvSpPr>
          <p:cNvPr id="71" name="正方形/長方形 70">
            <a:extLst>
              <a:ext uri="{FF2B5EF4-FFF2-40B4-BE49-F238E27FC236}">
                <a16:creationId xmlns:a16="http://schemas.microsoft.com/office/drawing/2014/main" id="{4FEE276C-FEA2-49EC-A7C1-7DF02754F3E3}"/>
              </a:ext>
            </a:extLst>
          </p:cNvPr>
          <p:cNvSpPr/>
          <p:nvPr/>
        </p:nvSpPr>
        <p:spPr>
          <a:xfrm>
            <a:off x="628564" y="7428142"/>
            <a:ext cx="2512226" cy="246221"/>
          </a:xfrm>
          <a:prstGeom prst="rect">
            <a:avLst/>
          </a:prstGeom>
        </p:spPr>
        <p:txBody>
          <a:bodyPr wrap="non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5</a:t>
            </a:r>
            <a:r>
              <a:rPr lang="ja-JP" altLang="en-US" sz="1000" b="1" dirty="0">
                <a:solidFill>
                  <a:srgbClr val="000000"/>
                </a:solidFill>
                <a:latin typeface="+mn-ea"/>
              </a:rPr>
              <a:t>年</a:t>
            </a:r>
            <a:r>
              <a:rPr lang="en-US" altLang="ja-JP" sz="1000" b="1" dirty="0">
                <a:solidFill>
                  <a:srgbClr val="000000"/>
                </a:solidFill>
                <a:latin typeface="+mn-ea"/>
              </a:rPr>
              <a:t>8</a:t>
            </a:r>
            <a:r>
              <a:rPr lang="ja-JP" altLang="en-US" sz="1000" b="1" dirty="0">
                <a:solidFill>
                  <a:srgbClr val="000000"/>
                </a:solidFill>
                <a:latin typeface="+mn-ea"/>
              </a:rPr>
              <a:t>月</a:t>
            </a:r>
            <a:r>
              <a:rPr lang="ja-JP" altLang="en-US" sz="1000" b="1" u="sng" dirty="0">
                <a:solidFill>
                  <a:srgbClr val="000000"/>
                </a:solidFill>
                <a:latin typeface="+mn-ea"/>
              </a:rPr>
              <a:t>金額</a:t>
            </a:r>
            <a:r>
              <a:rPr lang="ja-JP" altLang="en-US" sz="1000" b="1" dirty="0">
                <a:solidFill>
                  <a:srgbClr val="000000"/>
                </a:solidFill>
                <a:latin typeface="+mn-ea"/>
              </a:rPr>
              <a:t>ベース</a:t>
            </a:r>
            <a:r>
              <a:rPr lang="ja-JP" altLang="en-US" sz="1000" b="1" dirty="0">
                <a:latin typeface="+mn-ea"/>
              </a:rPr>
              <a:t>後発医薬品</a:t>
            </a:r>
            <a:r>
              <a:rPr lang="ja-JP" altLang="en-US" sz="1000" b="1" dirty="0">
                <a:solidFill>
                  <a:srgbClr val="000000"/>
                </a:solidFill>
                <a:latin typeface="+mn-ea"/>
              </a:rPr>
              <a:t>利用率</a:t>
            </a:r>
            <a:endParaRPr lang="ja-JP" altLang="en-US" sz="1000" b="1" dirty="0">
              <a:latin typeface="+mn-ea"/>
            </a:endParaRPr>
          </a:p>
        </p:txBody>
      </p:sp>
      <p:sp>
        <p:nvSpPr>
          <p:cNvPr id="73" name="正方形/長方形 72">
            <a:extLst>
              <a:ext uri="{FF2B5EF4-FFF2-40B4-BE49-F238E27FC236}">
                <a16:creationId xmlns:a16="http://schemas.microsoft.com/office/drawing/2014/main" id="{745AEDF6-A292-4264-9684-132CD9ACF1AE}"/>
              </a:ext>
            </a:extLst>
          </p:cNvPr>
          <p:cNvSpPr/>
          <p:nvPr/>
        </p:nvSpPr>
        <p:spPr>
          <a:xfrm>
            <a:off x="157138" y="8799004"/>
            <a:ext cx="2954655" cy="230832"/>
          </a:xfrm>
          <a:prstGeom prst="rect">
            <a:avLst/>
          </a:prstGeom>
        </p:spPr>
        <p:txBody>
          <a:bodyPr wrap="none">
            <a:spAutoFit/>
          </a:bodyPr>
          <a:lstStyle/>
          <a:p>
            <a:r>
              <a:rPr lang="ja-JP" altLang="en-US" sz="900" dirty="0">
                <a:solidFill>
                  <a:srgbClr val="000000"/>
                </a:solidFill>
                <a:latin typeface="+mn-ea"/>
              </a:rPr>
              <a:t>出典：国保総合システム「保険者別医薬品利用実態」</a:t>
            </a:r>
            <a:endParaRPr lang="ja-JP" altLang="en-US" sz="900" dirty="0">
              <a:latin typeface="+mn-ea"/>
            </a:endParaRPr>
          </a:p>
        </p:txBody>
      </p:sp>
      <p:sp>
        <p:nvSpPr>
          <p:cNvPr id="74" name="正方形/長方形 73">
            <a:extLst>
              <a:ext uri="{FF2B5EF4-FFF2-40B4-BE49-F238E27FC236}">
                <a16:creationId xmlns:a16="http://schemas.microsoft.com/office/drawing/2014/main" id="{622D8B22-D53D-4FB2-BC9C-F54683C32CE3}"/>
              </a:ext>
            </a:extLst>
          </p:cNvPr>
          <p:cNvSpPr/>
          <p:nvPr/>
        </p:nvSpPr>
        <p:spPr>
          <a:xfrm>
            <a:off x="1484911" y="8382756"/>
            <a:ext cx="671979" cy="200055"/>
          </a:xfrm>
          <a:prstGeom prst="rect">
            <a:avLst/>
          </a:prstGeom>
          <a:noFill/>
        </p:spPr>
        <p:txBody>
          <a:bodyPr wrap="none">
            <a:spAutoFit/>
          </a:bodyPr>
          <a:lstStyle/>
          <a:p>
            <a:r>
              <a:rPr lang="ja-JP" altLang="en-US" sz="700" b="1" dirty="0">
                <a:solidFill>
                  <a:srgbClr val="3333FF"/>
                </a:solidFill>
                <a:latin typeface="+mn-ea"/>
              </a:rPr>
              <a:t>差異：</a:t>
            </a:r>
            <a:r>
              <a:rPr lang="en-US" altLang="ja-JP" sz="700" b="1" dirty="0">
                <a:solidFill>
                  <a:srgbClr val="3333FF"/>
                </a:solidFill>
                <a:latin typeface="+mn-ea"/>
              </a:rPr>
              <a:t>4.8</a:t>
            </a:r>
            <a:r>
              <a:rPr lang="ja-JP" altLang="en-US" sz="700" b="1" dirty="0">
                <a:solidFill>
                  <a:srgbClr val="3333FF"/>
                </a:solidFill>
                <a:latin typeface="+mn-ea"/>
              </a:rPr>
              <a:t>％</a:t>
            </a:r>
          </a:p>
        </p:txBody>
      </p:sp>
      <p:sp>
        <p:nvSpPr>
          <p:cNvPr id="76" name="正方形/長方形 75">
            <a:extLst>
              <a:ext uri="{FF2B5EF4-FFF2-40B4-BE49-F238E27FC236}">
                <a16:creationId xmlns:a16="http://schemas.microsoft.com/office/drawing/2014/main" id="{10CA3F95-4A73-4B5D-BADD-8509DE83D72D}"/>
              </a:ext>
            </a:extLst>
          </p:cNvPr>
          <p:cNvSpPr/>
          <p:nvPr/>
        </p:nvSpPr>
        <p:spPr>
          <a:xfrm>
            <a:off x="648955" y="8493413"/>
            <a:ext cx="543739" cy="200055"/>
          </a:xfrm>
          <a:prstGeom prst="rect">
            <a:avLst/>
          </a:prstGeom>
        </p:spPr>
        <p:txBody>
          <a:bodyPr wrap="none">
            <a:spAutoFit/>
          </a:bodyPr>
          <a:lstStyle/>
          <a:p>
            <a:pPr algn="ctr"/>
            <a:r>
              <a:rPr lang="ja-JP" altLang="en-US" sz="700" b="1" dirty="0">
                <a:solidFill>
                  <a:srgbClr val="000000"/>
                </a:solidFill>
                <a:latin typeface="+mn-ea"/>
              </a:rPr>
              <a:t>（現状）</a:t>
            </a:r>
            <a:endParaRPr lang="ja-JP" altLang="en-US" sz="700" b="1" dirty="0">
              <a:latin typeface="+mn-ea"/>
            </a:endParaRPr>
          </a:p>
        </p:txBody>
      </p:sp>
      <p:sp>
        <p:nvSpPr>
          <p:cNvPr id="77" name="正方形/長方形 76">
            <a:extLst>
              <a:ext uri="{FF2B5EF4-FFF2-40B4-BE49-F238E27FC236}">
                <a16:creationId xmlns:a16="http://schemas.microsoft.com/office/drawing/2014/main" id="{A093C5A4-3D23-4030-8985-072AD489249F}"/>
              </a:ext>
            </a:extLst>
          </p:cNvPr>
          <p:cNvSpPr/>
          <p:nvPr/>
        </p:nvSpPr>
        <p:spPr>
          <a:xfrm>
            <a:off x="2184211" y="8482784"/>
            <a:ext cx="813043" cy="200055"/>
          </a:xfrm>
          <a:prstGeom prst="rect">
            <a:avLst/>
          </a:prstGeom>
        </p:spPr>
        <p:txBody>
          <a:bodyPr wrap="none">
            <a:spAutoFit/>
          </a:bodyPr>
          <a:lstStyle/>
          <a:p>
            <a:pPr algn="ctr"/>
            <a:r>
              <a:rPr lang="ja-JP" altLang="en-US" sz="700" b="1" dirty="0">
                <a:solidFill>
                  <a:srgbClr val="000000"/>
                </a:solidFill>
                <a:latin typeface="+mn-ea"/>
              </a:rPr>
              <a:t>（最大適用時）</a:t>
            </a:r>
            <a:endParaRPr lang="ja-JP" altLang="en-US" sz="700" b="1" dirty="0">
              <a:latin typeface="+mn-ea"/>
            </a:endParaRPr>
          </a:p>
        </p:txBody>
      </p:sp>
      <p:sp>
        <p:nvSpPr>
          <p:cNvPr id="78" name="矢印: 右 77">
            <a:extLst>
              <a:ext uri="{FF2B5EF4-FFF2-40B4-BE49-F238E27FC236}">
                <a16:creationId xmlns:a16="http://schemas.microsoft.com/office/drawing/2014/main" id="{47BDF784-0890-459B-9042-D7810B0CD56F}"/>
              </a:ext>
            </a:extLst>
          </p:cNvPr>
          <p:cNvSpPr/>
          <p:nvPr/>
        </p:nvSpPr>
        <p:spPr>
          <a:xfrm>
            <a:off x="1637670" y="6627487"/>
            <a:ext cx="371820" cy="51642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矢印: 右 78">
            <a:extLst>
              <a:ext uri="{FF2B5EF4-FFF2-40B4-BE49-F238E27FC236}">
                <a16:creationId xmlns:a16="http://schemas.microsoft.com/office/drawing/2014/main" id="{78AA421E-09E9-4295-AD13-409382C06976}"/>
              </a:ext>
            </a:extLst>
          </p:cNvPr>
          <p:cNvSpPr/>
          <p:nvPr/>
        </p:nvSpPr>
        <p:spPr>
          <a:xfrm>
            <a:off x="1634466" y="7874780"/>
            <a:ext cx="371820" cy="51642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0" name="グラフ 79">
            <a:extLst>
              <a:ext uri="{FF2B5EF4-FFF2-40B4-BE49-F238E27FC236}">
                <a16:creationId xmlns:a16="http://schemas.microsoft.com/office/drawing/2014/main" id="{F8195601-4B2D-4C53-9398-5E829EC4596F}"/>
              </a:ext>
            </a:extLst>
          </p:cNvPr>
          <p:cNvGraphicFramePr/>
          <p:nvPr>
            <p:extLst>
              <p:ext uri="{D42A27DB-BD31-4B8C-83A1-F6EECF244321}">
                <p14:modId xmlns:p14="http://schemas.microsoft.com/office/powerpoint/2010/main" val="3813360380"/>
              </p:ext>
            </p:extLst>
          </p:nvPr>
        </p:nvGraphicFramePr>
        <p:xfrm>
          <a:off x="3893799" y="6422163"/>
          <a:ext cx="2087280" cy="2100293"/>
        </p:xfrm>
        <a:graphic>
          <a:graphicData uri="http://schemas.openxmlformats.org/drawingml/2006/chart">
            <c:chart xmlns:c="http://schemas.openxmlformats.org/drawingml/2006/chart" xmlns:r="http://schemas.openxmlformats.org/officeDocument/2006/relationships" r:id="rId9"/>
          </a:graphicData>
        </a:graphic>
      </p:graphicFrame>
      <p:sp>
        <p:nvSpPr>
          <p:cNvPr id="81" name="正方形/長方形 80">
            <a:extLst>
              <a:ext uri="{FF2B5EF4-FFF2-40B4-BE49-F238E27FC236}">
                <a16:creationId xmlns:a16="http://schemas.microsoft.com/office/drawing/2014/main" id="{9EEB970A-85FA-4928-8F9C-86DA4DF94593}"/>
              </a:ext>
            </a:extLst>
          </p:cNvPr>
          <p:cNvSpPr/>
          <p:nvPr/>
        </p:nvSpPr>
        <p:spPr>
          <a:xfrm>
            <a:off x="3649055" y="8399190"/>
            <a:ext cx="2492990" cy="230832"/>
          </a:xfrm>
          <a:prstGeom prst="rect">
            <a:avLst/>
          </a:prstGeom>
        </p:spPr>
        <p:txBody>
          <a:bodyPr wrap="none">
            <a:spAutoFit/>
          </a:bodyPr>
          <a:lstStyle/>
          <a:p>
            <a:r>
              <a:rPr lang="ja-JP" altLang="en-US" sz="900" dirty="0">
                <a:solidFill>
                  <a:srgbClr val="000000"/>
                </a:solidFill>
                <a:latin typeface="+mn-ea"/>
              </a:rPr>
              <a:t>出典：国保総合システム「差額通知対象者」</a:t>
            </a:r>
            <a:endParaRPr lang="ja-JP" altLang="en-US" sz="900" dirty="0">
              <a:latin typeface="+mn-ea"/>
            </a:endParaRPr>
          </a:p>
        </p:txBody>
      </p:sp>
      <p:sp>
        <p:nvSpPr>
          <p:cNvPr id="82" name="正方形/長方形 81">
            <a:extLst>
              <a:ext uri="{FF2B5EF4-FFF2-40B4-BE49-F238E27FC236}">
                <a16:creationId xmlns:a16="http://schemas.microsoft.com/office/drawing/2014/main" id="{0813B6ED-96D3-44C2-B4EA-AD2B35029447}"/>
              </a:ext>
            </a:extLst>
          </p:cNvPr>
          <p:cNvSpPr/>
          <p:nvPr/>
        </p:nvSpPr>
        <p:spPr>
          <a:xfrm>
            <a:off x="3428638" y="6155438"/>
            <a:ext cx="2768707" cy="246221"/>
          </a:xfrm>
          <a:prstGeom prst="rect">
            <a:avLst/>
          </a:prstGeom>
        </p:spPr>
        <p:txBody>
          <a:bodyPr wrap="non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5</a:t>
            </a:r>
            <a:r>
              <a:rPr lang="ja-JP" altLang="en-US" sz="1000" b="1" dirty="0">
                <a:solidFill>
                  <a:srgbClr val="000000"/>
                </a:solidFill>
                <a:latin typeface="+mn-ea"/>
              </a:rPr>
              <a:t>年</a:t>
            </a:r>
            <a:r>
              <a:rPr lang="en-US" altLang="ja-JP" sz="1000" b="1" dirty="0">
                <a:solidFill>
                  <a:srgbClr val="000000"/>
                </a:solidFill>
                <a:latin typeface="+mn-ea"/>
              </a:rPr>
              <a:t>8</a:t>
            </a:r>
            <a:r>
              <a:rPr lang="ja-JP" altLang="en-US" sz="1000" b="1" dirty="0">
                <a:solidFill>
                  <a:srgbClr val="000000"/>
                </a:solidFill>
                <a:latin typeface="+mn-ea"/>
              </a:rPr>
              <a:t>月後発医薬品差額通知の薬品名割合</a:t>
            </a:r>
            <a:endParaRPr lang="ja-JP" altLang="en-US" sz="1000" b="1" dirty="0">
              <a:latin typeface="+mn-ea"/>
            </a:endParaRPr>
          </a:p>
        </p:txBody>
      </p:sp>
      <p:sp>
        <p:nvSpPr>
          <p:cNvPr id="30" name="正方形/長方形 29">
            <a:extLst>
              <a:ext uri="{FF2B5EF4-FFF2-40B4-BE49-F238E27FC236}">
                <a16:creationId xmlns:a16="http://schemas.microsoft.com/office/drawing/2014/main" id="{CDF1399B-33B0-4870-887C-A2FDA9732115}"/>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- 31</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3476920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FC956795-4A0B-42D3-9B1A-05A10BCAE926}"/>
              </a:ext>
            </a:extLst>
          </p:cNvPr>
          <p:cNvSpPr/>
          <p:nvPr/>
        </p:nvSpPr>
        <p:spPr>
          <a:xfrm>
            <a:off x="94178" y="285862"/>
            <a:ext cx="2441694"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mn-ea"/>
              </a:rPr>
              <a:t>７　特定健康診査の分析</a:t>
            </a:r>
            <a:endParaRPr kumimoji="1" lang="en-US" altLang="ja-JP" sz="1600" b="1" dirty="0">
              <a:solidFill>
                <a:schemeClr val="tx1"/>
              </a:solidFill>
              <a:latin typeface="+mn-ea"/>
            </a:endParaRPr>
          </a:p>
        </p:txBody>
      </p:sp>
      <p:sp>
        <p:nvSpPr>
          <p:cNvPr id="37" name="正方形/長方形 36">
            <a:extLst>
              <a:ext uri="{FF2B5EF4-FFF2-40B4-BE49-F238E27FC236}">
                <a16:creationId xmlns:a16="http://schemas.microsoft.com/office/drawing/2014/main" id="{D5299A79-2B6A-4D9D-AAA9-C40C713CDBAB}"/>
              </a:ext>
            </a:extLst>
          </p:cNvPr>
          <p:cNvSpPr/>
          <p:nvPr/>
        </p:nvSpPr>
        <p:spPr>
          <a:xfrm>
            <a:off x="479502" y="1265140"/>
            <a:ext cx="5898994" cy="554447"/>
          </a:xfrm>
          <a:prstGeom prst="rect">
            <a:avLst/>
          </a:prstGeom>
        </p:spPr>
        <p:txBody>
          <a:bodyPr wrap="square">
            <a:spAutoFit/>
          </a:bodyPr>
          <a:lstStyle/>
          <a:p>
            <a:pPr>
              <a:lnSpc>
                <a:spcPct val="150000"/>
              </a:lnSpc>
            </a:pPr>
            <a:r>
              <a:rPr lang="ja-JP" altLang="en-US" sz="1050" dirty="0">
                <a:solidFill>
                  <a:srgbClr val="000000"/>
                </a:solidFill>
                <a:latin typeface="+mn-ea"/>
              </a:rPr>
              <a:t>　</a:t>
            </a:r>
            <a:r>
              <a:rPr kumimoji="1" lang="ja-JP" altLang="en-US" sz="1050" dirty="0">
                <a:latin typeface="+mn-ea"/>
              </a:rPr>
              <a:t>前期データヘルス計画のふり返りにも記載がある通り、川棚町の特定健診受診率は県平均と比較して高い数値にはありますが、</a:t>
            </a:r>
            <a:r>
              <a:rPr kumimoji="1" lang="en-US" altLang="ja-JP" sz="1050" dirty="0">
                <a:latin typeface="+mn-ea"/>
              </a:rPr>
              <a:t>65</a:t>
            </a:r>
            <a:r>
              <a:rPr kumimoji="1" lang="ja-JP" altLang="en-US" sz="1050" dirty="0">
                <a:latin typeface="+mn-ea"/>
              </a:rPr>
              <a:t>歳未満の</a:t>
            </a:r>
            <a:r>
              <a:rPr lang="ja-JP" altLang="en-US" sz="1050" dirty="0">
                <a:latin typeface="+mn-ea"/>
              </a:rPr>
              <a:t>層での受診率低下が課題となっています。</a:t>
            </a:r>
          </a:p>
        </p:txBody>
      </p:sp>
      <p:cxnSp>
        <p:nvCxnSpPr>
          <p:cNvPr id="38" name="直線コネクタ 37">
            <a:extLst>
              <a:ext uri="{FF2B5EF4-FFF2-40B4-BE49-F238E27FC236}">
                <a16:creationId xmlns:a16="http://schemas.microsoft.com/office/drawing/2014/main" id="{3BDCF6F7-BA8E-49F5-8F9D-CF230CEACF7A}"/>
              </a:ext>
            </a:extLst>
          </p:cNvPr>
          <p:cNvCxnSpPr>
            <a:cxnSpLocks/>
          </p:cNvCxnSpPr>
          <p:nvPr/>
        </p:nvCxnSpPr>
        <p:spPr>
          <a:xfrm>
            <a:off x="54000" y="83462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5BA1A9C1-D746-4066-81EC-EB48FE8CDF15}"/>
              </a:ext>
            </a:extLst>
          </p:cNvPr>
          <p:cNvSpPr/>
          <p:nvPr/>
        </p:nvSpPr>
        <p:spPr>
          <a:xfrm>
            <a:off x="94178" y="974136"/>
            <a:ext cx="1415772" cy="276999"/>
          </a:xfrm>
          <a:prstGeom prst="rect">
            <a:avLst/>
          </a:prstGeom>
        </p:spPr>
        <p:txBody>
          <a:bodyPr wrap="none">
            <a:spAutoFit/>
          </a:bodyPr>
          <a:lstStyle/>
          <a:p>
            <a:r>
              <a:rPr lang="ja-JP" altLang="en-US" sz="1200" b="1" dirty="0">
                <a:latin typeface="+mn-ea"/>
              </a:rPr>
              <a:t>（受診率の分析</a:t>
            </a:r>
            <a:r>
              <a:rPr lang="ja-JP" altLang="en-US" sz="1200" b="1" dirty="0">
                <a:solidFill>
                  <a:srgbClr val="000000"/>
                </a:solidFill>
                <a:latin typeface="+mn-ea"/>
              </a:rPr>
              <a:t>）</a:t>
            </a:r>
            <a:endParaRPr lang="ja-JP" altLang="en-US" sz="1200" b="1" dirty="0">
              <a:latin typeface="游ゴシック" panose="020B0400000000000000" pitchFamily="50" charset="-128"/>
              <a:ea typeface="游ゴシック" panose="020B0400000000000000" pitchFamily="50" charset="-128"/>
            </a:endParaRPr>
          </a:p>
        </p:txBody>
      </p:sp>
      <p:sp>
        <p:nvSpPr>
          <p:cNvPr id="50" name="正方形/長方形 49">
            <a:extLst>
              <a:ext uri="{FF2B5EF4-FFF2-40B4-BE49-F238E27FC236}">
                <a16:creationId xmlns:a16="http://schemas.microsoft.com/office/drawing/2014/main" id="{02CF581E-E151-4335-83FE-CED6B0533471}"/>
              </a:ext>
            </a:extLst>
          </p:cNvPr>
          <p:cNvSpPr/>
          <p:nvPr/>
        </p:nvSpPr>
        <p:spPr>
          <a:xfrm>
            <a:off x="479501" y="7178025"/>
            <a:ext cx="2839239" cy="230832"/>
          </a:xfrm>
          <a:prstGeom prst="rect">
            <a:avLst/>
          </a:prstGeom>
        </p:spPr>
        <p:txBody>
          <a:bodyPr wrap="none">
            <a:spAutoFit/>
          </a:bodyPr>
          <a:lstStyle/>
          <a:p>
            <a:r>
              <a:rPr lang="ja-JP" altLang="en-US" sz="900" dirty="0">
                <a:solidFill>
                  <a:srgbClr val="000000"/>
                </a:solidFill>
                <a:latin typeface="+mn-ea"/>
              </a:rPr>
              <a:t>出典：</a:t>
            </a:r>
            <a:r>
              <a:rPr lang="ja-JP" altLang="en-US" sz="900" dirty="0">
                <a:latin typeface="+mn-ea"/>
              </a:rPr>
              <a:t>特定健診等データ管理システム「法定報告」</a:t>
            </a:r>
          </a:p>
        </p:txBody>
      </p:sp>
      <p:graphicFrame>
        <p:nvGraphicFramePr>
          <p:cNvPr id="51" name="グラフ 50">
            <a:extLst>
              <a:ext uri="{FF2B5EF4-FFF2-40B4-BE49-F238E27FC236}">
                <a16:creationId xmlns:a16="http://schemas.microsoft.com/office/drawing/2014/main" id="{C5E07B09-6F1A-416C-A790-CA980E389042}"/>
              </a:ext>
            </a:extLst>
          </p:cNvPr>
          <p:cNvGraphicFramePr/>
          <p:nvPr>
            <p:extLst>
              <p:ext uri="{D42A27DB-BD31-4B8C-83A1-F6EECF244321}">
                <p14:modId xmlns:p14="http://schemas.microsoft.com/office/powerpoint/2010/main" val="3466657721"/>
              </p:ext>
            </p:extLst>
          </p:nvPr>
        </p:nvGraphicFramePr>
        <p:xfrm>
          <a:off x="479501" y="2165179"/>
          <a:ext cx="5898995" cy="2406821"/>
        </p:xfrm>
        <a:graphic>
          <a:graphicData uri="http://schemas.openxmlformats.org/drawingml/2006/chart">
            <c:chart xmlns:c="http://schemas.openxmlformats.org/drawingml/2006/chart" xmlns:r="http://schemas.openxmlformats.org/officeDocument/2006/relationships" r:id="rId3"/>
          </a:graphicData>
        </a:graphic>
      </p:graphicFrame>
      <p:sp>
        <p:nvSpPr>
          <p:cNvPr id="52" name="正方形/長方形 51">
            <a:extLst>
              <a:ext uri="{FF2B5EF4-FFF2-40B4-BE49-F238E27FC236}">
                <a16:creationId xmlns:a16="http://schemas.microsoft.com/office/drawing/2014/main" id="{44B84104-A6B8-41C3-ADF4-5AB87F745111}"/>
              </a:ext>
            </a:extLst>
          </p:cNvPr>
          <p:cNvSpPr/>
          <p:nvPr/>
        </p:nvSpPr>
        <p:spPr>
          <a:xfrm>
            <a:off x="2476060" y="1895698"/>
            <a:ext cx="2053767" cy="246221"/>
          </a:xfrm>
          <a:prstGeom prst="rect">
            <a:avLst/>
          </a:prstGeom>
        </p:spPr>
        <p:txBody>
          <a:bodyPr wrap="non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4</a:t>
            </a:r>
            <a:r>
              <a:rPr lang="ja-JP" altLang="en-US" sz="1000" b="1" dirty="0">
                <a:solidFill>
                  <a:srgbClr val="000000"/>
                </a:solidFill>
                <a:latin typeface="+mn-ea"/>
              </a:rPr>
              <a:t>年度長崎県内市町村受診率</a:t>
            </a:r>
            <a:endParaRPr lang="ja-JP" altLang="en-US" sz="1000" b="1" dirty="0">
              <a:latin typeface="+mn-ea"/>
            </a:endParaRPr>
          </a:p>
        </p:txBody>
      </p:sp>
      <p:sp>
        <p:nvSpPr>
          <p:cNvPr id="53" name="正方形/長方形 52">
            <a:extLst>
              <a:ext uri="{FF2B5EF4-FFF2-40B4-BE49-F238E27FC236}">
                <a16:creationId xmlns:a16="http://schemas.microsoft.com/office/drawing/2014/main" id="{18FDF151-C8DC-46C1-B44A-F8A7B3B6F64B}"/>
              </a:ext>
            </a:extLst>
          </p:cNvPr>
          <p:cNvSpPr/>
          <p:nvPr/>
        </p:nvSpPr>
        <p:spPr>
          <a:xfrm>
            <a:off x="5112177" y="2694860"/>
            <a:ext cx="1124026" cy="246221"/>
          </a:xfrm>
          <a:prstGeom prst="rect">
            <a:avLst/>
          </a:prstGeom>
          <a:solidFill>
            <a:schemeClr val="bg1"/>
          </a:solidFill>
        </p:spPr>
        <p:txBody>
          <a:bodyPr wrap="none">
            <a:spAutoFit/>
          </a:bodyPr>
          <a:lstStyle/>
          <a:p>
            <a:r>
              <a:rPr lang="ja-JP" altLang="en-US" sz="1000" dirty="0">
                <a:solidFill>
                  <a:schemeClr val="accent2"/>
                </a:solidFill>
                <a:latin typeface="Arial Black" panose="020B0A04020102020204" pitchFamily="34" charset="0"/>
              </a:rPr>
              <a:t>県平均：</a:t>
            </a:r>
            <a:r>
              <a:rPr lang="en-US" altLang="ja-JP" sz="1000" dirty="0">
                <a:solidFill>
                  <a:schemeClr val="accent2"/>
                </a:solidFill>
                <a:latin typeface="Arial Black" panose="020B0A04020102020204" pitchFamily="34" charset="0"/>
              </a:rPr>
              <a:t>37.7</a:t>
            </a:r>
            <a:r>
              <a:rPr lang="ja-JP" altLang="en-US" sz="1000" dirty="0">
                <a:solidFill>
                  <a:schemeClr val="accent2"/>
                </a:solidFill>
                <a:latin typeface="Arial Black" panose="020B0A04020102020204" pitchFamily="34" charset="0"/>
              </a:rPr>
              <a:t>％</a:t>
            </a:r>
          </a:p>
        </p:txBody>
      </p:sp>
      <p:graphicFrame>
        <p:nvGraphicFramePr>
          <p:cNvPr id="54" name="グラフ 53">
            <a:extLst>
              <a:ext uri="{FF2B5EF4-FFF2-40B4-BE49-F238E27FC236}">
                <a16:creationId xmlns:a16="http://schemas.microsoft.com/office/drawing/2014/main" id="{4401CD4F-9508-4206-AE2D-39AA7D986C7F}"/>
              </a:ext>
            </a:extLst>
          </p:cNvPr>
          <p:cNvGraphicFramePr/>
          <p:nvPr>
            <p:extLst>
              <p:ext uri="{D42A27DB-BD31-4B8C-83A1-F6EECF244321}">
                <p14:modId xmlns:p14="http://schemas.microsoft.com/office/powerpoint/2010/main" val="182509524"/>
              </p:ext>
            </p:extLst>
          </p:nvPr>
        </p:nvGraphicFramePr>
        <p:xfrm>
          <a:off x="488223" y="4999853"/>
          <a:ext cx="5881550" cy="2049519"/>
        </p:xfrm>
        <a:graphic>
          <a:graphicData uri="http://schemas.openxmlformats.org/drawingml/2006/chart">
            <c:chart xmlns:c="http://schemas.openxmlformats.org/drawingml/2006/chart" xmlns:r="http://schemas.openxmlformats.org/officeDocument/2006/relationships" r:id="rId4"/>
          </a:graphicData>
        </a:graphic>
      </p:graphicFrame>
      <p:sp>
        <p:nvSpPr>
          <p:cNvPr id="55" name="正方形/長方形 54">
            <a:extLst>
              <a:ext uri="{FF2B5EF4-FFF2-40B4-BE49-F238E27FC236}">
                <a16:creationId xmlns:a16="http://schemas.microsoft.com/office/drawing/2014/main" id="{826397D2-ABC4-44C8-B3DF-C35561798D7D}"/>
              </a:ext>
            </a:extLst>
          </p:cNvPr>
          <p:cNvSpPr/>
          <p:nvPr/>
        </p:nvSpPr>
        <p:spPr>
          <a:xfrm>
            <a:off x="2594474" y="4712617"/>
            <a:ext cx="1669047" cy="246221"/>
          </a:xfrm>
          <a:prstGeom prst="rect">
            <a:avLst/>
          </a:prstGeom>
        </p:spPr>
        <p:txBody>
          <a:bodyPr wrap="none">
            <a:spAutoFit/>
          </a:bodyPr>
          <a:lstStyle/>
          <a:p>
            <a:pPr algn="ctr"/>
            <a:r>
              <a:rPr lang="ja-JP" altLang="en-US" sz="1000" b="1" dirty="0">
                <a:solidFill>
                  <a:srgbClr val="000000"/>
                </a:solidFill>
                <a:latin typeface="+mn-ea"/>
              </a:rPr>
              <a:t>令和</a:t>
            </a:r>
            <a:r>
              <a:rPr lang="en-US" altLang="ja-JP" sz="1000" b="1" dirty="0">
                <a:solidFill>
                  <a:srgbClr val="000000"/>
                </a:solidFill>
                <a:latin typeface="+mn-ea"/>
              </a:rPr>
              <a:t>4</a:t>
            </a:r>
            <a:r>
              <a:rPr lang="ja-JP" altLang="en-US" sz="1000" b="1" dirty="0">
                <a:solidFill>
                  <a:srgbClr val="000000"/>
                </a:solidFill>
                <a:latin typeface="+mn-ea"/>
              </a:rPr>
              <a:t>年度年齢層別受診率</a:t>
            </a:r>
            <a:endParaRPr lang="en-US" altLang="ja-JP" sz="800" b="1" dirty="0">
              <a:solidFill>
                <a:srgbClr val="000000"/>
              </a:solidFill>
              <a:latin typeface="+mn-ea"/>
            </a:endParaRPr>
          </a:p>
        </p:txBody>
      </p:sp>
      <p:sp>
        <p:nvSpPr>
          <p:cNvPr id="56" name="正方形/長方形 55">
            <a:extLst>
              <a:ext uri="{FF2B5EF4-FFF2-40B4-BE49-F238E27FC236}">
                <a16:creationId xmlns:a16="http://schemas.microsoft.com/office/drawing/2014/main" id="{58C94EC1-4A91-41AA-B932-C61820261E92}"/>
              </a:ext>
            </a:extLst>
          </p:cNvPr>
          <p:cNvSpPr/>
          <p:nvPr/>
        </p:nvSpPr>
        <p:spPr>
          <a:xfrm>
            <a:off x="505671" y="4971093"/>
            <a:ext cx="344966" cy="200055"/>
          </a:xfrm>
          <a:prstGeom prst="rect">
            <a:avLst/>
          </a:prstGeom>
        </p:spPr>
        <p:txBody>
          <a:bodyPr wrap="none">
            <a:spAutoFit/>
          </a:bodyPr>
          <a:lstStyle/>
          <a:p>
            <a:r>
              <a:rPr lang="en-US" altLang="ja-JP" sz="700" dirty="0">
                <a:latin typeface="+mn-ea"/>
              </a:rPr>
              <a:t>(</a:t>
            </a:r>
            <a:r>
              <a:rPr lang="ja-JP" altLang="en-US" sz="700" dirty="0">
                <a:latin typeface="+mn-ea"/>
              </a:rPr>
              <a:t>人</a:t>
            </a:r>
            <a:r>
              <a:rPr lang="en-US" altLang="ja-JP" sz="700" dirty="0">
                <a:latin typeface="+mn-ea"/>
              </a:rPr>
              <a:t>)</a:t>
            </a:r>
            <a:endParaRPr lang="ja-JP" altLang="en-US" sz="700" dirty="0">
              <a:latin typeface="+mn-ea"/>
            </a:endParaRPr>
          </a:p>
        </p:txBody>
      </p:sp>
      <p:sp>
        <p:nvSpPr>
          <p:cNvPr id="58" name="四角形: 角を丸くする 57">
            <a:extLst>
              <a:ext uri="{FF2B5EF4-FFF2-40B4-BE49-F238E27FC236}">
                <a16:creationId xmlns:a16="http://schemas.microsoft.com/office/drawing/2014/main" id="{875F63EE-8243-4E03-938B-91150296F60B}"/>
              </a:ext>
            </a:extLst>
          </p:cNvPr>
          <p:cNvSpPr/>
          <p:nvPr/>
        </p:nvSpPr>
        <p:spPr>
          <a:xfrm>
            <a:off x="1048186" y="5585620"/>
            <a:ext cx="3490363" cy="744781"/>
          </a:xfrm>
          <a:prstGeom prst="roundRect">
            <a:avLst>
              <a:gd name="adj" fmla="val 627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27590AD6-E158-40EB-ABC1-E6F33563CBB9}"/>
              </a:ext>
            </a:extLst>
          </p:cNvPr>
          <p:cNvSpPr/>
          <p:nvPr/>
        </p:nvSpPr>
        <p:spPr>
          <a:xfrm>
            <a:off x="1610992" y="5309313"/>
            <a:ext cx="2364750" cy="246221"/>
          </a:xfrm>
          <a:prstGeom prst="rect">
            <a:avLst/>
          </a:prstGeom>
          <a:solidFill>
            <a:schemeClr val="bg1"/>
          </a:solidFill>
        </p:spPr>
        <p:txBody>
          <a:bodyPr wrap="none">
            <a:spAutoFit/>
          </a:bodyPr>
          <a:lstStyle/>
          <a:p>
            <a:r>
              <a:rPr lang="ja-JP" altLang="en-US" sz="1000" b="1" dirty="0">
                <a:solidFill>
                  <a:srgbClr val="FF0000"/>
                </a:solidFill>
                <a:latin typeface="Arial Black" panose="020B0A04020102020204" pitchFamily="34" charset="0"/>
              </a:rPr>
              <a:t>被保険者数は少ないが、受診率が低い</a:t>
            </a:r>
          </a:p>
        </p:txBody>
      </p:sp>
      <p:sp>
        <p:nvSpPr>
          <p:cNvPr id="15" name="正方形/長方形 14">
            <a:extLst>
              <a:ext uri="{FF2B5EF4-FFF2-40B4-BE49-F238E27FC236}">
                <a16:creationId xmlns:a16="http://schemas.microsoft.com/office/drawing/2014/main" id="{F9EF40F3-CEC5-4476-AD5C-BE38E997D0DF}"/>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- 32</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543964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グラフ 41">
            <a:extLst>
              <a:ext uri="{FF2B5EF4-FFF2-40B4-BE49-F238E27FC236}">
                <a16:creationId xmlns:a16="http://schemas.microsoft.com/office/drawing/2014/main" id="{1CC3E7AA-5974-42EF-B3F4-751220D07A98}"/>
              </a:ext>
            </a:extLst>
          </p:cNvPr>
          <p:cNvGraphicFramePr/>
          <p:nvPr>
            <p:extLst>
              <p:ext uri="{D42A27DB-BD31-4B8C-83A1-F6EECF244321}">
                <p14:modId xmlns:p14="http://schemas.microsoft.com/office/powerpoint/2010/main" val="2369084366"/>
              </p:ext>
            </p:extLst>
          </p:nvPr>
        </p:nvGraphicFramePr>
        <p:xfrm>
          <a:off x="3306556" y="5625760"/>
          <a:ext cx="2992643" cy="18442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グラフ 34">
            <a:extLst>
              <a:ext uri="{FF2B5EF4-FFF2-40B4-BE49-F238E27FC236}">
                <a16:creationId xmlns:a16="http://schemas.microsoft.com/office/drawing/2014/main" id="{6FA682F1-B684-4902-8E67-543B9D4DCF95}"/>
              </a:ext>
            </a:extLst>
          </p:cNvPr>
          <p:cNvGraphicFramePr/>
          <p:nvPr>
            <p:extLst>
              <p:ext uri="{D42A27DB-BD31-4B8C-83A1-F6EECF244321}">
                <p14:modId xmlns:p14="http://schemas.microsoft.com/office/powerpoint/2010/main" val="1801821246"/>
              </p:ext>
            </p:extLst>
          </p:nvPr>
        </p:nvGraphicFramePr>
        <p:xfrm>
          <a:off x="94534" y="2220988"/>
          <a:ext cx="3775802" cy="1500569"/>
        </p:xfrm>
        <a:graphic>
          <a:graphicData uri="http://schemas.openxmlformats.org/drawingml/2006/chart">
            <c:chart xmlns:c="http://schemas.openxmlformats.org/drawingml/2006/chart" xmlns:r="http://schemas.openxmlformats.org/officeDocument/2006/relationships" r:id="rId4"/>
          </a:graphicData>
        </a:graphic>
      </p:graphicFrame>
      <p:sp>
        <p:nvSpPr>
          <p:cNvPr id="18" name="正方形/長方形 17">
            <a:extLst>
              <a:ext uri="{FF2B5EF4-FFF2-40B4-BE49-F238E27FC236}">
                <a16:creationId xmlns:a16="http://schemas.microsoft.com/office/drawing/2014/main" id="{05F32F9E-0CAF-403A-A8CA-DCBDFC87E864}"/>
              </a:ext>
            </a:extLst>
          </p:cNvPr>
          <p:cNvSpPr/>
          <p:nvPr/>
        </p:nvSpPr>
        <p:spPr>
          <a:xfrm>
            <a:off x="94534" y="280659"/>
            <a:ext cx="2800767" cy="276999"/>
          </a:xfrm>
          <a:prstGeom prst="rect">
            <a:avLst/>
          </a:prstGeom>
        </p:spPr>
        <p:txBody>
          <a:bodyPr wrap="none">
            <a:spAutoFit/>
          </a:bodyPr>
          <a:lstStyle/>
          <a:p>
            <a:r>
              <a:rPr lang="ja-JP" altLang="en-US" sz="1200" b="1" dirty="0">
                <a:latin typeface="+mn-ea"/>
              </a:rPr>
              <a:t>（</a:t>
            </a:r>
            <a:r>
              <a:rPr kumimoji="1" lang="ja-JP" altLang="en-US" sz="1200" b="1" dirty="0">
                <a:latin typeface="+mn-ea"/>
              </a:rPr>
              <a:t>特定健診受診者と未受診者の分析</a:t>
            </a:r>
            <a:r>
              <a:rPr lang="ja-JP" altLang="en-US" sz="1200" b="1" dirty="0">
                <a:solidFill>
                  <a:srgbClr val="000000"/>
                </a:solidFill>
                <a:latin typeface="+mn-ea"/>
              </a:rPr>
              <a:t>）</a:t>
            </a:r>
            <a:endParaRPr lang="ja-JP" altLang="en-US" sz="1200" b="1" dirty="0">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25AD0D87-233E-4691-87CA-3EFAA0AC1D93}"/>
              </a:ext>
            </a:extLst>
          </p:cNvPr>
          <p:cNvSpPr/>
          <p:nvPr/>
        </p:nvSpPr>
        <p:spPr>
          <a:xfrm>
            <a:off x="479503" y="681951"/>
            <a:ext cx="5819697" cy="1039195"/>
          </a:xfrm>
          <a:prstGeom prst="rect">
            <a:avLst/>
          </a:prstGeom>
        </p:spPr>
        <p:txBody>
          <a:bodyPr wrap="square">
            <a:spAutoFit/>
          </a:bodyPr>
          <a:lstStyle/>
          <a:p>
            <a:pPr>
              <a:lnSpc>
                <a:spcPct val="150000"/>
              </a:lnSpc>
            </a:pPr>
            <a:r>
              <a:rPr lang="ja-JP" altLang="en-US" sz="1050" dirty="0">
                <a:solidFill>
                  <a:srgbClr val="000000"/>
                </a:solidFill>
                <a:latin typeface="+mn-ea"/>
              </a:rPr>
              <a:t>　</a:t>
            </a:r>
            <a:r>
              <a:rPr lang="ja-JP" altLang="en-US" sz="1050" dirty="0">
                <a:latin typeface="+mn-ea"/>
              </a:rPr>
              <a:t>医療機関未受診の割合では、特定健診受診者と特定健診未受診者を比較すると、特定健診受診者</a:t>
            </a:r>
            <a:r>
              <a:rPr lang="en-US" altLang="ja-JP" sz="1050" dirty="0">
                <a:latin typeface="+mn-ea"/>
              </a:rPr>
              <a:t>2.3</a:t>
            </a:r>
            <a:r>
              <a:rPr lang="ja-JP" altLang="en-US" sz="1050" dirty="0">
                <a:latin typeface="+mn-ea"/>
              </a:rPr>
              <a:t>％に対して、特定健診未受診者は</a:t>
            </a:r>
            <a:r>
              <a:rPr lang="en-US" altLang="ja-JP" sz="1050" dirty="0">
                <a:latin typeface="+mn-ea"/>
              </a:rPr>
              <a:t>9.6</a:t>
            </a:r>
            <a:r>
              <a:rPr lang="ja-JP" altLang="en-US" sz="1050" dirty="0">
                <a:latin typeface="+mn-ea"/>
              </a:rPr>
              <a:t>％と約</a:t>
            </a:r>
            <a:r>
              <a:rPr lang="en-US" altLang="ja-JP" sz="1050" dirty="0">
                <a:latin typeface="+mn-ea"/>
              </a:rPr>
              <a:t>4</a:t>
            </a:r>
            <a:r>
              <a:rPr lang="ja-JP" altLang="en-US" sz="1050" dirty="0">
                <a:latin typeface="+mn-ea"/>
              </a:rPr>
              <a:t>倍程度高くなっています。</a:t>
            </a:r>
            <a:r>
              <a:rPr lang="ja-JP" altLang="en-US" sz="1050" dirty="0"/>
              <a:t>健康状態の把握ができないため、生活習慣の改善や病気の早期発見・早期治療が難しい状態にあるといえます。</a:t>
            </a:r>
            <a:endParaRPr lang="ja-JP" altLang="en-US" sz="1050" dirty="0">
              <a:latin typeface="+mn-ea"/>
            </a:endParaRPr>
          </a:p>
        </p:txBody>
      </p:sp>
      <p:sp>
        <p:nvSpPr>
          <p:cNvPr id="20" name="正方形/長方形 19">
            <a:extLst>
              <a:ext uri="{FF2B5EF4-FFF2-40B4-BE49-F238E27FC236}">
                <a16:creationId xmlns:a16="http://schemas.microsoft.com/office/drawing/2014/main" id="{CB3BD6D1-405F-492E-94E1-2CF1B85286B5}"/>
              </a:ext>
            </a:extLst>
          </p:cNvPr>
          <p:cNvSpPr/>
          <p:nvPr/>
        </p:nvSpPr>
        <p:spPr>
          <a:xfrm>
            <a:off x="2729658" y="1603065"/>
            <a:ext cx="1595309" cy="261610"/>
          </a:xfrm>
          <a:prstGeom prst="rect">
            <a:avLst/>
          </a:prstGeom>
        </p:spPr>
        <p:txBody>
          <a:bodyPr wrap="none">
            <a:spAutoFit/>
          </a:bodyPr>
          <a:lstStyle/>
          <a:p>
            <a:r>
              <a:rPr lang="ja-JP" altLang="en-US" sz="1100" b="1" dirty="0">
                <a:solidFill>
                  <a:srgbClr val="000000"/>
                </a:solidFill>
                <a:latin typeface="+mn-ea"/>
              </a:rPr>
              <a:t>医療機関未受診の割合</a:t>
            </a:r>
            <a:endParaRPr lang="ja-JP" altLang="en-US" sz="1100" b="1" dirty="0">
              <a:latin typeface="+mn-ea"/>
            </a:endParaRPr>
          </a:p>
        </p:txBody>
      </p:sp>
      <p:graphicFrame>
        <p:nvGraphicFramePr>
          <p:cNvPr id="21" name="グラフ 20">
            <a:extLst>
              <a:ext uri="{FF2B5EF4-FFF2-40B4-BE49-F238E27FC236}">
                <a16:creationId xmlns:a16="http://schemas.microsoft.com/office/drawing/2014/main" id="{33FBFB95-80CA-42D6-BA21-C97A0A8013E7}"/>
              </a:ext>
            </a:extLst>
          </p:cNvPr>
          <p:cNvGraphicFramePr/>
          <p:nvPr>
            <p:extLst>
              <p:ext uri="{D42A27DB-BD31-4B8C-83A1-F6EECF244321}">
                <p14:modId xmlns:p14="http://schemas.microsoft.com/office/powerpoint/2010/main" val="3785657996"/>
              </p:ext>
            </p:extLst>
          </p:nvPr>
        </p:nvGraphicFramePr>
        <p:xfrm>
          <a:off x="2809790" y="2220989"/>
          <a:ext cx="3775802" cy="1513092"/>
        </p:xfrm>
        <a:graphic>
          <a:graphicData uri="http://schemas.openxmlformats.org/drawingml/2006/chart">
            <c:chart xmlns:c="http://schemas.openxmlformats.org/drawingml/2006/chart" xmlns:r="http://schemas.openxmlformats.org/officeDocument/2006/relationships" r:id="rId5"/>
          </a:graphicData>
        </a:graphic>
      </p:graphicFrame>
      <p:sp>
        <p:nvSpPr>
          <p:cNvPr id="22" name="正方形/長方形 21">
            <a:extLst>
              <a:ext uri="{FF2B5EF4-FFF2-40B4-BE49-F238E27FC236}">
                <a16:creationId xmlns:a16="http://schemas.microsoft.com/office/drawing/2014/main" id="{0AA2F319-F0F1-4B5D-B1E8-D73F9C31A61E}"/>
              </a:ext>
            </a:extLst>
          </p:cNvPr>
          <p:cNvSpPr/>
          <p:nvPr/>
        </p:nvSpPr>
        <p:spPr>
          <a:xfrm>
            <a:off x="1551796" y="2026235"/>
            <a:ext cx="992579" cy="230832"/>
          </a:xfrm>
          <a:prstGeom prst="rect">
            <a:avLst/>
          </a:prstGeom>
        </p:spPr>
        <p:txBody>
          <a:bodyPr wrap="none">
            <a:spAutoFit/>
          </a:bodyPr>
          <a:lstStyle/>
          <a:p>
            <a:r>
              <a:rPr lang="ja-JP" altLang="en-US" sz="900" b="1" dirty="0">
                <a:latin typeface="+mn-ea"/>
              </a:rPr>
              <a:t>特定健診受診者</a:t>
            </a:r>
            <a:endParaRPr lang="en-US" altLang="ja-JP" sz="900" b="1" dirty="0">
              <a:latin typeface="+mn-ea"/>
            </a:endParaRPr>
          </a:p>
        </p:txBody>
      </p:sp>
      <p:sp>
        <p:nvSpPr>
          <p:cNvPr id="26" name="正方形/長方形 25">
            <a:extLst>
              <a:ext uri="{FF2B5EF4-FFF2-40B4-BE49-F238E27FC236}">
                <a16:creationId xmlns:a16="http://schemas.microsoft.com/office/drawing/2014/main" id="{2D9F710C-8DD0-4EDD-869F-7DE675610ACC}"/>
              </a:ext>
            </a:extLst>
          </p:cNvPr>
          <p:cNvSpPr/>
          <p:nvPr/>
        </p:nvSpPr>
        <p:spPr>
          <a:xfrm>
            <a:off x="2099357" y="2771848"/>
            <a:ext cx="630301" cy="215444"/>
          </a:xfrm>
          <a:prstGeom prst="rect">
            <a:avLst/>
          </a:prstGeom>
        </p:spPr>
        <p:txBody>
          <a:bodyPr wrap="none">
            <a:spAutoFit/>
          </a:bodyPr>
          <a:lstStyle/>
          <a:p>
            <a:r>
              <a:rPr lang="ja-JP" altLang="en-US" sz="800" dirty="0">
                <a:solidFill>
                  <a:srgbClr val="0070C0"/>
                </a:solidFill>
                <a:latin typeface="Arial Black" panose="020B0A04020102020204" pitchFamily="34" charset="0"/>
              </a:rPr>
              <a:t>（</a:t>
            </a:r>
            <a:r>
              <a:rPr lang="en-US" altLang="ja-JP" sz="800" dirty="0">
                <a:solidFill>
                  <a:srgbClr val="0070C0"/>
                </a:solidFill>
                <a:latin typeface="Arial Black" panose="020B0A04020102020204" pitchFamily="34" charset="0"/>
              </a:rPr>
              <a:t>20</a:t>
            </a:r>
            <a:r>
              <a:rPr lang="ja-JP" altLang="en-US" sz="800" dirty="0">
                <a:solidFill>
                  <a:srgbClr val="0070C0"/>
                </a:solidFill>
                <a:latin typeface="Arial Black" panose="020B0A04020102020204" pitchFamily="34" charset="0"/>
              </a:rPr>
              <a:t>名）</a:t>
            </a:r>
            <a:endParaRPr lang="en-US" altLang="ja-JP" sz="800" dirty="0">
              <a:solidFill>
                <a:srgbClr val="0070C0"/>
              </a:solidFill>
              <a:latin typeface="Arial Black" panose="020B0A04020102020204" pitchFamily="34" charset="0"/>
            </a:endParaRPr>
          </a:p>
        </p:txBody>
      </p:sp>
      <p:sp>
        <p:nvSpPr>
          <p:cNvPr id="27" name="正方形/長方形 26">
            <a:extLst>
              <a:ext uri="{FF2B5EF4-FFF2-40B4-BE49-F238E27FC236}">
                <a16:creationId xmlns:a16="http://schemas.microsoft.com/office/drawing/2014/main" id="{86103855-2DCF-4BCE-BBAE-BCBF2E3EC11B}"/>
              </a:ext>
            </a:extLst>
          </p:cNvPr>
          <p:cNvSpPr/>
          <p:nvPr/>
        </p:nvSpPr>
        <p:spPr>
          <a:xfrm>
            <a:off x="1628238" y="3219553"/>
            <a:ext cx="699230" cy="215444"/>
          </a:xfrm>
          <a:prstGeom prst="rect">
            <a:avLst/>
          </a:prstGeom>
        </p:spPr>
        <p:txBody>
          <a:bodyPr wrap="none">
            <a:spAutoFit/>
          </a:bodyPr>
          <a:lstStyle/>
          <a:p>
            <a:r>
              <a:rPr lang="ja-JP" altLang="en-US" sz="800" dirty="0">
                <a:latin typeface="Arial Black" panose="020B0A04020102020204" pitchFamily="34" charset="0"/>
              </a:rPr>
              <a:t>（</a:t>
            </a:r>
            <a:r>
              <a:rPr lang="en-US" altLang="ja-JP" sz="800" dirty="0">
                <a:latin typeface="Arial Black" panose="020B0A04020102020204" pitchFamily="34" charset="0"/>
              </a:rPr>
              <a:t>859</a:t>
            </a:r>
            <a:r>
              <a:rPr lang="ja-JP" altLang="en-US" sz="800" dirty="0">
                <a:latin typeface="Arial Black" panose="020B0A04020102020204" pitchFamily="34" charset="0"/>
              </a:rPr>
              <a:t>名）</a:t>
            </a:r>
            <a:endParaRPr lang="en-US" altLang="ja-JP" sz="800" dirty="0">
              <a:latin typeface="Arial Black" panose="020B0A04020102020204" pitchFamily="34" charset="0"/>
            </a:endParaRPr>
          </a:p>
        </p:txBody>
      </p:sp>
      <p:sp>
        <p:nvSpPr>
          <p:cNvPr id="31" name="正方形/長方形 30">
            <a:extLst>
              <a:ext uri="{FF2B5EF4-FFF2-40B4-BE49-F238E27FC236}">
                <a16:creationId xmlns:a16="http://schemas.microsoft.com/office/drawing/2014/main" id="{340752F7-91FF-4000-944F-79B759E2A736}"/>
              </a:ext>
            </a:extLst>
          </p:cNvPr>
          <p:cNvSpPr/>
          <p:nvPr/>
        </p:nvSpPr>
        <p:spPr>
          <a:xfrm>
            <a:off x="4950964" y="2923642"/>
            <a:ext cx="699230" cy="215444"/>
          </a:xfrm>
          <a:prstGeom prst="rect">
            <a:avLst/>
          </a:prstGeom>
        </p:spPr>
        <p:txBody>
          <a:bodyPr wrap="none">
            <a:spAutoFit/>
          </a:bodyPr>
          <a:lstStyle/>
          <a:p>
            <a:r>
              <a:rPr lang="ja-JP" altLang="en-US" sz="800" dirty="0">
                <a:solidFill>
                  <a:srgbClr val="0070C0"/>
                </a:solidFill>
                <a:latin typeface="Arial Black" panose="020B0A04020102020204" pitchFamily="34" charset="0"/>
              </a:rPr>
              <a:t>（</a:t>
            </a:r>
            <a:r>
              <a:rPr lang="en-US" altLang="ja-JP" sz="800" dirty="0">
                <a:solidFill>
                  <a:srgbClr val="0070C0"/>
                </a:solidFill>
                <a:latin typeface="Arial Black" panose="020B0A04020102020204" pitchFamily="34" charset="0"/>
              </a:rPr>
              <a:t>133</a:t>
            </a:r>
            <a:r>
              <a:rPr lang="ja-JP" altLang="en-US" sz="800" dirty="0">
                <a:solidFill>
                  <a:srgbClr val="0070C0"/>
                </a:solidFill>
                <a:latin typeface="Arial Black" panose="020B0A04020102020204" pitchFamily="34" charset="0"/>
              </a:rPr>
              <a:t>名）</a:t>
            </a:r>
            <a:endParaRPr lang="en-US" altLang="ja-JP" sz="800" dirty="0">
              <a:solidFill>
                <a:srgbClr val="0070C0"/>
              </a:solidFill>
              <a:latin typeface="Arial Black" panose="020B0A04020102020204" pitchFamily="34" charset="0"/>
            </a:endParaRPr>
          </a:p>
        </p:txBody>
      </p:sp>
      <p:sp>
        <p:nvSpPr>
          <p:cNvPr id="32" name="正方形/長方形 31">
            <a:extLst>
              <a:ext uri="{FF2B5EF4-FFF2-40B4-BE49-F238E27FC236}">
                <a16:creationId xmlns:a16="http://schemas.microsoft.com/office/drawing/2014/main" id="{93D6B907-D04C-4681-9B6D-BFDDA5811356}"/>
              </a:ext>
            </a:extLst>
          </p:cNvPr>
          <p:cNvSpPr/>
          <p:nvPr/>
        </p:nvSpPr>
        <p:spPr>
          <a:xfrm>
            <a:off x="4296779" y="3264352"/>
            <a:ext cx="801823" cy="215444"/>
          </a:xfrm>
          <a:prstGeom prst="rect">
            <a:avLst/>
          </a:prstGeom>
        </p:spPr>
        <p:txBody>
          <a:bodyPr wrap="none">
            <a:spAutoFit/>
          </a:bodyPr>
          <a:lstStyle/>
          <a:p>
            <a:r>
              <a:rPr lang="ja-JP" altLang="en-US" sz="800" dirty="0">
                <a:latin typeface="Arial Black" panose="020B0A04020102020204" pitchFamily="34" charset="0"/>
              </a:rPr>
              <a:t>（</a:t>
            </a:r>
            <a:r>
              <a:rPr lang="en-US" altLang="ja-JP" sz="800" dirty="0">
                <a:latin typeface="Arial Black" panose="020B0A04020102020204" pitchFamily="34" charset="0"/>
              </a:rPr>
              <a:t>1,256</a:t>
            </a:r>
            <a:r>
              <a:rPr lang="ja-JP" altLang="en-US" sz="800" dirty="0">
                <a:latin typeface="Arial Black" panose="020B0A04020102020204" pitchFamily="34" charset="0"/>
              </a:rPr>
              <a:t>名）</a:t>
            </a:r>
            <a:endParaRPr lang="en-US" altLang="ja-JP" sz="800" dirty="0">
              <a:latin typeface="Arial Black" panose="020B0A04020102020204" pitchFamily="34" charset="0"/>
            </a:endParaRPr>
          </a:p>
        </p:txBody>
      </p:sp>
      <p:sp>
        <p:nvSpPr>
          <p:cNvPr id="34" name="正方形/長方形 33">
            <a:extLst>
              <a:ext uri="{FF2B5EF4-FFF2-40B4-BE49-F238E27FC236}">
                <a16:creationId xmlns:a16="http://schemas.microsoft.com/office/drawing/2014/main" id="{6FC78CB0-3C1F-4BCD-B520-58C8C73462D5}"/>
              </a:ext>
            </a:extLst>
          </p:cNvPr>
          <p:cNvSpPr/>
          <p:nvPr/>
        </p:nvSpPr>
        <p:spPr>
          <a:xfrm>
            <a:off x="4324967" y="1999254"/>
            <a:ext cx="1107996" cy="230832"/>
          </a:xfrm>
          <a:prstGeom prst="rect">
            <a:avLst/>
          </a:prstGeom>
        </p:spPr>
        <p:txBody>
          <a:bodyPr wrap="none">
            <a:spAutoFit/>
          </a:bodyPr>
          <a:lstStyle/>
          <a:p>
            <a:r>
              <a:rPr lang="ja-JP" altLang="en-US" sz="900" b="1" dirty="0">
                <a:latin typeface="+mn-ea"/>
              </a:rPr>
              <a:t>特定健診</a:t>
            </a:r>
            <a:r>
              <a:rPr lang="ja-JP" altLang="en-US" sz="900" b="1" dirty="0">
                <a:solidFill>
                  <a:srgbClr val="FF0000"/>
                </a:solidFill>
                <a:latin typeface="+mn-ea"/>
              </a:rPr>
              <a:t>未</a:t>
            </a:r>
            <a:r>
              <a:rPr lang="ja-JP" altLang="en-US" sz="900" b="1" dirty="0">
                <a:latin typeface="+mn-ea"/>
              </a:rPr>
              <a:t>受診者</a:t>
            </a:r>
            <a:endParaRPr lang="en-US" altLang="ja-JP" sz="900" b="1" dirty="0">
              <a:latin typeface="+mn-ea"/>
            </a:endParaRPr>
          </a:p>
        </p:txBody>
      </p:sp>
      <p:sp>
        <p:nvSpPr>
          <p:cNvPr id="36" name="正方形/長方形 35">
            <a:extLst>
              <a:ext uri="{FF2B5EF4-FFF2-40B4-BE49-F238E27FC236}">
                <a16:creationId xmlns:a16="http://schemas.microsoft.com/office/drawing/2014/main" id="{767126D3-B2FE-4CD0-A48B-670DC8D7853A}"/>
              </a:ext>
            </a:extLst>
          </p:cNvPr>
          <p:cNvSpPr/>
          <p:nvPr/>
        </p:nvSpPr>
        <p:spPr>
          <a:xfrm>
            <a:off x="94533" y="3864909"/>
            <a:ext cx="1723549" cy="276999"/>
          </a:xfrm>
          <a:prstGeom prst="rect">
            <a:avLst/>
          </a:prstGeom>
        </p:spPr>
        <p:txBody>
          <a:bodyPr wrap="none">
            <a:spAutoFit/>
          </a:bodyPr>
          <a:lstStyle/>
          <a:p>
            <a:r>
              <a:rPr lang="ja-JP" altLang="en-US" sz="1200" b="1" dirty="0">
                <a:latin typeface="+mn-ea"/>
              </a:rPr>
              <a:t>（</a:t>
            </a:r>
            <a:r>
              <a:rPr lang="ja-JP" altLang="en-US" sz="1200" b="1" dirty="0">
                <a:solidFill>
                  <a:srgbClr val="000000"/>
                </a:solidFill>
                <a:latin typeface="+mn-ea"/>
              </a:rPr>
              <a:t>一人当たり医療費）</a:t>
            </a:r>
            <a:endParaRPr lang="ja-JP" altLang="en-US" sz="1200" b="1" dirty="0">
              <a:latin typeface="游ゴシック" panose="020B0400000000000000" pitchFamily="50" charset="-128"/>
              <a:ea typeface="游ゴシック" panose="020B0400000000000000" pitchFamily="50" charset="-128"/>
            </a:endParaRPr>
          </a:p>
        </p:txBody>
      </p:sp>
      <p:sp>
        <p:nvSpPr>
          <p:cNvPr id="37" name="正方形/長方形 36">
            <a:extLst>
              <a:ext uri="{FF2B5EF4-FFF2-40B4-BE49-F238E27FC236}">
                <a16:creationId xmlns:a16="http://schemas.microsoft.com/office/drawing/2014/main" id="{EF8955CE-9E15-4984-8C6A-121EBF656460}"/>
              </a:ext>
            </a:extLst>
          </p:cNvPr>
          <p:cNvSpPr/>
          <p:nvPr/>
        </p:nvSpPr>
        <p:spPr>
          <a:xfrm>
            <a:off x="479502" y="4266201"/>
            <a:ext cx="5819697" cy="1039195"/>
          </a:xfrm>
          <a:prstGeom prst="rect">
            <a:avLst/>
          </a:prstGeom>
        </p:spPr>
        <p:txBody>
          <a:bodyPr wrap="square">
            <a:spAutoFit/>
          </a:bodyPr>
          <a:lstStyle/>
          <a:p>
            <a:pPr>
              <a:lnSpc>
                <a:spcPct val="150000"/>
              </a:lnSpc>
            </a:pPr>
            <a:r>
              <a:rPr lang="ja-JP" altLang="en-US" sz="1050" dirty="0">
                <a:solidFill>
                  <a:srgbClr val="000000"/>
                </a:solidFill>
                <a:latin typeface="+mn-ea"/>
              </a:rPr>
              <a:t>　</a:t>
            </a:r>
            <a:r>
              <a:rPr lang="ja-JP" altLang="en-US" sz="1050" dirty="0">
                <a:latin typeface="+mn-ea"/>
              </a:rPr>
              <a:t>特定健診受診状況別に一人当たり医療費を比較すると、特定健診未受診者の方が約</a:t>
            </a:r>
            <a:r>
              <a:rPr lang="en-US" altLang="ja-JP" sz="1050" dirty="0">
                <a:latin typeface="+mn-ea"/>
              </a:rPr>
              <a:t>76</a:t>
            </a:r>
            <a:r>
              <a:rPr lang="ja-JP" altLang="en-US" sz="1050" dirty="0">
                <a:latin typeface="+mn-ea"/>
              </a:rPr>
              <a:t>千円程高くなっています。また男女別では、特定健診受診状況にかかわらず男性の方が高くなっています。一人当たり医療費が高い、特定健診未受診者かつ男性の被保険者について次項で分析します。</a:t>
            </a:r>
          </a:p>
        </p:txBody>
      </p:sp>
      <p:graphicFrame>
        <p:nvGraphicFramePr>
          <p:cNvPr id="39" name="グラフ 38">
            <a:extLst>
              <a:ext uri="{FF2B5EF4-FFF2-40B4-BE49-F238E27FC236}">
                <a16:creationId xmlns:a16="http://schemas.microsoft.com/office/drawing/2014/main" id="{F7B59E71-6468-4D76-94E7-0B2396964E0D}"/>
              </a:ext>
            </a:extLst>
          </p:cNvPr>
          <p:cNvGraphicFramePr/>
          <p:nvPr>
            <p:extLst>
              <p:ext uri="{D42A27DB-BD31-4B8C-83A1-F6EECF244321}">
                <p14:modId xmlns:p14="http://schemas.microsoft.com/office/powerpoint/2010/main" val="3414887070"/>
              </p:ext>
            </p:extLst>
          </p:nvPr>
        </p:nvGraphicFramePr>
        <p:xfrm>
          <a:off x="479501" y="5629101"/>
          <a:ext cx="2751447" cy="1833632"/>
        </p:xfrm>
        <a:graphic>
          <a:graphicData uri="http://schemas.openxmlformats.org/drawingml/2006/chart">
            <c:chart xmlns:c="http://schemas.openxmlformats.org/drawingml/2006/chart" xmlns:r="http://schemas.openxmlformats.org/officeDocument/2006/relationships" r:id="rId6"/>
          </a:graphicData>
        </a:graphic>
      </p:graphicFrame>
      <p:sp>
        <p:nvSpPr>
          <p:cNvPr id="40" name="正方形/長方形 39">
            <a:extLst>
              <a:ext uri="{FF2B5EF4-FFF2-40B4-BE49-F238E27FC236}">
                <a16:creationId xmlns:a16="http://schemas.microsoft.com/office/drawing/2014/main" id="{F7FEB17D-9E02-4800-8730-6B5533293E65}"/>
              </a:ext>
            </a:extLst>
          </p:cNvPr>
          <p:cNvSpPr/>
          <p:nvPr/>
        </p:nvSpPr>
        <p:spPr>
          <a:xfrm>
            <a:off x="256013" y="5238116"/>
            <a:ext cx="3172790" cy="369332"/>
          </a:xfrm>
          <a:prstGeom prst="rect">
            <a:avLst/>
          </a:prstGeom>
        </p:spPr>
        <p:txBody>
          <a:bodyPr wrap="square">
            <a:spAutoFit/>
          </a:bodyPr>
          <a:lstStyle/>
          <a:p>
            <a:pPr algn="ctr"/>
            <a:r>
              <a:rPr lang="ja-JP" altLang="en-US" sz="900" b="1" dirty="0">
                <a:solidFill>
                  <a:srgbClr val="000000"/>
                </a:solidFill>
                <a:latin typeface="+mn-ea"/>
              </a:rPr>
              <a:t>令和</a:t>
            </a:r>
            <a:r>
              <a:rPr lang="en-US" altLang="ja-JP" sz="900" b="1" dirty="0">
                <a:solidFill>
                  <a:srgbClr val="000000"/>
                </a:solidFill>
                <a:latin typeface="+mn-ea"/>
              </a:rPr>
              <a:t>4</a:t>
            </a:r>
            <a:r>
              <a:rPr lang="ja-JP" altLang="en-US" sz="900" b="1" dirty="0">
                <a:solidFill>
                  <a:srgbClr val="000000"/>
                </a:solidFill>
                <a:latin typeface="+mn-ea"/>
              </a:rPr>
              <a:t>年度</a:t>
            </a:r>
            <a:endParaRPr lang="en-US" altLang="ja-JP" sz="900" b="1" dirty="0">
              <a:solidFill>
                <a:srgbClr val="000000"/>
              </a:solidFill>
              <a:latin typeface="+mn-ea"/>
            </a:endParaRPr>
          </a:p>
          <a:p>
            <a:pPr algn="ctr"/>
            <a:r>
              <a:rPr lang="ja-JP" altLang="en-US" sz="900" b="1" dirty="0">
                <a:latin typeface="+mn-ea"/>
              </a:rPr>
              <a:t>特定健診受診状況別患者一人当たりの医療費</a:t>
            </a:r>
          </a:p>
        </p:txBody>
      </p:sp>
      <p:sp>
        <p:nvSpPr>
          <p:cNvPr id="41" name="正方形/長方形 40">
            <a:extLst>
              <a:ext uri="{FF2B5EF4-FFF2-40B4-BE49-F238E27FC236}">
                <a16:creationId xmlns:a16="http://schemas.microsoft.com/office/drawing/2014/main" id="{109769EC-4DA0-4FB9-8030-E11C7264056D}"/>
              </a:ext>
            </a:extLst>
          </p:cNvPr>
          <p:cNvSpPr/>
          <p:nvPr/>
        </p:nvSpPr>
        <p:spPr>
          <a:xfrm>
            <a:off x="426787" y="5628469"/>
            <a:ext cx="494699" cy="200055"/>
          </a:xfrm>
          <a:prstGeom prst="rect">
            <a:avLst/>
          </a:prstGeom>
        </p:spPr>
        <p:txBody>
          <a:bodyPr wrap="square">
            <a:spAutoFit/>
          </a:bodyPr>
          <a:lstStyle/>
          <a:p>
            <a:pPr algn="ctr"/>
            <a:r>
              <a:rPr lang="en-US" altLang="ja-JP" sz="700" dirty="0">
                <a:solidFill>
                  <a:srgbClr val="000000"/>
                </a:solidFill>
                <a:latin typeface="+mn-ea"/>
              </a:rPr>
              <a:t>(</a:t>
            </a:r>
            <a:r>
              <a:rPr lang="ja-JP" altLang="en-US" sz="700" dirty="0">
                <a:solidFill>
                  <a:srgbClr val="000000"/>
                </a:solidFill>
                <a:latin typeface="+mn-ea"/>
              </a:rPr>
              <a:t>円</a:t>
            </a:r>
            <a:r>
              <a:rPr lang="en-US" altLang="ja-JP" sz="700" dirty="0">
                <a:solidFill>
                  <a:srgbClr val="000000"/>
                </a:solidFill>
                <a:latin typeface="+mn-ea"/>
              </a:rPr>
              <a:t>)</a:t>
            </a:r>
            <a:endParaRPr lang="ja-JP" altLang="en-US" sz="700" dirty="0">
              <a:latin typeface="+mn-ea"/>
            </a:endParaRPr>
          </a:p>
        </p:txBody>
      </p:sp>
      <p:sp>
        <p:nvSpPr>
          <p:cNvPr id="43" name="正方形/長方形 42">
            <a:extLst>
              <a:ext uri="{FF2B5EF4-FFF2-40B4-BE49-F238E27FC236}">
                <a16:creationId xmlns:a16="http://schemas.microsoft.com/office/drawing/2014/main" id="{298DB74A-8334-4A55-8095-FDFEDE27ED98}"/>
              </a:ext>
            </a:extLst>
          </p:cNvPr>
          <p:cNvSpPr/>
          <p:nvPr/>
        </p:nvSpPr>
        <p:spPr>
          <a:xfrm>
            <a:off x="3089830" y="5218318"/>
            <a:ext cx="3538952" cy="369332"/>
          </a:xfrm>
          <a:prstGeom prst="rect">
            <a:avLst/>
          </a:prstGeom>
        </p:spPr>
        <p:txBody>
          <a:bodyPr wrap="square">
            <a:spAutoFit/>
          </a:bodyPr>
          <a:lstStyle/>
          <a:p>
            <a:pPr algn="ctr"/>
            <a:r>
              <a:rPr lang="ja-JP" altLang="en-US" sz="900" b="1" dirty="0">
                <a:solidFill>
                  <a:srgbClr val="000000"/>
                </a:solidFill>
                <a:latin typeface="+mn-ea"/>
              </a:rPr>
              <a:t>令和</a:t>
            </a:r>
            <a:r>
              <a:rPr lang="en-US" altLang="ja-JP" sz="900" b="1" dirty="0">
                <a:solidFill>
                  <a:srgbClr val="000000"/>
                </a:solidFill>
                <a:latin typeface="+mn-ea"/>
              </a:rPr>
              <a:t>4</a:t>
            </a:r>
            <a:r>
              <a:rPr lang="ja-JP" altLang="en-US" sz="900" b="1" dirty="0">
                <a:solidFill>
                  <a:srgbClr val="000000"/>
                </a:solidFill>
                <a:latin typeface="+mn-ea"/>
              </a:rPr>
              <a:t>年度男女別</a:t>
            </a:r>
            <a:endParaRPr lang="en-US" altLang="ja-JP" sz="900" b="1" dirty="0">
              <a:solidFill>
                <a:srgbClr val="000000"/>
              </a:solidFill>
              <a:latin typeface="+mn-ea"/>
            </a:endParaRPr>
          </a:p>
          <a:p>
            <a:pPr algn="ctr"/>
            <a:r>
              <a:rPr lang="ja-JP" altLang="en-US" sz="900" b="1" dirty="0">
                <a:latin typeface="+mn-ea"/>
              </a:rPr>
              <a:t>特定健診受診状況別患者一人当たりの医療費</a:t>
            </a:r>
          </a:p>
        </p:txBody>
      </p:sp>
      <p:sp>
        <p:nvSpPr>
          <p:cNvPr id="44" name="正方形/長方形 43">
            <a:extLst>
              <a:ext uri="{FF2B5EF4-FFF2-40B4-BE49-F238E27FC236}">
                <a16:creationId xmlns:a16="http://schemas.microsoft.com/office/drawing/2014/main" id="{24EBA548-7F8C-4E27-83AF-ADABBC827310}"/>
              </a:ext>
            </a:extLst>
          </p:cNvPr>
          <p:cNvSpPr/>
          <p:nvPr/>
        </p:nvSpPr>
        <p:spPr>
          <a:xfrm>
            <a:off x="3382165" y="5688276"/>
            <a:ext cx="494699" cy="200055"/>
          </a:xfrm>
          <a:prstGeom prst="rect">
            <a:avLst/>
          </a:prstGeom>
        </p:spPr>
        <p:txBody>
          <a:bodyPr wrap="square">
            <a:spAutoFit/>
          </a:bodyPr>
          <a:lstStyle/>
          <a:p>
            <a:pPr algn="ctr"/>
            <a:r>
              <a:rPr lang="en-US" altLang="ja-JP" sz="700" dirty="0">
                <a:solidFill>
                  <a:srgbClr val="000000"/>
                </a:solidFill>
                <a:latin typeface="+mn-ea"/>
              </a:rPr>
              <a:t>(</a:t>
            </a:r>
            <a:r>
              <a:rPr lang="ja-JP" altLang="en-US" sz="700" dirty="0">
                <a:solidFill>
                  <a:srgbClr val="000000"/>
                </a:solidFill>
                <a:latin typeface="+mn-ea"/>
              </a:rPr>
              <a:t>円</a:t>
            </a:r>
            <a:r>
              <a:rPr lang="en-US" altLang="ja-JP" sz="700" dirty="0">
                <a:solidFill>
                  <a:srgbClr val="000000"/>
                </a:solidFill>
                <a:latin typeface="+mn-ea"/>
              </a:rPr>
              <a:t>)</a:t>
            </a:r>
            <a:endParaRPr lang="ja-JP" altLang="en-US" sz="700" dirty="0">
              <a:latin typeface="+mn-ea"/>
            </a:endParaRPr>
          </a:p>
        </p:txBody>
      </p:sp>
      <p:sp>
        <p:nvSpPr>
          <p:cNvPr id="45" name="正方形/長方形 44">
            <a:extLst>
              <a:ext uri="{FF2B5EF4-FFF2-40B4-BE49-F238E27FC236}">
                <a16:creationId xmlns:a16="http://schemas.microsoft.com/office/drawing/2014/main" id="{5598ADEF-0A64-41C5-943C-64242C9C8A16}"/>
              </a:ext>
            </a:extLst>
          </p:cNvPr>
          <p:cNvSpPr/>
          <p:nvPr/>
        </p:nvSpPr>
        <p:spPr>
          <a:xfrm>
            <a:off x="4003885" y="6478165"/>
            <a:ext cx="632627" cy="246221"/>
          </a:xfrm>
          <a:prstGeom prst="rect">
            <a:avLst/>
          </a:prstGeom>
          <a:noFill/>
        </p:spPr>
        <p:txBody>
          <a:bodyPr wrap="square">
            <a:spAutoFit/>
          </a:bodyPr>
          <a:lstStyle/>
          <a:p>
            <a:r>
              <a:rPr lang="ja-JP" altLang="en-US" sz="1000" b="1" dirty="0">
                <a:solidFill>
                  <a:schemeClr val="bg1"/>
                </a:solidFill>
                <a:latin typeface="Arial Black" panose="020B0A04020102020204" pitchFamily="34" charset="0"/>
              </a:rPr>
              <a:t>男性</a:t>
            </a:r>
          </a:p>
        </p:txBody>
      </p:sp>
      <p:sp>
        <p:nvSpPr>
          <p:cNvPr id="46" name="正方形/長方形 45">
            <a:extLst>
              <a:ext uri="{FF2B5EF4-FFF2-40B4-BE49-F238E27FC236}">
                <a16:creationId xmlns:a16="http://schemas.microsoft.com/office/drawing/2014/main" id="{179643B6-BFC7-42FF-B1AB-CD523C0F2694}"/>
              </a:ext>
            </a:extLst>
          </p:cNvPr>
          <p:cNvSpPr/>
          <p:nvPr/>
        </p:nvSpPr>
        <p:spPr>
          <a:xfrm>
            <a:off x="4542992" y="6554395"/>
            <a:ext cx="632627" cy="246221"/>
          </a:xfrm>
          <a:prstGeom prst="rect">
            <a:avLst/>
          </a:prstGeom>
          <a:noFill/>
        </p:spPr>
        <p:txBody>
          <a:bodyPr wrap="square">
            <a:spAutoFit/>
          </a:bodyPr>
          <a:lstStyle/>
          <a:p>
            <a:r>
              <a:rPr lang="ja-JP" altLang="en-US" sz="1000" b="1" dirty="0">
                <a:latin typeface="Arial Black" panose="020B0A04020102020204" pitchFamily="34" charset="0"/>
              </a:rPr>
              <a:t>女性</a:t>
            </a:r>
          </a:p>
        </p:txBody>
      </p:sp>
      <p:sp>
        <p:nvSpPr>
          <p:cNvPr id="49" name="正方形/長方形 48">
            <a:extLst>
              <a:ext uri="{FF2B5EF4-FFF2-40B4-BE49-F238E27FC236}">
                <a16:creationId xmlns:a16="http://schemas.microsoft.com/office/drawing/2014/main" id="{08A14CC8-EDB9-4EE1-9F03-46F8AA4F4ECD}"/>
              </a:ext>
            </a:extLst>
          </p:cNvPr>
          <p:cNvSpPr/>
          <p:nvPr/>
        </p:nvSpPr>
        <p:spPr>
          <a:xfrm>
            <a:off x="5231228" y="6414159"/>
            <a:ext cx="632627" cy="246221"/>
          </a:xfrm>
          <a:prstGeom prst="rect">
            <a:avLst/>
          </a:prstGeom>
          <a:noFill/>
        </p:spPr>
        <p:txBody>
          <a:bodyPr wrap="square">
            <a:spAutoFit/>
          </a:bodyPr>
          <a:lstStyle/>
          <a:p>
            <a:r>
              <a:rPr lang="ja-JP" altLang="en-US" sz="1000" b="1" dirty="0">
                <a:solidFill>
                  <a:schemeClr val="bg1"/>
                </a:solidFill>
                <a:latin typeface="Arial Black" panose="020B0A04020102020204" pitchFamily="34" charset="0"/>
              </a:rPr>
              <a:t>男性</a:t>
            </a:r>
          </a:p>
        </p:txBody>
      </p:sp>
      <p:sp>
        <p:nvSpPr>
          <p:cNvPr id="51" name="正方形/長方形 50">
            <a:extLst>
              <a:ext uri="{FF2B5EF4-FFF2-40B4-BE49-F238E27FC236}">
                <a16:creationId xmlns:a16="http://schemas.microsoft.com/office/drawing/2014/main" id="{9BDC4272-7FA1-475A-B8FD-3D3FABF8E063}"/>
              </a:ext>
            </a:extLst>
          </p:cNvPr>
          <p:cNvSpPr/>
          <p:nvPr/>
        </p:nvSpPr>
        <p:spPr>
          <a:xfrm>
            <a:off x="5740239" y="6537269"/>
            <a:ext cx="632627" cy="246221"/>
          </a:xfrm>
          <a:prstGeom prst="rect">
            <a:avLst/>
          </a:prstGeom>
          <a:noFill/>
        </p:spPr>
        <p:txBody>
          <a:bodyPr wrap="square">
            <a:spAutoFit/>
          </a:bodyPr>
          <a:lstStyle/>
          <a:p>
            <a:r>
              <a:rPr lang="ja-JP" altLang="en-US" sz="1000" b="1" dirty="0">
                <a:latin typeface="Arial Black" panose="020B0A04020102020204" pitchFamily="34" charset="0"/>
              </a:rPr>
              <a:t>女性</a:t>
            </a:r>
          </a:p>
        </p:txBody>
      </p:sp>
      <p:sp>
        <p:nvSpPr>
          <p:cNvPr id="52" name="正方形/長方形 51">
            <a:extLst>
              <a:ext uri="{FF2B5EF4-FFF2-40B4-BE49-F238E27FC236}">
                <a16:creationId xmlns:a16="http://schemas.microsoft.com/office/drawing/2014/main" id="{D4996A65-5A38-427A-A02D-629B8A48BC59}"/>
              </a:ext>
            </a:extLst>
          </p:cNvPr>
          <p:cNvSpPr/>
          <p:nvPr/>
        </p:nvSpPr>
        <p:spPr>
          <a:xfrm>
            <a:off x="2503067" y="6112680"/>
            <a:ext cx="697627" cy="246221"/>
          </a:xfrm>
          <a:prstGeom prst="rect">
            <a:avLst/>
          </a:prstGeom>
          <a:ln>
            <a:noFill/>
          </a:ln>
        </p:spPr>
        <p:txBody>
          <a:bodyPr wrap="none">
            <a:spAutoFit/>
          </a:bodyPr>
          <a:lstStyle/>
          <a:p>
            <a:pPr algn="ctr"/>
            <a:r>
              <a:rPr lang="ja-JP" altLang="en-US" sz="500" b="1" dirty="0">
                <a:solidFill>
                  <a:schemeClr val="accent2">
                    <a:lumMod val="50000"/>
                  </a:schemeClr>
                </a:solidFill>
                <a:latin typeface="+mn-ea"/>
              </a:rPr>
              <a:t>長崎県</a:t>
            </a:r>
            <a:endParaRPr lang="en-US" altLang="ja-JP" sz="500" b="1" dirty="0">
              <a:solidFill>
                <a:schemeClr val="accent2">
                  <a:lumMod val="50000"/>
                </a:schemeClr>
              </a:solidFill>
              <a:latin typeface="+mn-ea"/>
            </a:endParaRPr>
          </a:p>
          <a:p>
            <a:pPr algn="ctr"/>
            <a:r>
              <a:rPr lang="ja-JP" altLang="en-US" sz="500" b="1" dirty="0">
                <a:solidFill>
                  <a:schemeClr val="accent2">
                    <a:lumMod val="50000"/>
                  </a:schemeClr>
                </a:solidFill>
                <a:latin typeface="+mn-ea"/>
              </a:rPr>
              <a:t>一人当たり医療費</a:t>
            </a:r>
          </a:p>
        </p:txBody>
      </p:sp>
      <p:sp>
        <p:nvSpPr>
          <p:cNvPr id="56" name="正方形/長方形 55">
            <a:extLst>
              <a:ext uri="{FF2B5EF4-FFF2-40B4-BE49-F238E27FC236}">
                <a16:creationId xmlns:a16="http://schemas.microsoft.com/office/drawing/2014/main" id="{227DBE2A-5451-47E8-980D-786B25314BB2}"/>
              </a:ext>
            </a:extLst>
          </p:cNvPr>
          <p:cNvSpPr/>
          <p:nvPr/>
        </p:nvSpPr>
        <p:spPr>
          <a:xfrm>
            <a:off x="5637844" y="6100581"/>
            <a:ext cx="697627" cy="246221"/>
          </a:xfrm>
          <a:prstGeom prst="rect">
            <a:avLst/>
          </a:prstGeom>
          <a:ln>
            <a:noFill/>
          </a:ln>
        </p:spPr>
        <p:txBody>
          <a:bodyPr wrap="none">
            <a:spAutoFit/>
          </a:bodyPr>
          <a:lstStyle/>
          <a:p>
            <a:pPr algn="ctr"/>
            <a:r>
              <a:rPr lang="ja-JP" altLang="en-US" sz="500" b="1" dirty="0">
                <a:solidFill>
                  <a:schemeClr val="accent2">
                    <a:lumMod val="50000"/>
                  </a:schemeClr>
                </a:solidFill>
                <a:latin typeface="+mn-ea"/>
              </a:rPr>
              <a:t>長崎県</a:t>
            </a:r>
            <a:endParaRPr lang="en-US" altLang="ja-JP" sz="500" b="1" dirty="0">
              <a:solidFill>
                <a:schemeClr val="accent2">
                  <a:lumMod val="50000"/>
                </a:schemeClr>
              </a:solidFill>
              <a:latin typeface="+mn-ea"/>
            </a:endParaRPr>
          </a:p>
          <a:p>
            <a:pPr algn="ctr"/>
            <a:r>
              <a:rPr lang="ja-JP" altLang="en-US" sz="500" b="1" dirty="0">
                <a:solidFill>
                  <a:schemeClr val="accent2">
                    <a:lumMod val="50000"/>
                  </a:schemeClr>
                </a:solidFill>
                <a:latin typeface="+mn-ea"/>
              </a:rPr>
              <a:t>一人当たり医療費</a:t>
            </a:r>
          </a:p>
        </p:txBody>
      </p:sp>
      <p:sp>
        <p:nvSpPr>
          <p:cNvPr id="57" name="正方形/長方形 56">
            <a:extLst>
              <a:ext uri="{FF2B5EF4-FFF2-40B4-BE49-F238E27FC236}">
                <a16:creationId xmlns:a16="http://schemas.microsoft.com/office/drawing/2014/main" id="{8D2475CA-08D2-45EA-B953-BA7EE8627D5B}"/>
              </a:ext>
            </a:extLst>
          </p:cNvPr>
          <p:cNvSpPr/>
          <p:nvPr/>
        </p:nvSpPr>
        <p:spPr>
          <a:xfrm>
            <a:off x="426787" y="8185390"/>
            <a:ext cx="5514697" cy="369332"/>
          </a:xfrm>
          <a:prstGeom prst="rect">
            <a:avLst/>
          </a:prstGeom>
        </p:spPr>
        <p:txBody>
          <a:bodyPr wrap="square">
            <a:spAutoFit/>
          </a:bodyPr>
          <a:lstStyle/>
          <a:p>
            <a:r>
              <a:rPr lang="en-US" altLang="ja-JP" sz="900" dirty="0">
                <a:solidFill>
                  <a:srgbClr val="000000"/>
                </a:solidFill>
                <a:latin typeface="+mn-ea"/>
              </a:rPr>
              <a:t>※</a:t>
            </a:r>
            <a:r>
              <a:rPr lang="ja-JP" altLang="en-US" sz="900" dirty="0">
                <a:solidFill>
                  <a:srgbClr val="000000"/>
                </a:solidFill>
                <a:latin typeface="+mn-ea"/>
              </a:rPr>
              <a:t>未受診者：特定疾病及び特定疾患、長期入院対象者等の特定健診受診の必要性が低い対象者は除外</a:t>
            </a:r>
            <a:endParaRPr lang="en-US" altLang="ja-JP" sz="900" dirty="0">
              <a:solidFill>
                <a:srgbClr val="000000"/>
              </a:solidFill>
              <a:latin typeface="+mn-ea"/>
            </a:endParaRPr>
          </a:p>
          <a:p>
            <a:r>
              <a:rPr lang="ja-JP" altLang="en-US" sz="900" dirty="0">
                <a:solidFill>
                  <a:srgbClr val="000000"/>
                </a:solidFill>
                <a:latin typeface="+mn-ea"/>
              </a:rPr>
              <a:t>出典：保健事業支援システム</a:t>
            </a:r>
            <a:r>
              <a:rPr lang="en-US" altLang="ja-JP" sz="900" dirty="0">
                <a:latin typeface="+mn-ea"/>
              </a:rPr>
              <a:t>(</a:t>
            </a:r>
            <a:r>
              <a:rPr lang="ja-JP" altLang="en-US" sz="900" dirty="0">
                <a:latin typeface="+mn-ea"/>
              </a:rPr>
              <a:t>フォーカス</a:t>
            </a:r>
            <a:r>
              <a:rPr lang="en-US" altLang="ja-JP" sz="900" dirty="0">
                <a:latin typeface="+mn-ea"/>
              </a:rPr>
              <a:t>)</a:t>
            </a:r>
            <a:endParaRPr lang="ja-JP" altLang="en-US" sz="900" dirty="0">
              <a:latin typeface="+mn-ea"/>
            </a:endParaRPr>
          </a:p>
        </p:txBody>
      </p:sp>
      <p:sp>
        <p:nvSpPr>
          <p:cNvPr id="58" name="正方形/長方形 57">
            <a:extLst>
              <a:ext uri="{FF2B5EF4-FFF2-40B4-BE49-F238E27FC236}">
                <a16:creationId xmlns:a16="http://schemas.microsoft.com/office/drawing/2014/main" id="{F2E8393C-5D38-4B9C-8209-2E7EF7F34F19}"/>
              </a:ext>
            </a:extLst>
          </p:cNvPr>
          <p:cNvSpPr/>
          <p:nvPr/>
        </p:nvSpPr>
        <p:spPr>
          <a:xfrm>
            <a:off x="2308929" y="7484386"/>
            <a:ext cx="723275" cy="276999"/>
          </a:xfrm>
          <a:prstGeom prst="rect">
            <a:avLst/>
          </a:prstGeom>
          <a:noFill/>
        </p:spPr>
        <p:txBody>
          <a:bodyPr wrap="none">
            <a:spAutoFit/>
          </a:bodyPr>
          <a:lstStyle/>
          <a:p>
            <a:r>
              <a:rPr lang="ja-JP" altLang="en-US" sz="600" b="1" dirty="0">
                <a:solidFill>
                  <a:srgbClr val="FF0000"/>
                </a:solidFill>
                <a:latin typeface="Arial Black" panose="020B0A04020102020204" pitchFamily="34" charset="0"/>
              </a:rPr>
              <a:t>未受診者の方が</a:t>
            </a:r>
            <a:endParaRPr lang="en-US" altLang="ja-JP" sz="600" b="1" dirty="0">
              <a:solidFill>
                <a:srgbClr val="FF0000"/>
              </a:solidFill>
              <a:latin typeface="Arial Black" panose="020B0A04020102020204" pitchFamily="34" charset="0"/>
            </a:endParaRPr>
          </a:p>
          <a:p>
            <a:r>
              <a:rPr lang="ja-JP" altLang="en-US" sz="600" b="1" dirty="0">
                <a:solidFill>
                  <a:srgbClr val="FF0000"/>
                </a:solidFill>
                <a:latin typeface="Arial Black" panose="020B0A04020102020204" pitchFamily="34" charset="0"/>
              </a:rPr>
              <a:t>医療費が高い</a:t>
            </a:r>
          </a:p>
        </p:txBody>
      </p:sp>
      <p:sp>
        <p:nvSpPr>
          <p:cNvPr id="59" name="正方形/長方形 58">
            <a:extLst>
              <a:ext uri="{FF2B5EF4-FFF2-40B4-BE49-F238E27FC236}">
                <a16:creationId xmlns:a16="http://schemas.microsoft.com/office/drawing/2014/main" id="{4697FDEB-B62D-4E68-929C-028E41FADBBE}"/>
              </a:ext>
            </a:extLst>
          </p:cNvPr>
          <p:cNvSpPr/>
          <p:nvPr/>
        </p:nvSpPr>
        <p:spPr>
          <a:xfrm>
            <a:off x="5637844" y="7477910"/>
            <a:ext cx="646331" cy="276999"/>
          </a:xfrm>
          <a:prstGeom prst="rect">
            <a:avLst/>
          </a:prstGeom>
          <a:noFill/>
        </p:spPr>
        <p:txBody>
          <a:bodyPr wrap="none">
            <a:spAutoFit/>
          </a:bodyPr>
          <a:lstStyle/>
          <a:p>
            <a:r>
              <a:rPr lang="ja-JP" altLang="en-US" sz="600" b="1" dirty="0">
                <a:solidFill>
                  <a:srgbClr val="FF0000"/>
                </a:solidFill>
                <a:latin typeface="Arial Black" panose="020B0A04020102020204" pitchFamily="34" charset="0"/>
              </a:rPr>
              <a:t>男性の方が</a:t>
            </a:r>
            <a:endParaRPr lang="en-US" altLang="ja-JP" sz="600" b="1" dirty="0">
              <a:solidFill>
                <a:srgbClr val="FF0000"/>
              </a:solidFill>
              <a:latin typeface="Arial Black" panose="020B0A04020102020204" pitchFamily="34" charset="0"/>
            </a:endParaRPr>
          </a:p>
          <a:p>
            <a:r>
              <a:rPr lang="ja-JP" altLang="en-US" sz="600" b="1" dirty="0">
                <a:solidFill>
                  <a:srgbClr val="FF0000"/>
                </a:solidFill>
                <a:latin typeface="Arial Black" panose="020B0A04020102020204" pitchFamily="34" charset="0"/>
              </a:rPr>
              <a:t>医療費が高い</a:t>
            </a:r>
          </a:p>
        </p:txBody>
      </p:sp>
      <p:sp>
        <p:nvSpPr>
          <p:cNvPr id="60" name="正方形/長方形 59">
            <a:extLst>
              <a:ext uri="{FF2B5EF4-FFF2-40B4-BE49-F238E27FC236}">
                <a16:creationId xmlns:a16="http://schemas.microsoft.com/office/drawing/2014/main" id="{54056916-9503-42BE-A224-80C2B4B43F8E}"/>
              </a:ext>
            </a:extLst>
          </p:cNvPr>
          <p:cNvSpPr/>
          <p:nvPr/>
        </p:nvSpPr>
        <p:spPr>
          <a:xfrm>
            <a:off x="3195900" y="7974133"/>
            <a:ext cx="1935145" cy="253916"/>
          </a:xfrm>
          <a:prstGeom prst="rect">
            <a:avLst/>
          </a:prstGeom>
          <a:ln>
            <a:noFill/>
          </a:ln>
        </p:spPr>
        <p:txBody>
          <a:bodyPr wrap="none">
            <a:spAutoFit/>
          </a:bodyPr>
          <a:lstStyle/>
          <a:p>
            <a:r>
              <a:rPr lang="ja-JP" altLang="en-US" sz="1050" b="1" dirty="0">
                <a:solidFill>
                  <a:srgbClr val="C00000"/>
                </a:solidFill>
                <a:latin typeface="+mn-ea"/>
              </a:rPr>
              <a:t>未受診者男性の医療費が高い</a:t>
            </a:r>
          </a:p>
        </p:txBody>
      </p:sp>
      <p:cxnSp>
        <p:nvCxnSpPr>
          <p:cNvPr id="61" name="コネクタ: カギ線 60">
            <a:extLst>
              <a:ext uri="{FF2B5EF4-FFF2-40B4-BE49-F238E27FC236}">
                <a16:creationId xmlns:a16="http://schemas.microsoft.com/office/drawing/2014/main" id="{CE621910-6ECA-4793-9E1F-7756F03C0112}"/>
              </a:ext>
            </a:extLst>
          </p:cNvPr>
          <p:cNvCxnSpPr>
            <a:cxnSpLocks/>
            <a:stCxn id="58" idx="2"/>
            <a:endCxn id="60" idx="0"/>
          </p:cNvCxnSpPr>
          <p:nvPr/>
        </p:nvCxnSpPr>
        <p:spPr>
          <a:xfrm rot="16200000" flipH="1">
            <a:off x="3310646" y="7121306"/>
            <a:ext cx="212748" cy="1492906"/>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コネクタ: カギ線 61">
            <a:extLst>
              <a:ext uri="{FF2B5EF4-FFF2-40B4-BE49-F238E27FC236}">
                <a16:creationId xmlns:a16="http://schemas.microsoft.com/office/drawing/2014/main" id="{7E3087D7-ABC0-4322-8BE5-F9473B3F86D1}"/>
              </a:ext>
            </a:extLst>
          </p:cNvPr>
          <p:cNvCxnSpPr>
            <a:cxnSpLocks/>
            <a:stCxn id="59" idx="2"/>
            <a:endCxn id="60" idx="0"/>
          </p:cNvCxnSpPr>
          <p:nvPr/>
        </p:nvCxnSpPr>
        <p:spPr>
          <a:xfrm rot="5400000">
            <a:off x="4952630" y="6965753"/>
            <a:ext cx="219224" cy="1797537"/>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C37DF3A0-1F7B-40E5-BB07-AB569AD62105}"/>
              </a:ext>
            </a:extLst>
          </p:cNvPr>
          <p:cNvSpPr/>
          <p:nvPr/>
        </p:nvSpPr>
        <p:spPr>
          <a:xfrm>
            <a:off x="479502" y="1841573"/>
            <a:ext cx="5819698" cy="191169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8019DDEE-472A-4EC3-ACC7-65583B58617F}"/>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- 33</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2496350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a:extLst>
              <a:ext uri="{FF2B5EF4-FFF2-40B4-BE49-F238E27FC236}">
                <a16:creationId xmlns:a16="http://schemas.microsoft.com/office/drawing/2014/main" id="{74634808-4BF2-4E04-944D-5DB5D8B9080A}"/>
              </a:ext>
            </a:extLst>
          </p:cNvPr>
          <p:cNvSpPr/>
          <p:nvPr/>
        </p:nvSpPr>
        <p:spPr>
          <a:xfrm>
            <a:off x="94534" y="280659"/>
            <a:ext cx="3262432" cy="276999"/>
          </a:xfrm>
          <a:prstGeom prst="rect">
            <a:avLst/>
          </a:prstGeom>
        </p:spPr>
        <p:txBody>
          <a:bodyPr wrap="none">
            <a:spAutoFit/>
          </a:bodyPr>
          <a:lstStyle/>
          <a:p>
            <a:r>
              <a:rPr lang="ja-JP" altLang="en-US" sz="1200" b="1" dirty="0">
                <a:latin typeface="+mn-ea"/>
              </a:rPr>
              <a:t>（</a:t>
            </a:r>
            <a:r>
              <a:rPr lang="ja-JP" altLang="en-US" sz="1200" b="1" dirty="0">
                <a:solidFill>
                  <a:srgbClr val="000000"/>
                </a:solidFill>
                <a:latin typeface="+mn-ea"/>
              </a:rPr>
              <a:t>特定健診未受診者の疾病別医療費の割合）</a:t>
            </a:r>
            <a:endParaRPr lang="ja-JP" altLang="en-US" sz="1200" b="1" dirty="0">
              <a:latin typeface="游ゴシック" panose="020B0400000000000000" pitchFamily="50" charset="-128"/>
              <a:ea typeface="游ゴシック" panose="020B0400000000000000" pitchFamily="50" charset="-128"/>
            </a:endParaRPr>
          </a:p>
        </p:txBody>
      </p:sp>
      <p:sp>
        <p:nvSpPr>
          <p:cNvPr id="54" name="正方形/長方形 53">
            <a:extLst>
              <a:ext uri="{FF2B5EF4-FFF2-40B4-BE49-F238E27FC236}">
                <a16:creationId xmlns:a16="http://schemas.microsoft.com/office/drawing/2014/main" id="{07A8756D-88CA-48E1-ADF2-990FB5972720}"/>
              </a:ext>
            </a:extLst>
          </p:cNvPr>
          <p:cNvSpPr/>
          <p:nvPr/>
        </p:nvSpPr>
        <p:spPr>
          <a:xfrm>
            <a:off x="479503" y="681951"/>
            <a:ext cx="5819697" cy="1546577"/>
          </a:xfrm>
          <a:prstGeom prst="rect">
            <a:avLst/>
          </a:prstGeom>
        </p:spPr>
        <p:txBody>
          <a:bodyPr wrap="square">
            <a:spAutoFit/>
          </a:bodyPr>
          <a:lstStyle/>
          <a:p>
            <a:r>
              <a:rPr lang="ja-JP" altLang="en-US" sz="1050" dirty="0">
                <a:solidFill>
                  <a:srgbClr val="000000"/>
                </a:solidFill>
                <a:latin typeface="+mn-ea"/>
              </a:rPr>
              <a:t>　</a:t>
            </a:r>
            <a:r>
              <a:rPr lang="ja-JP" altLang="en-US" sz="1050" dirty="0">
                <a:latin typeface="+mn-ea"/>
              </a:rPr>
              <a:t>医療機関未受診の主病割合では、一人当たり医療費の男性高額層</a:t>
            </a:r>
            <a:r>
              <a:rPr lang="en-US" altLang="ja-JP" sz="1050" dirty="0">
                <a:latin typeface="+mn-ea"/>
              </a:rPr>
              <a:t>(370</a:t>
            </a:r>
            <a:r>
              <a:rPr lang="ja-JP" altLang="en-US" sz="1050" dirty="0">
                <a:latin typeface="+mn-ea"/>
              </a:rPr>
              <a:t>万円以上</a:t>
            </a:r>
            <a:r>
              <a:rPr lang="en-US" altLang="ja-JP" sz="1050" dirty="0">
                <a:latin typeface="+mn-ea"/>
              </a:rPr>
              <a:t>)</a:t>
            </a:r>
            <a:r>
              <a:rPr lang="ja-JP" altLang="en-US" sz="1050" dirty="0">
                <a:latin typeface="+mn-ea"/>
              </a:rPr>
              <a:t>では脳出血が</a:t>
            </a:r>
            <a:r>
              <a:rPr lang="en-US" altLang="ja-JP" sz="1050" dirty="0">
                <a:latin typeface="+mn-ea"/>
              </a:rPr>
              <a:t>16.4</a:t>
            </a:r>
            <a:r>
              <a:rPr lang="ja-JP" altLang="en-US" sz="1050" dirty="0">
                <a:latin typeface="+mn-ea"/>
              </a:rPr>
              <a:t>％で最も高く、次いでリンパ腫等のがんの割合が高くなっています。男性平均額層</a:t>
            </a:r>
            <a:r>
              <a:rPr lang="en-US" altLang="ja-JP" sz="1050" dirty="0">
                <a:latin typeface="+mn-ea"/>
              </a:rPr>
              <a:t>(52</a:t>
            </a:r>
            <a:r>
              <a:rPr lang="ja-JP" altLang="en-US" sz="1050" dirty="0">
                <a:latin typeface="+mn-ea"/>
              </a:rPr>
              <a:t>万円前後</a:t>
            </a:r>
            <a:r>
              <a:rPr lang="en-US" altLang="ja-JP" sz="1050" dirty="0">
                <a:latin typeface="+mn-ea"/>
              </a:rPr>
              <a:t>)</a:t>
            </a:r>
            <a:r>
              <a:rPr lang="ja-JP" altLang="en-US" sz="1050" dirty="0">
                <a:latin typeface="+mn-ea"/>
              </a:rPr>
              <a:t>では糖尿病が</a:t>
            </a:r>
            <a:r>
              <a:rPr lang="en-US" altLang="ja-JP" sz="1050" dirty="0">
                <a:latin typeface="+mn-ea"/>
              </a:rPr>
              <a:t>40.1</a:t>
            </a:r>
            <a:r>
              <a:rPr lang="ja-JP" altLang="en-US" sz="1050" dirty="0">
                <a:latin typeface="+mn-ea"/>
              </a:rPr>
              <a:t>％で最も高く、次いで精神等の生活習慣病の割合が高くなっています。</a:t>
            </a:r>
            <a:endParaRPr lang="en-US" altLang="ja-JP" sz="1050" dirty="0">
              <a:latin typeface="+mn-ea"/>
            </a:endParaRPr>
          </a:p>
          <a:p>
            <a:r>
              <a:rPr lang="ja-JP" altLang="en-US" sz="1050" dirty="0">
                <a:latin typeface="+mn-ea"/>
              </a:rPr>
              <a:t>　また高額層の主病が発症する前の主病（現主病のベースとなる疾病）では糖尿病、リウマチ、高血圧症の割合が高くなっており、平均額層の疾病割合と類似した構成比となっています。</a:t>
            </a:r>
            <a:endParaRPr lang="en-US" altLang="ja-JP" sz="1050" dirty="0">
              <a:latin typeface="+mn-ea"/>
            </a:endParaRPr>
          </a:p>
          <a:p>
            <a:r>
              <a:rPr lang="ja-JP" altLang="en-US" sz="1050" dirty="0">
                <a:latin typeface="+mn-ea"/>
              </a:rPr>
              <a:t>　この事から、平均額層の疾病割合が高い糖尿病や高血圧症等の生活習慣病が進行した結果、高額層へと移行していると考えられるため、特定健診等による生活習慣病の早期発見が重要であると考えられます。</a:t>
            </a:r>
          </a:p>
        </p:txBody>
      </p:sp>
      <p:sp>
        <p:nvSpPr>
          <p:cNvPr id="55" name="正方形/長方形 54">
            <a:extLst>
              <a:ext uri="{FF2B5EF4-FFF2-40B4-BE49-F238E27FC236}">
                <a16:creationId xmlns:a16="http://schemas.microsoft.com/office/drawing/2014/main" id="{14D150DB-193D-4436-90FE-9A14A0039EFF}"/>
              </a:ext>
            </a:extLst>
          </p:cNvPr>
          <p:cNvSpPr/>
          <p:nvPr/>
        </p:nvSpPr>
        <p:spPr>
          <a:xfrm>
            <a:off x="549787" y="8639317"/>
            <a:ext cx="2351926" cy="230832"/>
          </a:xfrm>
          <a:prstGeom prst="rect">
            <a:avLst/>
          </a:prstGeom>
        </p:spPr>
        <p:txBody>
          <a:bodyPr wrap="none">
            <a:spAutoFit/>
          </a:bodyPr>
          <a:lstStyle/>
          <a:p>
            <a:r>
              <a:rPr lang="ja-JP" altLang="en-US" sz="900" dirty="0">
                <a:solidFill>
                  <a:srgbClr val="000000"/>
                </a:solidFill>
                <a:latin typeface="+mn-ea"/>
              </a:rPr>
              <a:t>出典：保健事業支援システム</a:t>
            </a:r>
            <a:r>
              <a:rPr lang="en-US" altLang="ja-JP" sz="900" dirty="0">
                <a:latin typeface="+mn-ea"/>
              </a:rPr>
              <a:t>(</a:t>
            </a:r>
            <a:r>
              <a:rPr lang="ja-JP" altLang="en-US" sz="900" dirty="0">
                <a:latin typeface="+mn-ea"/>
              </a:rPr>
              <a:t>フォーカス</a:t>
            </a:r>
            <a:r>
              <a:rPr lang="en-US" altLang="ja-JP" sz="900" dirty="0">
                <a:latin typeface="+mn-ea"/>
              </a:rPr>
              <a:t>)</a:t>
            </a:r>
            <a:endParaRPr lang="ja-JP" altLang="en-US" sz="900" dirty="0">
              <a:latin typeface="+mn-ea"/>
            </a:endParaRPr>
          </a:p>
        </p:txBody>
      </p:sp>
      <p:graphicFrame>
        <p:nvGraphicFramePr>
          <p:cNvPr id="63" name="グラフ 62">
            <a:extLst>
              <a:ext uri="{FF2B5EF4-FFF2-40B4-BE49-F238E27FC236}">
                <a16:creationId xmlns:a16="http://schemas.microsoft.com/office/drawing/2014/main" id="{02F5EED8-BD70-413A-848F-C1F04C377602}"/>
              </a:ext>
            </a:extLst>
          </p:cNvPr>
          <p:cNvGraphicFramePr/>
          <p:nvPr>
            <p:extLst>
              <p:ext uri="{D42A27DB-BD31-4B8C-83A1-F6EECF244321}">
                <p14:modId xmlns:p14="http://schemas.microsoft.com/office/powerpoint/2010/main" val="1936461479"/>
              </p:ext>
            </p:extLst>
          </p:nvPr>
        </p:nvGraphicFramePr>
        <p:xfrm>
          <a:off x="3767801" y="3212221"/>
          <a:ext cx="2590245" cy="16804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5" name="グラフ 64">
            <a:extLst>
              <a:ext uri="{FF2B5EF4-FFF2-40B4-BE49-F238E27FC236}">
                <a16:creationId xmlns:a16="http://schemas.microsoft.com/office/drawing/2014/main" id="{D781E4C2-F878-4375-B959-A8C2AF1195A8}"/>
              </a:ext>
            </a:extLst>
          </p:cNvPr>
          <p:cNvGraphicFramePr/>
          <p:nvPr>
            <p:extLst>
              <p:ext uri="{D42A27DB-BD31-4B8C-83A1-F6EECF244321}">
                <p14:modId xmlns:p14="http://schemas.microsoft.com/office/powerpoint/2010/main" val="875716386"/>
              </p:ext>
            </p:extLst>
          </p:nvPr>
        </p:nvGraphicFramePr>
        <p:xfrm>
          <a:off x="488581" y="6300398"/>
          <a:ext cx="3224332" cy="23803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6" name="グラフ 65">
            <a:extLst>
              <a:ext uri="{FF2B5EF4-FFF2-40B4-BE49-F238E27FC236}">
                <a16:creationId xmlns:a16="http://schemas.microsoft.com/office/drawing/2014/main" id="{176729B8-9EC2-4EA7-9FC1-57FBB1BE1C41}"/>
              </a:ext>
            </a:extLst>
          </p:cNvPr>
          <p:cNvGraphicFramePr/>
          <p:nvPr>
            <p:extLst>
              <p:ext uri="{D42A27DB-BD31-4B8C-83A1-F6EECF244321}">
                <p14:modId xmlns:p14="http://schemas.microsoft.com/office/powerpoint/2010/main" val="792232585"/>
              </p:ext>
            </p:extLst>
          </p:nvPr>
        </p:nvGraphicFramePr>
        <p:xfrm>
          <a:off x="499954" y="2755674"/>
          <a:ext cx="3224332" cy="2380347"/>
        </p:xfrm>
        <a:graphic>
          <a:graphicData uri="http://schemas.openxmlformats.org/drawingml/2006/chart">
            <c:chart xmlns:c="http://schemas.openxmlformats.org/drawingml/2006/chart" xmlns:r="http://schemas.openxmlformats.org/officeDocument/2006/relationships" r:id="rId5"/>
          </a:graphicData>
        </a:graphic>
      </p:graphicFrame>
      <p:sp>
        <p:nvSpPr>
          <p:cNvPr id="67" name="矢印: 右 66">
            <a:extLst>
              <a:ext uri="{FF2B5EF4-FFF2-40B4-BE49-F238E27FC236}">
                <a16:creationId xmlns:a16="http://schemas.microsoft.com/office/drawing/2014/main" id="{E9FB1161-2F87-4E41-B11C-F8D074C1C9EC}"/>
              </a:ext>
            </a:extLst>
          </p:cNvPr>
          <p:cNvSpPr/>
          <p:nvPr/>
        </p:nvSpPr>
        <p:spPr>
          <a:xfrm rot="16200000">
            <a:off x="1852783" y="5166380"/>
            <a:ext cx="605703" cy="509602"/>
          </a:xfrm>
          <a:prstGeom prst="rightArrow">
            <a:avLst>
              <a:gd name="adj1" fmla="val 74303"/>
              <a:gd name="adj2" fmla="val 36871"/>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97BF3438-1597-40B7-9883-1086C4ED3C9E}"/>
              </a:ext>
            </a:extLst>
          </p:cNvPr>
          <p:cNvSpPr/>
          <p:nvPr/>
        </p:nvSpPr>
        <p:spPr>
          <a:xfrm>
            <a:off x="817756" y="2236334"/>
            <a:ext cx="2621230" cy="246221"/>
          </a:xfrm>
          <a:prstGeom prst="rect">
            <a:avLst/>
          </a:prstGeom>
        </p:spPr>
        <p:txBody>
          <a:bodyPr wrap="none">
            <a:spAutoFit/>
          </a:bodyPr>
          <a:lstStyle/>
          <a:p>
            <a:pPr algn="ctr"/>
            <a:r>
              <a:rPr lang="ja-JP" altLang="en-US" sz="1000" b="1" dirty="0">
                <a:solidFill>
                  <a:srgbClr val="000000"/>
                </a:solidFill>
                <a:latin typeface="+mn-ea"/>
              </a:rPr>
              <a:t>健診未受診者疾病別医療費の割合（男性）</a:t>
            </a:r>
            <a:endParaRPr lang="ja-JP" altLang="en-US" sz="1000" b="1" dirty="0">
              <a:latin typeface="+mn-ea"/>
            </a:endParaRPr>
          </a:p>
        </p:txBody>
      </p:sp>
      <p:sp>
        <p:nvSpPr>
          <p:cNvPr id="69" name="正方形/長方形 68">
            <a:extLst>
              <a:ext uri="{FF2B5EF4-FFF2-40B4-BE49-F238E27FC236}">
                <a16:creationId xmlns:a16="http://schemas.microsoft.com/office/drawing/2014/main" id="{7189D5C2-E864-4482-A175-5831436DF71A}"/>
              </a:ext>
            </a:extLst>
          </p:cNvPr>
          <p:cNvSpPr/>
          <p:nvPr/>
        </p:nvSpPr>
        <p:spPr>
          <a:xfrm>
            <a:off x="509565" y="2538130"/>
            <a:ext cx="3199390" cy="215444"/>
          </a:xfrm>
          <a:prstGeom prst="rect">
            <a:avLst/>
          </a:prstGeom>
          <a:solidFill>
            <a:schemeClr val="accent4">
              <a:lumMod val="20000"/>
              <a:lumOff val="80000"/>
            </a:schemeClr>
          </a:solidFill>
        </p:spPr>
        <p:txBody>
          <a:bodyPr wrap="square">
            <a:spAutoFit/>
          </a:bodyPr>
          <a:lstStyle/>
          <a:p>
            <a:pPr algn="ctr"/>
            <a:r>
              <a:rPr lang="ja-JP" altLang="en-US" sz="800" b="1" dirty="0">
                <a:solidFill>
                  <a:srgbClr val="000000"/>
                </a:solidFill>
                <a:latin typeface="+mn-ea"/>
              </a:rPr>
              <a:t>＜主病の割合</a:t>
            </a:r>
            <a:r>
              <a:rPr lang="en-US" altLang="ja-JP" sz="800" b="1" dirty="0">
                <a:solidFill>
                  <a:srgbClr val="000000"/>
                </a:solidFill>
                <a:latin typeface="+mn-ea"/>
              </a:rPr>
              <a:t>※</a:t>
            </a:r>
            <a:r>
              <a:rPr lang="ja-JP" altLang="en-US" sz="800" b="1" dirty="0">
                <a:solidFill>
                  <a:srgbClr val="FF0000"/>
                </a:solidFill>
                <a:latin typeface="+mn-ea"/>
              </a:rPr>
              <a:t>高額層</a:t>
            </a:r>
            <a:r>
              <a:rPr lang="en-US" altLang="ja-JP" sz="800" b="1" dirty="0">
                <a:solidFill>
                  <a:srgbClr val="000000"/>
                </a:solidFill>
                <a:latin typeface="+mn-ea"/>
              </a:rPr>
              <a:t>(</a:t>
            </a:r>
            <a:r>
              <a:rPr lang="ja-JP" altLang="en-US" sz="800" b="1" dirty="0">
                <a:solidFill>
                  <a:srgbClr val="000000"/>
                </a:solidFill>
                <a:latin typeface="+mn-ea"/>
              </a:rPr>
              <a:t>一人当たり医療費</a:t>
            </a:r>
            <a:r>
              <a:rPr lang="en-US" altLang="ja-JP" sz="800" b="1" dirty="0">
                <a:solidFill>
                  <a:srgbClr val="000000"/>
                </a:solidFill>
                <a:latin typeface="+mn-ea"/>
              </a:rPr>
              <a:t>370</a:t>
            </a:r>
            <a:r>
              <a:rPr lang="ja-JP" altLang="en-US" sz="800" b="1" dirty="0">
                <a:solidFill>
                  <a:srgbClr val="000000"/>
                </a:solidFill>
                <a:latin typeface="+mn-ea"/>
              </a:rPr>
              <a:t>万円以上</a:t>
            </a:r>
            <a:r>
              <a:rPr lang="en-US" altLang="ja-JP" sz="800" b="1" dirty="0">
                <a:solidFill>
                  <a:srgbClr val="000000"/>
                </a:solidFill>
                <a:latin typeface="+mn-ea"/>
              </a:rPr>
              <a:t>)</a:t>
            </a:r>
            <a:r>
              <a:rPr lang="ja-JP" altLang="en-US" sz="800" b="1" dirty="0">
                <a:solidFill>
                  <a:srgbClr val="000000"/>
                </a:solidFill>
                <a:latin typeface="+mn-ea"/>
              </a:rPr>
              <a:t>＞</a:t>
            </a:r>
            <a:endParaRPr lang="ja-JP" altLang="en-US" sz="800" b="1" dirty="0">
              <a:latin typeface="+mn-ea"/>
            </a:endParaRPr>
          </a:p>
        </p:txBody>
      </p:sp>
      <p:sp>
        <p:nvSpPr>
          <p:cNvPr id="72" name="正方形/長方形 71">
            <a:extLst>
              <a:ext uri="{FF2B5EF4-FFF2-40B4-BE49-F238E27FC236}">
                <a16:creationId xmlns:a16="http://schemas.microsoft.com/office/drawing/2014/main" id="{F25765FB-9F7E-46FE-BAB9-93C86AB9BE58}"/>
              </a:ext>
            </a:extLst>
          </p:cNvPr>
          <p:cNvSpPr/>
          <p:nvPr/>
        </p:nvSpPr>
        <p:spPr>
          <a:xfrm>
            <a:off x="509565" y="6010966"/>
            <a:ext cx="3224332" cy="215444"/>
          </a:xfrm>
          <a:prstGeom prst="rect">
            <a:avLst/>
          </a:prstGeom>
          <a:solidFill>
            <a:schemeClr val="accent4">
              <a:lumMod val="20000"/>
              <a:lumOff val="80000"/>
            </a:schemeClr>
          </a:solidFill>
        </p:spPr>
        <p:txBody>
          <a:bodyPr wrap="square">
            <a:spAutoFit/>
          </a:bodyPr>
          <a:lstStyle/>
          <a:p>
            <a:r>
              <a:rPr lang="ja-JP" altLang="en-US" sz="800" b="1" dirty="0">
                <a:solidFill>
                  <a:srgbClr val="000000"/>
                </a:solidFill>
                <a:latin typeface="+mn-ea"/>
              </a:rPr>
              <a:t>＜主病の割合</a:t>
            </a:r>
            <a:r>
              <a:rPr lang="en-US" altLang="ja-JP" sz="800" b="1" dirty="0">
                <a:solidFill>
                  <a:srgbClr val="000000"/>
                </a:solidFill>
                <a:latin typeface="+mn-ea"/>
              </a:rPr>
              <a:t>※</a:t>
            </a:r>
            <a:r>
              <a:rPr lang="ja-JP" altLang="en-US" sz="800" b="1" dirty="0">
                <a:solidFill>
                  <a:srgbClr val="FF0000"/>
                </a:solidFill>
                <a:latin typeface="+mn-ea"/>
              </a:rPr>
              <a:t>平均額層</a:t>
            </a:r>
            <a:r>
              <a:rPr lang="en-US" altLang="ja-JP" sz="800" b="1" dirty="0">
                <a:solidFill>
                  <a:srgbClr val="000000"/>
                </a:solidFill>
                <a:latin typeface="+mn-ea"/>
              </a:rPr>
              <a:t>(</a:t>
            </a:r>
            <a:r>
              <a:rPr lang="ja-JP" altLang="en-US" sz="800" b="1" dirty="0">
                <a:solidFill>
                  <a:srgbClr val="000000"/>
                </a:solidFill>
                <a:latin typeface="+mn-ea"/>
              </a:rPr>
              <a:t>一人当たり医療費</a:t>
            </a:r>
            <a:r>
              <a:rPr lang="en-US" altLang="ja-JP" sz="800" b="1" dirty="0">
                <a:solidFill>
                  <a:srgbClr val="000000"/>
                </a:solidFill>
                <a:latin typeface="+mn-ea"/>
              </a:rPr>
              <a:t>52</a:t>
            </a:r>
            <a:r>
              <a:rPr lang="ja-JP" altLang="en-US" sz="800" b="1" dirty="0">
                <a:solidFill>
                  <a:srgbClr val="000000"/>
                </a:solidFill>
                <a:latin typeface="+mn-ea"/>
              </a:rPr>
              <a:t>万円前後</a:t>
            </a:r>
            <a:r>
              <a:rPr lang="en-US" altLang="ja-JP" sz="800" b="1" dirty="0">
                <a:solidFill>
                  <a:srgbClr val="000000"/>
                </a:solidFill>
                <a:latin typeface="+mn-ea"/>
              </a:rPr>
              <a:t>)</a:t>
            </a:r>
            <a:r>
              <a:rPr lang="ja-JP" altLang="en-US" sz="800" b="1" dirty="0">
                <a:solidFill>
                  <a:srgbClr val="000000"/>
                </a:solidFill>
                <a:latin typeface="+mn-ea"/>
              </a:rPr>
              <a:t>＞</a:t>
            </a:r>
            <a:endParaRPr lang="ja-JP" altLang="en-US" sz="800" b="1" dirty="0">
              <a:latin typeface="+mn-ea"/>
            </a:endParaRPr>
          </a:p>
        </p:txBody>
      </p:sp>
      <p:sp>
        <p:nvSpPr>
          <p:cNvPr id="73" name="正方形/長方形 72">
            <a:extLst>
              <a:ext uri="{FF2B5EF4-FFF2-40B4-BE49-F238E27FC236}">
                <a16:creationId xmlns:a16="http://schemas.microsoft.com/office/drawing/2014/main" id="{2996436C-83C9-48E3-8BCC-823DB56F34CD}"/>
              </a:ext>
            </a:extLst>
          </p:cNvPr>
          <p:cNvSpPr/>
          <p:nvPr/>
        </p:nvSpPr>
        <p:spPr>
          <a:xfrm>
            <a:off x="3246962" y="3455575"/>
            <a:ext cx="1569660" cy="369332"/>
          </a:xfrm>
          <a:prstGeom prst="rect">
            <a:avLst/>
          </a:prstGeom>
          <a:noFill/>
        </p:spPr>
        <p:txBody>
          <a:bodyPr wrap="none">
            <a:spAutoFit/>
          </a:bodyPr>
          <a:lstStyle/>
          <a:p>
            <a:pPr algn="ctr"/>
            <a:r>
              <a:rPr lang="ja-JP" altLang="en-US" sz="900" b="1" dirty="0">
                <a:latin typeface="+mn-ea"/>
              </a:rPr>
              <a:t>過去に糖尿病やリウマチ、</a:t>
            </a:r>
            <a:endParaRPr lang="en-US" altLang="ja-JP" sz="900" b="1" dirty="0">
              <a:latin typeface="+mn-ea"/>
            </a:endParaRPr>
          </a:p>
          <a:p>
            <a:pPr algn="ctr"/>
            <a:r>
              <a:rPr lang="ja-JP" altLang="en-US" sz="900" b="1" dirty="0">
                <a:latin typeface="+mn-ea"/>
              </a:rPr>
              <a:t>高血圧症を患っている</a:t>
            </a:r>
            <a:endParaRPr lang="ja-JP" altLang="en-US" sz="900" dirty="0">
              <a:latin typeface="+mn-ea"/>
            </a:endParaRPr>
          </a:p>
        </p:txBody>
      </p:sp>
      <p:sp>
        <p:nvSpPr>
          <p:cNvPr id="77" name="正方形/長方形 76">
            <a:extLst>
              <a:ext uri="{FF2B5EF4-FFF2-40B4-BE49-F238E27FC236}">
                <a16:creationId xmlns:a16="http://schemas.microsoft.com/office/drawing/2014/main" id="{33A3AC0E-1D6A-4C30-B8F6-7F46B4AE0F7D}"/>
              </a:ext>
            </a:extLst>
          </p:cNvPr>
          <p:cNvSpPr/>
          <p:nvPr/>
        </p:nvSpPr>
        <p:spPr>
          <a:xfrm>
            <a:off x="4816622" y="3088414"/>
            <a:ext cx="1338829" cy="246221"/>
          </a:xfrm>
          <a:prstGeom prst="rect">
            <a:avLst/>
          </a:prstGeom>
        </p:spPr>
        <p:txBody>
          <a:bodyPr wrap="none">
            <a:spAutoFit/>
          </a:bodyPr>
          <a:lstStyle/>
          <a:p>
            <a:pPr algn="ctr"/>
            <a:r>
              <a:rPr lang="ja-JP" altLang="en-US" sz="1000" b="1" dirty="0">
                <a:solidFill>
                  <a:srgbClr val="000000"/>
                </a:solidFill>
                <a:latin typeface="+mn-ea"/>
              </a:rPr>
              <a:t>現主病発症前の主病</a:t>
            </a:r>
            <a:endParaRPr lang="ja-JP" altLang="en-US" sz="1000" b="1" dirty="0">
              <a:latin typeface="+mn-ea"/>
            </a:endParaRPr>
          </a:p>
        </p:txBody>
      </p:sp>
      <p:cxnSp>
        <p:nvCxnSpPr>
          <p:cNvPr id="5" name="直線コネクタ 4">
            <a:extLst>
              <a:ext uri="{FF2B5EF4-FFF2-40B4-BE49-F238E27FC236}">
                <a16:creationId xmlns:a16="http://schemas.microsoft.com/office/drawing/2014/main" id="{7E8D9B1A-A536-43F8-BBDC-7D652DFBF732}"/>
              </a:ext>
            </a:extLst>
          </p:cNvPr>
          <p:cNvCxnSpPr>
            <a:cxnSpLocks/>
          </p:cNvCxnSpPr>
          <p:nvPr/>
        </p:nvCxnSpPr>
        <p:spPr>
          <a:xfrm>
            <a:off x="3454614" y="3945847"/>
            <a:ext cx="1042367" cy="0"/>
          </a:xfrm>
          <a:prstGeom prst="line">
            <a:avLst/>
          </a:prstGeom>
          <a:ln w="571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8" name="正方形/長方形 77">
            <a:extLst>
              <a:ext uri="{FF2B5EF4-FFF2-40B4-BE49-F238E27FC236}">
                <a16:creationId xmlns:a16="http://schemas.microsoft.com/office/drawing/2014/main" id="{F7240EDF-B45E-417B-8286-5E7FFCB3AFC3}"/>
              </a:ext>
            </a:extLst>
          </p:cNvPr>
          <p:cNvSpPr/>
          <p:nvPr/>
        </p:nvSpPr>
        <p:spPr>
          <a:xfrm>
            <a:off x="876602" y="5747574"/>
            <a:ext cx="2891199" cy="230832"/>
          </a:xfrm>
          <a:prstGeom prst="rect">
            <a:avLst/>
          </a:prstGeom>
          <a:noFill/>
        </p:spPr>
        <p:txBody>
          <a:bodyPr wrap="square">
            <a:spAutoFit/>
          </a:bodyPr>
          <a:lstStyle/>
          <a:p>
            <a:pPr algn="ctr"/>
            <a:r>
              <a:rPr lang="ja-JP" altLang="en-US" sz="900" b="1" dirty="0">
                <a:solidFill>
                  <a:srgbClr val="FF0000"/>
                </a:solidFill>
                <a:effectLst>
                  <a:glow rad="63500">
                    <a:schemeClr val="bg1">
                      <a:alpha val="40000"/>
                    </a:schemeClr>
                  </a:glow>
                </a:effectLst>
                <a:latin typeface="+mn-ea"/>
              </a:rPr>
              <a:t>進行した結果、脳出血やがんへ移行している</a:t>
            </a:r>
            <a:endParaRPr lang="ja-JP" altLang="en-US" sz="900" dirty="0">
              <a:solidFill>
                <a:srgbClr val="FF0000"/>
              </a:solidFill>
              <a:effectLst>
                <a:glow rad="63500">
                  <a:schemeClr val="bg1">
                    <a:alpha val="40000"/>
                  </a:schemeClr>
                </a:glow>
              </a:effectLst>
              <a:latin typeface="+mn-ea"/>
            </a:endParaRPr>
          </a:p>
        </p:txBody>
      </p:sp>
      <p:sp>
        <p:nvSpPr>
          <p:cNvPr id="16" name="正方形/長方形 15">
            <a:extLst>
              <a:ext uri="{FF2B5EF4-FFF2-40B4-BE49-F238E27FC236}">
                <a16:creationId xmlns:a16="http://schemas.microsoft.com/office/drawing/2014/main" id="{64ED5054-5967-4CB4-9B91-F86B9A11249E}"/>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- 34</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979981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グラフ 29">
            <a:extLst>
              <a:ext uri="{FF2B5EF4-FFF2-40B4-BE49-F238E27FC236}">
                <a16:creationId xmlns:a16="http://schemas.microsoft.com/office/drawing/2014/main" id="{B1184311-CEB1-4A3E-8443-78EF7EACEF27}"/>
              </a:ext>
            </a:extLst>
          </p:cNvPr>
          <p:cNvGraphicFramePr>
            <a:graphicFrameLocks/>
          </p:cNvGraphicFramePr>
          <p:nvPr>
            <p:extLst>
              <p:ext uri="{D42A27DB-BD31-4B8C-83A1-F6EECF244321}">
                <p14:modId xmlns:p14="http://schemas.microsoft.com/office/powerpoint/2010/main" val="3512714518"/>
              </p:ext>
            </p:extLst>
          </p:nvPr>
        </p:nvGraphicFramePr>
        <p:xfrm>
          <a:off x="357288" y="3096119"/>
          <a:ext cx="6064123" cy="4499738"/>
        </p:xfrm>
        <a:graphic>
          <a:graphicData uri="http://schemas.openxmlformats.org/drawingml/2006/chart">
            <c:chart xmlns:c="http://schemas.openxmlformats.org/drawingml/2006/chart" xmlns:r="http://schemas.openxmlformats.org/officeDocument/2006/relationships" r:id="rId3"/>
          </a:graphicData>
        </a:graphic>
      </p:graphicFrame>
      <p:sp>
        <p:nvSpPr>
          <p:cNvPr id="20" name="正方形/長方形 19">
            <a:extLst>
              <a:ext uri="{FF2B5EF4-FFF2-40B4-BE49-F238E27FC236}">
                <a16:creationId xmlns:a16="http://schemas.microsoft.com/office/drawing/2014/main" id="{907D6FF3-5443-48B0-8224-FD27CB3A57DA}"/>
              </a:ext>
            </a:extLst>
          </p:cNvPr>
          <p:cNvSpPr/>
          <p:nvPr/>
        </p:nvSpPr>
        <p:spPr>
          <a:xfrm>
            <a:off x="94534" y="280659"/>
            <a:ext cx="2735044" cy="276999"/>
          </a:xfrm>
          <a:prstGeom prst="rect">
            <a:avLst/>
          </a:prstGeom>
        </p:spPr>
        <p:txBody>
          <a:bodyPr wrap="none">
            <a:spAutoFit/>
          </a:bodyPr>
          <a:lstStyle/>
          <a:p>
            <a:r>
              <a:rPr lang="ja-JP" altLang="en-US" sz="1200" b="1" dirty="0">
                <a:latin typeface="+mn-ea"/>
              </a:rPr>
              <a:t>（</a:t>
            </a:r>
            <a:r>
              <a:rPr lang="ja-JP" altLang="en-US" sz="1200" b="1" dirty="0">
                <a:solidFill>
                  <a:srgbClr val="000000"/>
                </a:solidFill>
                <a:latin typeface="+mn-ea"/>
              </a:rPr>
              <a:t>令和</a:t>
            </a:r>
            <a:r>
              <a:rPr lang="en-US" altLang="ja-JP" sz="1200" b="1" dirty="0">
                <a:solidFill>
                  <a:srgbClr val="000000"/>
                </a:solidFill>
                <a:latin typeface="+mn-ea"/>
              </a:rPr>
              <a:t>4</a:t>
            </a:r>
            <a:r>
              <a:rPr lang="ja-JP" altLang="en-US" sz="1200" b="1" dirty="0">
                <a:solidFill>
                  <a:srgbClr val="000000"/>
                </a:solidFill>
                <a:latin typeface="+mn-ea"/>
              </a:rPr>
              <a:t>年度特定健診質問表の結果）</a:t>
            </a:r>
            <a:endParaRPr lang="ja-JP" altLang="en-US" sz="1200" b="1" dirty="0">
              <a:latin typeface="游ゴシック" panose="020B0400000000000000" pitchFamily="50" charset="-128"/>
              <a:ea typeface="游ゴシック" panose="020B0400000000000000" pitchFamily="50" charset="-128"/>
            </a:endParaRPr>
          </a:p>
        </p:txBody>
      </p:sp>
      <p:sp>
        <p:nvSpPr>
          <p:cNvPr id="21" name="正方形/長方形 20">
            <a:extLst>
              <a:ext uri="{FF2B5EF4-FFF2-40B4-BE49-F238E27FC236}">
                <a16:creationId xmlns:a16="http://schemas.microsoft.com/office/drawing/2014/main" id="{2FE89E44-9F5D-481C-9C14-E2BAB0FACE8A}"/>
              </a:ext>
            </a:extLst>
          </p:cNvPr>
          <p:cNvSpPr/>
          <p:nvPr/>
        </p:nvSpPr>
        <p:spPr>
          <a:xfrm>
            <a:off x="479503" y="681951"/>
            <a:ext cx="5819697" cy="1281569"/>
          </a:xfrm>
          <a:prstGeom prst="rect">
            <a:avLst/>
          </a:prstGeom>
        </p:spPr>
        <p:txBody>
          <a:bodyPr wrap="square">
            <a:spAutoFit/>
          </a:bodyPr>
          <a:lstStyle/>
          <a:p>
            <a:pPr>
              <a:lnSpc>
                <a:spcPct val="150000"/>
              </a:lnSpc>
            </a:pPr>
            <a:r>
              <a:rPr lang="ja-JP" altLang="en-US" sz="1050" dirty="0">
                <a:solidFill>
                  <a:srgbClr val="000000"/>
                </a:solidFill>
                <a:latin typeface="+mn-ea"/>
              </a:rPr>
              <a:t>　特定健診質問表より、不適切な生活習慣がないか調査しています。</a:t>
            </a:r>
            <a:endParaRPr lang="en-US" altLang="ja-JP" sz="1050" dirty="0">
              <a:solidFill>
                <a:srgbClr val="000000"/>
              </a:solidFill>
              <a:latin typeface="+mn-ea"/>
            </a:endParaRPr>
          </a:p>
          <a:p>
            <a:pPr>
              <a:lnSpc>
                <a:spcPct val="150000"/>
              </a:lnSpc>
            </a:pPr>
            <a:r>
              <a:rPr lang="ja-JP" altLang="en-US" sz="1050" dirty="0">
                <a:solidFill>
                  <a:srgbClr val="000000"/>
                </a:solidFill>
                <a:latin typeface="+mn-ea"/>
              </a:rPr>
              <a:t>　県平均と比較して</a:t>
            </a:r>
            <a:r>
              <a:rPr lang="en-US" altLang="ja-JP" sz="1050" dirty="0">
                <a:solidFill>
                  <a:srgbClr val="000000"/>
                </a:solidFill>
                <a:latin typeface="+mn-ea"/>
              </a:rPr>
              <a:t>1</a:t>
            </a:r>
            <a:r>
              <a:rPr lang="ja-JP" altLang="en-US" sz="1050" dirty="0">
                <a:solidFill>
                  <a:srgbClr val="000000"/>
                </a:solidFill>
                <a:latin typeface="+mn-ea"/>
              </a:rPr>
              <a:t>回</a:t>
            </a:r>
            <a:r>
              <a:rPr lang="en-US" altLang="ja-JP" sz="1050" dirty="0">
                <a:solidFill>
                  <a:srgbClr val="000000"/>
                </a:solidFill>
                <a:latin typeface="+mn-ea"/>
              </a:rPr>
              <a:t>30</a:t>
            </a:r>
            <a:r>
              <a:rPr lang="ja-JP" altLang="en-US" sz="1050" dirty="0">
                <a:solidFill>
                  <a:srgbClr val="000000"/>
                </a:solidFill>
                <a:latin typeface="+mn-ea"/>
              </a:rPr>
              <a:t>分以上の運動習慣は高い傾向にあります。県と比較して</a:t>
            </a:r>
            <a:r>
              <a:rPr lang="en-US" altLang="ja-JP" sz="1050" dirty="0">
                <a:solidFill>
                  <a:srgbClr val="000000"/>
                </a:solidFill>
                <a:latin typeface="+mn-ea"/>
              </a:rPr>
              <a:t>5.2</a:t>
            </a:r>
            <a:r>
              <a:rPr lang="ja-JP" altLang="en-US" sz="1050" dirty="0">
                <a:solidFill>
                  <a:srgbClr val="000000"/>
                </a:solidFill>
                <a:latin typeface="+mn-ea"/>
              </a:rPr>
              <a:t>％高くなっています。</a:t>
            </a:r>
            <a:endParaRPr lang="en-US" altLang="ja-JP" sz="1050" dirty="0">
              <a:solidFill>
                <a:srgbClr val="000000"/>
              </a:solidFill>
              <a:latin typeface="+mn-ea"/>
            </a:endParaRPr>
          </a:p>
          <a:p>
            <a:pPr>
              <a:lnSpc>
                <a:spcPct val="150000"/>
              </a:lnSpc>
            </a:pPr>
            <a:r>
              <a:rPr lang="ja-JP" altLang="en-US" sz="1050" dirty="0">
                <a:solidFill>
                  <a:srgbClr val="000000"/>
                </a:solidFill>
                <a:latin typeface="+mn-ea"/>
              </a:rPr>
              <a:t>　その反面、生活習慣を改善する意欲は低い傾向にあります。特に、「ない」の回答割合が高く改善意識が低くなっています。</a:t>
            </a:r>
            <a:endParaRPr lang="ja-JP" altLang="en-US" sz="1050" dirty="0">
              <a:latin typeface="+mn-ea"/>
            </a:endParaRPr>
          </a:p>
        </p:txBody>
      </p:sp>
      <p:sp>
        <p:nvSpPr>
          <p:cNvPr id="29" name="正方形/長方形 28">
            <a:extLst>
              <a:ext uri="{FF2B5EF4-FFF2-40B4-BE49-F238E27FC236}">
                <a16:creationId xmlns:a16="http://schemas.microsoft.com/office/drawing/2014/main" id="{6E131FA0-48AA-49FF-AA50-4874A3CC1E57}"/>
              </a:ext>
            </a:extLst>
          </p:cNvPr>
          <p:cNvSpPr/>
          <p:nvPr/>
        </p:nvSpPr>
        <p:spPr>
          <a:xfrm>
            <a:off x="-20224" y="2338308"/>
            <a:ext cx="6801001" cy="31541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不適切な生活習慣</a:t>
            </a:r>
          </a:p>
        </p:txBody>
      </p:sp>
      <p:sp>
        <p:nvSpPr>
          <p:cNvPr id="34" name="四角形: 角を丸くする 33">
            <a:extLst>
              <a:ext uri="{FF2B5EF4-FFF2-40B4-BE49-F238E27FC236}">
                <a16:creationId xmlns:a16="http://schemas.microsoft.com/office/drawing/2014/main" id="{ECDCFDDD-D791-4B81-A449-D488D715229D}"/>
              </a:ext>
            </a:extLst>
          </p:cNvPr>
          <p:cNvSpPr/>
          <p:nvPr/>
        </p:nvSpPr>
        <p:spPr>
          <a:xfrm>
            <a:off x="4384815" y="6291470"/>
            <a:ext cx="1052571" cy="246221"/>
          </a:xfrm>
          <a:prstGeom prst="roundRect">
            <a:avLst>
              <a:gd name="adj" fmla="val 6274"/>
            </a:avLst>
          </a:prstGeom>
          <a:no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0608E320-5D64-469E-913A-0B1B3F012748}"/>
              </a:ext>
            </a:extLst>
          </p:cNvPr>
          <p:cNvSpPr/>
          <p:nvPr/>
        </p:nvSpPr>
        <p:spPr>
          <a:xfrm>
            <a:off x="1331929" y="3875435"/>
            <a:ext cx="1317069" cy="255917"/>
          </a:xfrm>
          <a:prstGeom prst="roundRect">
            <a:avLst>
              <a:gd name="adj" fmla="val 6274"/>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9" name="グラフ 38">
            <a:extLst>
              <a:ext uri="{FF2B5EF4-FFF2-40B4-BE49-F238E27FC236}">
                <a16:creationId xmlns:a16="http://schemas.microsoft.com/office/drawing/2014/main" id="{9BE1856D-A0EE-4763-8D27-D94D3904A023}"/>
              </a:ext>
            </a:extLst>
          </p:cNvPr>
          <p:cNvGraphicFramePr/>
          <p:nvPr>
            <p:extLst>
              <p:ext uri="{D42A27DB-BD31-4B8C-83A1-F6EECF244321}">
                <p14:modId xmlns:p14="http://schemas.microsoft.com/office/powerpoint/2010/main" val="2257841054"/>
              </p:ext>
            </p:extLst>
          </p:nvPr>
        </p:nvGraphicFramePr>
        <p:xfrm>
          <a:off x="479503" y="3119171"/>
          <a:ext cx="2477218" cy="496345"/>
        </p:xfrm>
        <a:graphic>
          <a:graphicData uri="http://schemas.openxmlformats.org/drawingml/2006/chart">
            <c:chart xmlns:c="http://schemas.openxmlformats.org/drawingml/2006/chart" xmlns:r="http://schemas.openxmlformats.org/officeDocument/2006/relationships" r:id="rId4"/>
          </a:graphicData>
        </a:graphic>
      </p:graphicFrame>
      <p:sp>
        <p:nvSpPr>
          <p:cNvPr id="40" name="正方形/長方形 39">
            <a:extLst>
              <a:ext uri="{FF2B5EF4-FFF2-40B4-BE49-F238E27FC236}">
                <a16:creationId xmlns:a16="http://schemas.microsoft.com/office/drawing/2014/main" id="{37B4D131-71B0-49E1-88DB-073338BE550A}"/>
              </a:ext>
            </a:extLst>
          </p:cNvPr>
          <p:cNvSpPr/>
          <p:nvPr/>
        </p:nvSpPr>
        <p:spPr>
          <a:xfrm>
            <a:off x="990990" y="3489816"/>
            <a:ext cx="713679" cy="908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rPr>
              <a:t>はい</a:t>
            </a:r>
          </a:p>
        </p:txBody>
      </p:sp>
      <p:sp>
        <p:nvSpPr>
          <p:cNvPr id="41" name="正方形/長方形 40">
            <a:extLst>
              <a:ext uri="{FF2B5EF4-FFF2-40B4-BE49-F238E27FC236}">
                <a16:creationId xmlns:a16="http://schemas.microsoft.com/office/drawing/2014/main" id="{E54B1467-08C2-4A53-9B7C-B2136A76EAB6}"/>
              </a:ext>
            </a:extLst>
          </p:cNvPr>
          <p:cNvSpPr/>
          <p:nvPr/>
        </p:nvSpPr>
        <p:spPr>
          <a:xfrm>
            <a:off x="1852118" y="3489816"/>
            <a:ext cx="713679" cy="9086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rPr>
              <a:t>いいえ</a:t>
            </a:r>
          </a:p>
        </p:txBody>
      </p:sp>
      <p:sp>
        <p:nvSpPr>
          <p:cNvPr id="42" name="正方形/長方形 41">
            <a:extLst>
              <a:ext uri="{FF2B5EF4-FFF2-40B4-BE49-F238E27FC236}">
                <a16:creationId xmlns:a16="http://schemas.microsoft.com/office/drawing/2014/main" id="{518BF554-F19D-47CC-B953-ADB2EE23B204}"/>
              </a:ext>
            </a:extLst>
          </p:cNvPr>
          <p:cNvSpPr/>
          <p:nvPr/>
        </p:nvSpPr>
        <p:spPr>
          <a:xfrm>
            <a:off x="1331929" y="2888339"/>
            <a:ext cx="992579" cy="230832"/>
          </a:xfrm>
          <a:prstGeom prst="rect">
            <a:avLst/>
          </a:prstGeom>
        </p:spPr>
        <p:txBody>
          <a:bodyPr wrap="none">
            <a:spAutoFit/>
          </a:bodyPr>
          <a:lstStyle/>
          <a:p>
            <a:r>
              <a:rPr lang="ja-JP" altLang="en-US" sz="900" b="1" dirty="0"/>
              <a:t>運動習慣の割合</a:t>
            </a:r>
          </a:p>
        </p:txBody>
      </p:sp>
      <p:graphicFrame>
        <p:nvGraphicFramePr>
          <p:cNvPr id="43" name="グラフ 42">
            <a:extLst>
              <a:ext uri="{FF2B5EF4-FFF2-40B4-BE49-F238E27FC236}">
                <a16:creationId xmlns:a16="http://schemas.microsoft.com/office/drawing/2014/main" id="{7879083D-DE5F-4A2F-BCE7-8843AE60A671}"/>
              </a:ext>
            </a:extLst>
          </p:cNvPr>
          <p:cNvGraphicFramePr/>
          <p:nvPr>
            <p:extLst>
              <p:ext uri="{D42A27DB-BD31-4B8C-83A1-F6EECF244321}">
                <p14:modId xmlns:p14="http://schemas.microsoft.com/office/powerpoint/2010/main" val="1009159015"/>
              </p:ext>
            </p:extLst>
          </p:nvPr>
        </p:nvGraphicFramePr>
        <p:xfrm>
          <a:off x="2995242" y="7087765"/>
          <a:ext cx="3426169" cy="1016183"/>
        </p:xfrm>
        <a:graphic>
          <a:graphicData uri="http://schemas.openxmlformats.org/drawingml/2006/chart">
            <c:chart xmlns:c="http://schemas.openxmlformats.org/drawingml/2006/chart" xmlns:r="http://schemas.openxmlformats.org/officeDocument/2006/relationships" r:id="rId5"/>
          </a:graphicData>
        </a:graphic>
      </p:graphicFrame>
      <p:sp>
        <p:nvSpPr>
          <p:cNvPr id="45" name="正方形/長方形 44">
            <a:extLst>
              <a:ext uri="{FF2B5EF4-FFF2-40B4-BE49-F238E27FC236}">
                <a16:creationId xmlns:a16="http://schemas.microsoft.com/office/drawing/2014/main" id="{A901DE0A-9FB9-4D9C-980F-66405D58D579}"/>
              </a:ext>
            </a:extLst>
          </p:cNvPr>
          <p:cNvSpPr/>
          <p:nvPr/>
        </p:nvSpPr>
        <p:spPr>
          <a:xfrm>
            <a:off x="4281871" y="6831751"/>
            <a:ext cx="1454244" cy="230832"/>
          </a:xfrm>
          <a:prstGeom prst="rect">
            <a:avLst/>
          </a:prstGeom>
        </p:spPr>
        <p:txBody>
          <a:bodyPr wrap="none">
            <a:spAutoFit/>
          </a:bodyPr>
          <a:lstStyle/>
          <a:p>
            <a:r>
              <a:rPr lang="ja-JP" altLang="en-US" sz="900" b="1" dirty="0"/>
              <a:t>改善意識の割合（内訳）</a:t>
            </a:r>
          </a:p>
        </p:txBody>
      </p:sp>
      <p:sp>
        <p:nvSpPr>
          <p:cNvPr id="17" name="正方形/長方形 16">
            <a:extLst>
              <a:ext uri="{FF2B5EF4-FFF2-40B4-BE49-F238E27FC236}">
                <a16:creationId xmlns:a16="http://schemas.microsoft.com/office/drawing/2014/main" id="{1DD94F5A-7CD0-4EF6-9C91-6A2FE94E9751}"/>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- 35</a:t>
            </a:r>
            <a:r>
              <a:rPr kumimoji="1" lang="ja-JP" altLang="en-US" sz="1200" dirty="0">
                <a:solidFill>
                  <a:sysClr val="windowText" lastClr="000000"/>
                </a:solidFill>
              </a:rPr>
              <a:t> </a:t>
            </a:r>
            <a:r>
              <a:rPr kumimoji="1" lang="en-US" altLang="ja-JP" sz="1200" dirty="0">
                <a:solidFill>
                  <a:sysClr val="windowText" lastClr="000000"/>
                </a:solidFill>
              </a:rPr>
              <a:t>-</a:t>
            </a:r>
          </a:p>
        </p:txBody>
      </p:sp>
      <p:sp>
        <p:nvSpPr>
          <p:cNvPr id="16" name="正方形/長方形 15">
            <a:extLst>
              <a:ext uri="{FF2B5EF4-FFF2-40B4-BE49-F238E27FC236}">
                <a16:creationId xmlns:a16="http://schemas.microsoft.com/office/drawing/2014/main" id="{AD41CF3A-3BE1-497D-A0B7-988A0E46E5E2}"/>
              </a:ext>
            </a:extLst>
          </p:cNvPr>
          <p:cNvSpPr/>
          <p:nvPr/>
        </p:nvSpPr>
        <p:spPr>
          <a:xfrm>
            <a:off x="3799933" y="2761049"/>
            <a:ext cx="2646878" cy="276999"/>
          </a:xfrm>
          <a:prstGeom prst="rect">
            <a:avLst/>
          </a:prstGeom>
        </p:spPr>
        <p:txBody>
          <a:bodyPr wrap="none">
            <a:spAutoFit/>
          </a:bodyPr>
          <a:lstStyle/>
          <a:p>
            <a:r>
              <a:rPr lang="ja-JP" altLang="en-US" sz="1200" b="1" dirty="0">
                <a:solidFill>
                  <a:srgbClr val="000000"/>
                </a:solidFill>
                <a:highlight>
                  <a:srgbClr val="CCECFF"/>
                </a:highlight>
                <a:latin typeface="+mn-ea"/>
              </a:rPr>
              <a:t>図が大きい方が良い傾向になります</a:t>
            </a:r>
            <a:endParaRPr lang="ja-JP" altLang="en-US" sz="1200" b="1" dirty="0">
              <a:highlight>
                <a:srgbClr val="CCECFF"/>
              </a:highlight>
              <a:latin typeface="+mn-ea"/>
            </a:endParaRPr>
          </a:p>
        </p:txBody>
      </p:sp>
    </p:spTree>
    <p:extLst>
      <p:ext uri="{BB962C8B-B14F-4D97-AF65-F5344CB8AC3E}">
        <p14:creationId xmlns:p14="http://schemas.microsoft.com/office/powerpoint/2010/main" val="1709723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a:extLst>
              <a:ext uri="{FF2B5EF4-FFF2-40B4-BE49-F238E27FC236}">
                <a16:creationId xmlns:a16="http://schemas.microsoft.com/office/drawing/2014/main" id="{AE909EB5-15CE-4779-AABB-AE0FE5A658FD}"/>
              </a:ext>
            </a:extLst>
          </p:cNvPr>
          <p:cNvGraphicFramePr>
            <a:graphicFrameLocks/>
          </p:cNvGraphicFramePr>
          <p:nvPr>
            <p:extLst>
              <p:ext uri="{D42A27DB-BD31-4B8C-83A1-F6EECF244321}">
                <p14:modId xmlns:p14="http://schemas.microsoft.com/office/powerpoint/2010/main" val="1321213279"/>
              </p:ext>
            </p:extLst>
          </p:nvPr>
        </p:nvGraphicFramePr>
        <p:xfrm>
          <a:off x="469353" y="3569327"/>
          <a:ext cx="5819698" cy="43344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グラフ 28">
            <a:extLst>
              <a:ext uri="{FF2B5EF4-FFF2-40B4-BE49-F238E27FC236}">
                <a16:creationId xmlns:a16="http://schemas.microsoft.com/office/drawing/2014/main" id="{B5B7F689-5B55-4A02-A371-C8446D47A99F}"/>
              </a:ext>
            </a:extLst>
          </p:cNvPr>
          <p:cNvGraphicFramePr/>
          <p:nvPr>
            <p:extLst>
              <p:ext uri="{D42A27DB-BD31-4B8C-83A1-F6EECF244321}">
                <p14:modId xmlns:p14="http://schemas.microsoft.com/office/powerpoint/2010/main" val="368037819"/>
              </p:ext>
            </p:extLst>
          </p:nvPr>
        </p:nvGraphicFramePr>
        <p:xfrm>
          <a:off x="4199546" y="3412387"/>
          <a:ext cx="2531165" cy="792398"/>
        </p:xfrm>
        <a:graphic>
          <a:graphicData uri="http://schemas.openxmlformats.org/drawingml/2006/chart">
            <c:chart xmlns:c="http://schemas.openxmlformats.org/drawingml/2006/chart" xmlns:r="http://schemas.openxmlformats.org/officeDocument/2006/relationships" r:id="rId4"/>
          </a:graphicData>
        </a:graphic>
      </p:graphicFrame>
      <p:sp>
        <p:nvSpPr>
          <p:cNvPr id="18" name="正方形/長方形 17">
            <a:extLst>
              <a:ext uri="{FF2B5EF4-FFF2-40B4-BE49-F238E27FC236}">
                <a16:creationId xmlns:a16="http://schemas.microsoft.com/office/drawing/2014/main" id="{535F05E4-E46F-439F-973F-BFCE0971410A}"/>
              </a:ext>
            </a:extLst>
          </p:cNvPr>
          <p:cNvSpPr/>
          <p:nvPr/>
        </p:nvSpPr>
        <p:spPr>
          <a:xfrm>
            <a:off x="94534" y="280659"/>
            <a:ext cx="2735044" cy="276999"/>
          </a:xfrm>
          <a:prstGeom prst="rect">
            <a:avLst/>
          </a:prstGeom>
        </p:spPr>
        <p:txBody>
          <a:bodyPr wrap="none">
            <a:spAutoFit/>
          </a:bodyPr>
          <a:lstStyle/>
          <a:p>
            <a:r>
              <a:rPr lang="ja-JP" altLang="en-US" sz="1200" b="1" dirty="0">
                <a:latin typeface="+mn-ea"/>
              </a:rPr>
              <a:t>（</a:t>
            </a:r>
            <a:r>
              <a:rPr lang="ja-JP" altLang="en-US" sz="1200" b="1" dirty="0">
                <a:solidFill>
                  <a:srgbClr val="000000"/>
                </a:solidFill>
                <a:latin typeface="+mn-ea"/>
              </a:rPr>
              <a:t>令和</a:t>
            </a:r>
            <a:r>
              <a:rPr lang="en-US" altLang="ja-JP" sz="1200" b="1" dirty="0">
                <a:solidFill>
                  <a:srgbClr val="000000"/>
                </a:solidFill>
                <a:latin typeface="+mn-ea"/>
              </a:rPr>
              <a:t>4</a:t>
            </a:r>
            <a:r>
              <a:rPr lang="ja-JP" altLang="en-US" sz="1200" b="1" dirty="0">
                <a:solidFill>
                  <a:srgbClr val="000000"/>
                </a:solidFill>
                <a:latin typeface="+mn-ea"/>
              </a:rPr>
              <a:t>年度特定健診データの結果）</a:t>
            </a:r>
            <a:endParaRPr lang="ja-JP" altLang="en-US" sz="1200" b="1" dirty="0">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239A1741-833F-4968-A348-69056EBFD9C4}"/>
              </a:ext>
            </a:extLst>
          </p:cNvPr>
          <p:cNvSpPr/>
          <p:nvPr/>
        </p:nvSpPr>
        <p:spPr>
          <a:xfrm>
            <a:off x="479503" y="681951"/>
            <a:ext cx="5819697" cy="1281569"/>
          </a:xfrm>
          <a:prstGeom prst="rect">
            <a:avLst/>
          </a:prstGeom>
        </p:spPr>
        <p:txBody>
          <a:bodyPr wrap="square">
            <a:spAutoFit/>
          </a:bodyPr>
          <a:lstStyle/>
          <a:p>
            <a:pPr>
              <a:lnSpc>
                <a:spcPct val="150000"/>
              </a:lnSpc>
            </a:pPr>
            <a:r>
              <a:rPr lang="ja-JP" altLang="en-US" sz="1050" dirty="0">
                <a:solidFill>
                  <a:srgbClr val="000000"/>
                </a:solidFill>
                <a:latin typeface="+mn-ea"/>
              </a:rPr>
              <a:t>　特定健診データより、各項目の健康データを比較しています。一部県平均と比較して悪い項目はありますが、全体としては悪くありません。</a:t>
            </a:r>
            <a:endParaRPr lang="en-US" altLang="ja-JP" sz="1050" dirty="0">
              <a:solidFill>
                <a:srgbClr val="000000"/>
              </a:solidFill>
              <a:latin typeface="+mn-ea"/>
            </a:endParaRPr>
          </a:p>
          <a:p>
            <a:pPr>
              <a:lnSpc>
                <a:spcPct val="150000"/>
              </a:lnSpc>
            </a:pPr>
            <a:r>
              <a:rPr lang="ja-JP" altLang="en-US" sz="1050" dirty="0">
                <a:solidFill>
                  <a:srgbClr val="000000"/>
                </a:solidFill>
                <a:latin typeface="+mn-ea"/>
              </a:rPr>
              <a:t>　腹囲、</a:t>
            </a:r>
            <a:r>
              <a:rPr lang="en-US" altLang="ja-JP" sz="1050" dirty="0">
                <a:solidFill>
                  <a:srgbClr val="000000"/>
                </a:solidFill>
                <a:latin typeface="+mn-ea"/>
              </a:rPr>
              <a:t>BMI</a:t>
            </a:r>
            <a:r>
              <a:rPr lang="ja-JP" altLang="en-US" sz="1050" dirty="0" err="1">
                <a:solidFill>
                  <a:srgbClr val="000000"/>
                </a:solidFill>
                <a:latin typeface="+mn-ea"/>
              </a:rPr>
              <a:t>、</a:t>
            </a:r>
            <a:r>
              <a:rPr lang="ja-JP" altLang="en-US" sz="1050" dirty="0">
                <a:solidFill>
                  <a:srgbClr val="000000"/>
                </a:solidFill>
                <a:latin typeface="+mn-ea"/>
              </a:rPr>
              <a:t>随時血糖、</a:t>
            </a:r>
            <a:r>
              <a:rPr lang="en-US" altLang="ja-JP" sz="1050" dirty="0">
                <a:solidFill>
                  <a:srgbClr val="000000"/>
                </a:solidFill>
                <a:latin typeface="+mn-ea"/>
              </a:rPr>
              <a:t> eGFR</a:t>
            </a:r>
            <a:r>
              <a:rPr lang="ja-JP" altLang="en-US" sz="1050" dirty="0">
                <a:solidFill>
                  <a:srgbClr val="000000"/>
                </a:solidFill>
                <a:latin typeface="+mn-ea"/>
              </a:rPr>
              <a:t>は県平均より良い傾向であり、特に随時血糖では</a:t>
            </a:r>
            <a:r>
              <a:rPr lang="en-US" altLang="ja-JP" sz="1050" dirty="0">
                <a:solidFill>
                  <a:srgbClr val="000000"/>
                </a:solidFill>
                <a:latin typeface="+mn-ea"/>
              </a:rPr>
              <a:t>100mg/dl</a:t>
            </a:r>
            <a:r>
              <a:rPr lang="ja-JP" altLang="en-US" sz="1050" dirty="0">
                <a:solidFill>
                  <a:srgbClr val="000000"/>
                </a:solidFill>
                <a:latin typeface="+mn-ea"/>
              </a:rPr>
              <a:t>未満の割合が県平均より</a:t>
            </a:r>
            <a:r>
              <a:rPr lang="en-US" altLang="ja-JP" sz="1050" dirty="0">
                <a:solidFill>
                  <a:srgbClr val="000000"/>
                </a:solidFill>
                <a:latin typeface="+mn-ea"/>
              </a:rPr>
              <a:t>14.4</a:t>
            </a:r>
            <a:r>
              <a:rPr lang="ja-JP" altLang="en-US" sz="1050" dirty="0">
                <a:solidFill>
                  <a:srgbClr val="000000"/>
                </a:solidFill>
                <a:latin typeface="+mn-ea"/>
              </a:rPr>
              <a:t>％高くなっています。</a:t>
            </a:r>
            <a:endParaRPr lang="en-US" altLang="ja-JP" sz="1050" dirty="0">
              <a:solidFill>
                <a:srgbClr val="000000"/>
              </a:solidFill>
              <a:latin typeface="+mn-ea"/>
            </a:endParaRPr>
          </a:p>
          <a:p>
            <a:pPr>
              <a:lnSpc>
                <a:spcPct val="150000"/>
              </a:lnSpc>
            </a:pPr>
            <a:r>
              <a:rPr lang="ja-JP" altLang="en-US" sz="1050" dirty="0">
                <a:solidFill>
                  <a:srgbClr val="000000"/>
                </a:solidFill>
                <a:latin typeface="+mn-ea"/>
              </a:rPr>
              <a:t>　空腹時血糖、血色素量では県平均より悪い傾向があります。</a:t>
            </a:r>
            <a:endParaRPr lang="ja-JP" altLang="en-US" sz="1050" dirty="0">
              <a:latin typeface="+mn-ea"/>
            </a:endParaRPr>
          </a:p>
        </p:txBody>
      </p:sp>
      <p:sp>
        <p:nvSpPr>
          <p:cNvPr id="23" name="四角形: 角を丸くする 22">
            <a:extLst>
              <a:ext uri="{FF2B5EF4-FFF2-40B4-BE49-F238E27FC236}">
                <a16:creationId xmlns:a16="http://schemas.microsoft.com/office/drawing/2014/main" id="{DB415623-DF77-442C-8523-FD031901AEA1}"/>
              </a:ext>
            </a:extLst>
          </p:cNvPr>
          <p:cNvSpPr/>
          <p:nvPr/>
        </p:nvSpPr>
        <p:spPr>
          <a:xfrm>
            <a:off x="3297852" y="3999497"/>
            <a:ext cx="250815" cy="246221"/>
          </a:xfrm>
          <a:prstGeom prst="roundRect">
            <a:avLst>
              <a:gd name="adj" fmla="val 6274"/>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925347F3-7FCC-4143-AD5D-5A5AA7863969}"/>
              </a:ext>
            </a:extLst>
          </p:cNvPr>
          <p:cNvSpPr/>
          <p:nvPr/>
        </p:nvSpPr>
        <p:spPr>
          <a:xfrm>
            <a:off x="2877676" y="3564716"/>
            <a:ext cx="1082348" cy="400110"/>
          </a:xfrm>
          <a:prstGeom prst="rect">
            <a:avLst/>
          </a:prstGeom>
          <a:solidFill>
            <a:schemeClr val="bg1"/>
          </a:solidFill>
        </p:spPr>
        <p:txBody>
          <a:bodyPr wrap="none">
            <a:spAutoFit/>
          </a:bodyPr>
          <a:lstStyle/>
          <a:p>
            <a:r>
              <a:rPr lang="ja-JP" altLang="en-US" sz="1000" b="1" dirty="0">
                <a:solidFill>
                  <a:srgbClr val="0070C0"/>
                </a:solidFill>
                <a:latin typeface="+mn-ea"/>
              </a:rPr>
              <a:t>腹囲・</a:t>
            </a:r>
            <a:r>
              <a:rPr lang="en-US" altLang="ja-JP" sz="1000" b="1" dirty="0">
                <a:solidFill>
                  <a:srgbClr val="0070C0"/>
                </a:solidFill>
                <a:latin typeface="+mn-ea"/>
              </a:rPr>
              <a:t>BMI</a:t>
            </a:r>
            <a:r>
              <a:rPr lang="ja-JP" altLang="en-US" sz="1000" b="1" dirty="0">
                <a:solidFill>
                  <a:srgbClr val="0070C0"/>
                </a:solidFill>
                <a:latin typeface="+mn-ea"/>
              </a:rPr>
              <a:t>とも</a:t>
            </a:r>
            <a:endParaRPr lang="en-US" altLang="ja-JP" sz="1000" b="1" dirty="0">
              <a:solidFill>
                <a:srgbClr val="0070C0"/>
              </a:solidFill>
              <a:latin typeface="+mn-ea"/>
            </a:endParaRPr>
          </a:p>
          <a:p>
            <a:r>
              <a:rPr lang="ja-JP" altLang="en-US" sz="1000" b="1" dirty="0">
                <a:solidFill>
                  <a:srgbClr val="0070C0"/>
                </a:solidFill>
                <a:latin typeface="+mn-ea"/>
              </a:rPr>
              <a:t>良い割合が高い</a:t>
            </a:r>
          </a:p>
        </p:txBody>
      </p:sp>
      <p:sp>
        <p:nvSpPr>
          <p:cNvPr id="25" name="四角形: 角を丸くする 24">
            <a:extLst>
              <a:ext uri="{FF2B5EF4-FFF2-40B4-BE49-F238E27FC236}">
                <a16:creationId xmlns:a16="http://schemas.microsoft.com/office/drawing/2014/main" id="{FF91C0E9-75D2-42FC-AB49-480647CE2D71}"/>
              </a:ext>
            </a:extLst>
          </p:cNvPr>
          <p:cNvSpPr/>
          <p:nvPr/>
        </p:nvSpPr>
        <p:spPr>
          <a:xfrm>
            <a:off x="4708993" y="4976305"/>
            <a:ext cx="646449" cy="281146"/>
          </a:xfrm>
          <a:prstGeom prst="roundRect">
            <a:avLst>
              <a:gd name="adj" fmla="val 6274"/>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7C5003CA-CBAC-4297-BDDC-7986E71870DB}"/>
              </a:ext>
            </a:extLst>
          </p:cNvPr>
          <p:cNvSpPr/>
          <p:nvPr/>
        </p:nvSpPr>
        <p:spPr>
          <a:xfrm>
            <a:off x="4210933" y="4335837"/>
            <a:ext cx="646450" cy="226209"/>
          </a:xfrm>
          <a:prstGeom prst="roundRect">
            <a:avLst>
              <a:gd name="adj" fmla="val 6274"/>
            </a:avLst>
          </a:prstGeom>
          <a:no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D22898BE-0FAE-4D67-96DE-0461AB580716}"/>
              </a:ext>
            </a:extLst>
          </p:cNvPr>
          <p:cNvSpPr/>
          <p:nvPr/>
        </p:nvSpPr>
        <p:spPr>
          <a:xfrm>
            <a:off x="6181788" y="4015153"/>
            <a:ext cx="428322" cy="169277"/>
          </a:xfrm>
          <a:prstGeom prst="rect">
            <a:avLst/>
          </a:prstGeom>
        </p:spPr>
        <p:txBody>
          <a:bodyPr wrap="none">
            <a:spAutoFit/>
          </a:bodyPr>
          <a:lstStyle/>
          <a:p>
            <a:r>
              <a:rPr lang="en-US" altLang="ja-JP" sz="500" dirty="0">
                <a:solidFill>
                  <a:srgbClr val="374151"/>
                </a:solidFill>
                <a:latin typeface="+mn-ea"/>
              </a:rPr>
              <a:t>(mg/dL)</a:t>
            </a:r>
            <a:endParaRPr lang="ja-JP" altLang="en-US" sz="500" dirty="0">
              <a:latin typeface="+mn-ea"/>
            </a:endParaRPr>
          </a:p>
        </p:txBody>
      </p:sp>
      <p:graphicFrame>
        <p:nvGraphicFramePr>
          <p:cNvPr id="32" name="グラフ 31">
            <a:extLst>
              <a:ext uri="{FF2B5EF4-FFF2-40B4-BE49-F238E27FC236}">
                <a16:creationId xmlns:a16="http://schemas.microsoft.com/office/drawing/2014/main" id="{7CBF7737-CDC9-4DB4-AB14-BB51ABEC71C6}"/>
              </a:ext>
            </a:extLst>
          </p:cNvPr>
          <p:cNvGraphicFramePr/>
          <p:nvPr>
            <p:extLst>
              <p:ext uri="{D42A27DB-BD31-4B8C-83A1-F6EECF244321}">
                <p14:modId xmlns:p14="http://schemas.microsoft.com/office/powerpoint/2010/main" val="1895818697"/>
              </p:ext>
            </p:extLst>
          </p:nvPr>
        </p:nvGraphicFramePr>
        <p:xfrm>
          <a:off x="3431276" y="7630422"/>
          <a:ext cx="2874613" cy="1016183"/>
        </p:xfrm>
        <a:graphic>
          <a:graphicData uri="http://schemas.openxmlformats.org/drawingml/2006/chart">
            <c:chart xmlns:c="http://schemas.openxmlformats.org/drawingml/2006/chart" xmlns:r="http://schemas.openxmlformats.org/officeDocument/2006/relationships" r:id="rId5"/>
          </a:graphicData>
        </a:graphic>
      </p:graphicFrame>
      <p:sp>
        <p:nvSpPr>
          <p:cNvPr id="33" name="正方形/長方形 32">
            <a:extLst>
              <a:ext uri="{FF2B5EF4-FFF2-40B4-BE49-F238E27FC236}">
                <a16:creationId xmlns:a16="http://schemas.microsoft.com/office/drawing/2014/main" id="{34DEDB79-C05A-457F-B128-CCF25A038A49}"/>
              </a:ext>
            </a:extLst>
          </p:cNvPr>
          <p:cNvSpPr/>
          <p:nvPr/>
        </p:nvSpPr>
        <p:spPr>
          <a:xfrm>
            <a:off x="5690510" y="8449533"/>
            <a:ext cx="428322" cy="169277"/>
          </a:xfrm>
          <a:prstGeom prst="rect">
            <a:avLst/>
          </a:prstGeom>
        </p:spPr>
        <p:txBody>
          <a:bodyPr wrap="none">
            <a:spAutoFit/>
          </a:bodyPr>
          <a:lstStyle/>
          <a:p>
            <a:r>
              <a:rPr lang="en-US" altLang="ja-JP" sz="500" dirty="0">
                <a:solidFill>
                  <a:srgbClr val="374151"/>
                </a:solidFill>
                <a:latin typeface="+mn-ea"/>
              </a:rPr>
              <a:t>(mg/dL)</a:t>
            </a:r>
            <a:endParaRPr lang="ja-JP" altLang="en-US" sz="500" dirty="0">
              <a:latin typeface="+mn-ea"/>
            </a:endParaRPr>
          </a:p>
        </p:txBody>
      </p:sp>
      <p:cxnSp>
        <p:nvCxnSpPr>
          <p:cNvPr id="34" name="コネクタ: カギ線 33">
            <a:extLst>
              <a:ext uri="{FF2B5EF4-FFF2-40B4-BE49-F238E27FC236}">
                <a16:creationId xmlns:a16="http://schemas.microsoft.com/office/drawing/2014/main" id="{F96625CB-9DC9-45E5-8A6D-F87CF39E7F77}"/>
              </a:ext>
            </a:extLst>
          </p:cNvPr>
          <p:cNvCxnSpPr>
            <a:cxnSpLocks/>
            <a:stCxn id="25" idx="3"/>
          </p:cNvCxnSpPr>
          <p:nvPr/>
        </p:nvCxnSpPr>
        <p:spPr>
          <a:xfrm>
            <a:off x="5355442" y="5116878"/>
            <a:ext cx="524287" cy="2388899"/>
          </a:xfrm>
          <a:prstGeom prst="bentConnector2">
            <a:avLst/>
          </a:prstGeom>
          <a:ln>
            <a:solidFill>
              <a:schemeClr val="accent1"/>
            </a:solidFill>
          </a:ln>
        </p:spPr>
        <p:style>
          <a:lnRef idx="1">
            <a:schemeClr val="accent2"/>
          </a:lnRef>
          <a:fillRef idx="0">
            <a:schemeClr val="accent2"/>
          </a:fillRef>
          <a:effectRef idx="0">
            <a:schemeClr val="accent2"/>
          </a:effectRef>
          <a:fontRef idx="minor">
            <a:schemeClr val="tx1"/>
          </a:fontRef>
        </p:style>
      </p:cxnSp>
      <p:sp>
        <p:nvSpPr>
          <p:cNvPr id="35" name="正方形/長方形 34">
            <a:extLst>
              <a:ext uri="{FF2B5EF4-FFF2-40B4-BE49-F238E27FC236}">
                <a16:creationId xmlns:a16="http://schemas.microsoft.com/office/drawing/2014/main" id="{0E18FD98-4E88-47D1-A9DC-32AEA150B3E2}"/>
              </a:ext>
            </a:extLst>
          </p:cNvPr>
          <p:cNvSpPr/>
          <p:nvPr/>
        </p:nvSpPr>
        <p:spPr>
          <a:xfrm>
            <a:off x="5372690" y="4829567"/>
            <a:ext cx="1082348" cy="246221"/>
          </a:xfrm>
          <a:prstGeom prst="rect">
            <a:avLst/>
          </a:prstGeom>
          <a:solidFill>
            <a:schemeClr val="bg1"/>
          </a:solidFill>
        </p:spPr>
        <p:txBody>
          <a:bodyPr wrap="none">
            <a:spAutoFit/>
          </a:bodyPr>
          <a:lstStyle/>
          <a:p>
            <a:r>
              <a:rPr lang="ja-JP" altLang="en-US" sz="1000" b="1" dirty="0">
                <a:solidFill>
                  <a:srgbClr val="0070C0"/>
                </a:solidFill>
                <a:latin typeface="+mn-ea"/>
              </a:rPr>
              <a:t>随時血糖が低い</a:t>
            </a:r>
          </a:p>
        </p:txBody>
      </p:sp>
      <p:sp>
        <p:nvSpPr>
          <p:cNvPr id="36" name="四角形: 角を丸くする 35">
            <a:extLst>
              <a:ext uri="{FF2B5EF4-FFF2-40B4-BE49-F238E27FC236}">
                <a16:creationId xmlns:a16="http://schemas.microsoft.com/office/drawing/2014/main" id="{D5CB9F64-C975-41E7-B39C-73F14B6875D4}"/>
              </a:ext>
            </a:extLst>
          </p:cNvPr>
          <p:cNvSpPr/>
          <p:nvPr/>
        </p:nvSpPr>
        <p:spPr>
          <a:xfrm>
            <a:off x="1425383" y="5860733"/>
            <a:ext cx="621867" cy="230832"/>
          </a:xfrm>
          <a:prstGeom prst="roundRect">
            <a:avLst>
              <a:gd name="adj" fmla="val 6274"/>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7" name="グラフ 36">
            <a:extLst>
              <a:ext uri="{FF2B5EF4-FFF2-40B4-BE49-F238E27FC236}">
                <a16:creationId xmlns:a16="http://schemas.microsoft.com/office/drawing/2014/main" id="{5C103B0A-1F74-413A-9E94-F6131E099EC9}"/>
              </a:ext>
            </a:extLst>
          </p:cNvPr>
          <p:cNvGraphicFramePr/>
          <p:nvPr>
            <p:extLst>
              <p:ext uri="{D42A27DB-BD31-4B8C-83A1-F6EECF244321}">
                <p14:modId xmlns:p14="http://schemas.microsoft.com/office/powerpoint/2010/main" val="3058873786"/>
              </p:ext>
            </p:extLst>
          </p:nvPr>
        </p:nvGraphicFramePr>
        <p:xfrm>
          <a:off x="479503" y="3509782"/>
          <a:ext cx="1755844" cy="933673"/>
        </p:xfrm>
        <a:graphic>
          <a:graphicData uri="http://schemas.openxmlformats.org/drawingml/2006/chart">
            <c:chart xmlns:c="http://schemas.openxmlformats.org/drawingml/2006/chart" xmlns:r="http://schemas.openxmlformats.org/officeDocument/2006/relationships" r:id="rId6"/>
          </a:graphicData>
        </a:graphic>
      </p:graphicFrame>
      <p:cxnSp>
        <p:nvCxnSpPr>
          <p:cNvPr id="42" name="コネクタ: カギ線 41">
            <a:extLst>
              <a:ext uri="{FF2B5EF4-FFF2-40B4-BE49-F238E27FC236}">
                <a16:creationId xmlns:a16="http://schemas.microsoft.com/office/drawing/2014/main" id="{526E24E6-99B5-4153-9F60-CA0CED40994E}"/>
              </a:ext>
            </a:extLst>
          </p:cNvPr>
          <p:cNvCxnSpPr>
            <a:cxnSpLocks/>
            <a:stCxn id="36" idx="1"/>
          </p:cNvCxnSpPr>
          <p:nvPr/>
        </p:nvCxnSpPr>
        <p:spPr>
          <a:xfrm rot="10800000">
            <a:off x="738497" y="4322559"/>
            <a:ext cx="686887" cy="1653590"/>
          </a:xfrm>
          <a:prstGeom prst="bentConnector2">
            <a:avLst/>
          </a:prstGeom>
          <a:ln>
            <a:solidFill>
              <a:schemeClr val="accent1"/>
            </a:solidFill>
          </a:ln>
        </p:spPr>
        <p:style>
          <a:lnRef idx="1">
            <a:schemeClr val="accent2"/>
          </a:lnRef>
          <a:fillRef idx="0">
            <a:schemeClr val="accent2"/>
          </a:fillRef>
          <a:effectRef idx="0">
            <a:schemeClr val="accent2"/>
          </a:effectRef>
          <a:fontRef idx="minor">
            <a:schemeClr val="tx1"/>
          </a:fontRef>
        </p:style>
      </p:cxnSp>
      <p:sp>
        <p:nvSpPr>
          <p:cNvPr id="45" name="正方形/長方形 44">
            <a:extLst>
              <a:ext uri="{FF2B5EF4-FFF2-40B4-BE49-F238E27FC236}">
                <a16:creationId xmlns:a16="http://schemas.microsoft.com/office/drawing/2014/main" id="{CD4513FD-7B23-4CFB-8B98-4A1FC8F25DF1}"/>
              </a:ext>
            </a:extLst>
          </p:cNvPr>
          <p:cNvSpPr/>
          <p:nvPr/>
        </p:nvSpPr>
        <p:spPr>
          <a:xfrm>
            <a:off x="4303087" y="7439281"/>
            <a:ext cx="1454244" cy="230832"/>
          </a:xfrm>
          <a:prstGeom prst="rect">
            <a:avLst/>
          </a:prstGeom>
        </p:spPr>
        <p:txBody>
          <a:bodyPr wrap="none">
            <a:spAutoFit/>
          </a:bodyPr>
          <a:lstStyle/>
          <a:p>
            <a:r>
              <a:rPr lang="ja-JP" altLang="en-US" sz="900" b="1" dirty="0"/>
              <a:t>随時血糖の割合（内訳）</a:t>
            </a:r>
          </a:p>
        </p:txBody>
      </p:sp>
      <p:sp>
        <p:nvSpPr>
          <p:cNvPr id="46" name="正方形/長方形 45">
            <a:extLst>
              <a:ext uri="{FF2B5EF4-FFF2-40B4-BE49-F238E27FC236}">
                <a16:creationId xmlns:a16="http://schemas.microsoft.com/office/drawing/2014/main" id="{DD60910C-DB2C-4378-8B27-E76AF8A60586}"/>
              </a:ext>
            </a:extLst>
          </p:cNvPr>
          <p:cNvSpPr/>
          <p:nvPr/>
        </p:nvSpPr>
        <p:spPr>
          <a:xfrm>
            <a:off x="745549" y="3114036"/>
            <a:ext cx="1359668" cy="246221"/>
          </a:xfrm>
          <a:prstGeom prst="rect">
            <a:avLst/>
          </a:prstGeom>
          <a:noFill/>
        </p:spPr>
        <p:txBody>
          <a:bodyPr wrap="none">
            <a:spAutoFit/>
          </a:bodyPr>
          <a:lstStyle/>
          <a:p>
            <a:r>
              <a:rPr lang="en-US" altLang="ja-JP" sz="1000" b="1" dirty="0"/>
              <a:t>eGFR</a:t>
            </a:r>
            <a:r>
              <a:rPr lang="ja-JP" altLang="en-US" sz="1000" b="1" dirty="0"/>
              <a:t>の割合（内訳）</a:t>
            </a:r>
          </a:p>
        </p:txBody>
      </p:sp>
      <p:sp>
        <p:nvSpPr>
          <p:cNvPr id="47" name="正方形/長方形 46">
            <a:extLst>
              <a:ext uri="{FF2B5EF4-FFF2-40B4-BE49-F238E27FC236}">
                <a16:creationId xmlns:a16="http://schemas.microsoft.com/office/drawing/2014/main" id="{1D2D5C67-60C9-4C12-ACDF-ECDEC90F4E47}"/>
              </a:ext>
            </a:extLst>
          </p:cNvPr>
          <p:cNvSpPr/>
          <p:nvPr/>
        </p:nvSpPr>
        <p:spPr>
          <a:xfrm>
            <a:off x="1545732" y="4307834"/>
            <a:ext cx="694421" cy="169277"/>
          </a:xfrm>
          <a:prstGeom prst="rect">
            <a:avLst/>
          </a:prstGeom>
        </p:spPr>
        <p:txBody>
          <a:bodyPr wrap="none">
            <a:spAutoFit/>
          </a:bodyPr>
          <a:lstStyle/>
          <a:p>
            <a:r>
              <a:rPr lang="en-US" altLang="ja-JP" sz="500" dirty="0">
                <a:solidFill>
                  <a:srgbClr val="374151"/>
                </a:solidFill>
                <a:latin typeface="+mn-ea"/>
              </a:rPr>
              <a:t>(mL/min/1.73m²)</a:t>
            </a:r>
            <a:endParaRPr lang="ja-JP" altLang="en-US" sz="500" dirty="0">
              <a:latin typeface="+mn-ea"/>
            </a:endParaRPr>
          </a:p>
        </p:txBody>
      </p:sp>
      <p:pic>
        <p:nvPicPr>
          <p:cNvPr id="49" name="図 48">
            <a:extLst>
              <a:ext uri="{FF2B5EF4-FFF2-40B4-BE49-F238E27FC236}">
                <a16:creationId xmlns:a16="http://schemas.microsoft.com/office/drawing/2014/main" id="{786C7F34-F7A2-4C0C-9290-944ADD605366}"/>
              </a:ext>
            </a:extLst>
          </p:cNvPr>
          <p:cNvPicPr>
            <a:picLocks noChangeAspect="1"/>
          </p:cNvPicPr>
          <p:nvPr/>
        </p:nvPicPr>
        <p:blipFill rotWithShape="1">
          <a:blip r:embed="rId7"/>
          <a:srcRect l="12612" t="48406" r="66853" b="42864"/>
          <a:stretch/>
        </p:blipFill>
        <p:spPr>
          <a:xfrm>
            <a:off x="263144" y="2650586"/>
            <a:ext cx="1637594" cy="391598"/>
          </a:xfrm>
          <a:prstGeom prst="rect">
            <a:avLst/>
          </a:prstGeom>
        </p:spPr>
      </p:pic>
      <p:graphicFrame>
        <p:nvGraphicFramePr>
          <p:cNvPr id="51" name="グラフ 50">
            <a:extLst>
              <a:ext uri="{FF2B5EF4-FFF2-40B4-BE49-F238E27FC236}">
                <a16:creationId xmlns:a16="http://schemas.microsoft.com/office/drawing/2014/main" id="{639A24CA-A1CF-4F30-9A82-E9E7F1437367}"/>
              </a:ext>
            </a:extLst>
          </p:cNvPr>
          <p:cNvGraphicFramePr/>
          <p:nvPr>
            <p:extLst>
              <p:ext uri="{D42A27DB-BD31-4B8C-83A1-F6EECF244321}">
                <p14:modId xmlns:p14="http://schemas.microsoft.com/office/powerpoint/2010/main" val="175362972"/>
              </p:ext>
            </p:extLst>
          </p:nvPr>
        </p:nvGraphicFramePr>
        <p:xfrm>
          <a:off x="636846" y="7359771"/>
          <a:ext cx="1939662" cy="844468"/>
        </p:xfrm>
        <a:graphic>
          <a:graphicData uri="http://schemas.openxmlformats.org/drawingml/2006/chart">
            <c:chart xmlns:c="http://schemas.openxmlformats.org/drawingml/2006/chart" xmlns:r="http://schemas.openxmlformats.org/officeDocument/2006/relationships" r:id="rId8"/>
          </a:graphicData>
        </a:graphic>
      </p:graphicFrame>
      <p:sp>
        <p:nvSpPr>
          <p:cNvPr id="55" name="正方形/長方形 54">
            <a:extLst>
              <a:ext uri="{FF2B5EF4-FFF2-40B4-BE49-F238E27FC236}">
                <a16:creationId xmlns:a16="http://schemas.microsoft.com/office/drawing/2014/main" id="{816FD602-8CD9-46A0-801E-14F0B54D1B05}"/>
              </a:ext>
            </a:extLst>
          </p:cNvPr>
          <p:cNvSpPr/>
          <p:nvPr/>
        </p:nvSpPr>
        <p:spPr>
          <a:xfrm>
            <a:off x="960276" y="7145202"/>
            <a:ext cx="1454244" cy="230832"/>
          </a:xfrm>
          <a:prstGeom prst="rect">
            <a:avLst/>
          </a:prstGeom>
          <a:noFill/>
        </p:spPr>
        <p:txBody>
          <a:bodyPr wrap="none">
            <a:spAutoFit/>
          </a:bodyPr>
          <a:lstStyle/>
          <a:p>
            <a:r>
              <a:rPr lang="ja-JP" altLang="en-US" sz="900" b="1" dirty="0"/>
              <a:t>血色素量の割合（内訳）</a:t>
            </a:r>
          </a:p>
        </p:txBody>
      </p:sp>
      <p:sp>
        <p:nvSpPr>
          <p:cNvPr id="56" name="四角形: 角を丸くする 55">
            <a:extLst>
              <a:ext uri="{FF2B5EF4-FFF2-40B4-BE49-F238E27FC236}">
                <a16:creationId xmlns:a16="http://schemas.microsoft.com/office/drawing/2014/main" id="{288CDA64-7D21-4578-9A43-D28DEE499EC7}"/>
              </a:ext>
            </a:extLst>
          </p:cNvPr>
          <p:cNvSpPr/>
          <p:nvPr/>
        </p:nvSpPr>
        <p:spPr>
          <a:xfrm>
            <a:off x="1744507" y="6648496"/>
            <a:ext cx="621867" cy="230833"/>
          </a:xfrm>
          <a:prstGeom prst="roundRect">
            <a:avLst>
              <a:gd name="adj" fmla="val 6274"/>
            </a:avLst>
          </a:prstGeom>
          <a:no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6114F7E4-05E5-4C98-BF0D-58E2334777CE}"/>
              </a:ext>
            </a:extLst>
          </p:cNvPr>
          <p:cNvSpPr/>
          <p:nvPr/>
        </p:nvSpPr>
        <p:spPr>
          <a:xfrm>
            <a:off x="1559882" y="8048122"/>
            <a:ext cx="1043876" cy="169277"/>
          </a:xfrm>
          <a:prstGeom prst="rect">
            <a:avLst/>
          </a:prstGeom>
        </p:spPr>
        <p:txBody>
          <a:bodyPr wrap="none">
            <a:spAutoFit/>
          </a:bodyPr>
          <a:lstStyle/>
          <a:p>
            <a:r>
              <a:rPr lang="ja-JP" altLang="en-US" sz="500" dirty="0">
                <a:latin typeface="+mn-ea"/>
              </a:rPr>
              <a:t>(男性：13.1　女性：12.1</a:t>
            </a:r>
            <a:r>
              <a:rPr lang="en-US" altLang="ja-JP" sz="500" dirty="0">
                <a:solidFill>
                  <a:srgbClr val="374151"/>
                </a:solidFill>
                <a:latin typeface="+mn-ea"/>
              </a:rPr>
              <a:t>g/dl)</a:t>
            </a:r>
            <a:endParaRPr lang="ja-JP" altLang="en-US" sz="500" dirty="0">
              <a:latin typeface="+mn-ea"/>
            </a:endParaRPr>
          </a:p>
        </p:txBody>
      </p:sp>
      <p:sp>
        <p:nvSpPr>
          <p:cNvPr id="61" name="正方形/長方形 60">
            <a:extLst>
              <a:ext uri="{FF2B5EF4-FFF2-40B4-BE49-F238E27FC236}">
                <a16:creationId xmlns:a16="http://schemas.microsoft.com/office/drawing/2014/main" id="{B9373693-C107-4AA2-876D-7887A2FA3E8D}"/>
              </a:ext>
            </a:extLst>
          </p:cNvPr>
          <p:cNvSpPr/>
          <p:nvPr/>
        </p:nvSpPr>
        <p:spPr>
          <a:xfrm>
            <a:off x="4948171" y="4296226"/>
            <a:ext cx="1338828" cy="246221"/>
          </a:xfrm>
          <a:prstGeom prst="rect">
            <a:avLst/>
          </a:prstGeom>
          <a:solidFill>
            <a:schemeClr val="bg1"/>
          </a:solidFill>
        </p:spPr>
        <p:txBody>
          <a:bodyPr wrap="none">
            <a:spAutoFit/>
          </a:bodyPr>
          <a:lstStyle/>
          <a:p>
            <a:r>
              <a:rPr lang="ja-JP" altLang="en-US" sz="1000" b="1" dirty="0">
                <a:solidFill>
                  <a:schemeClr val="accent2"/>
                </a:solidFill>
                <a:latin typeface="+mn-ea"/>
              </a:rPr>
              <a:t>空腹時の血糖が高い</a:t>
            </a:r>
          </a:p>
        </p:txBody>
      </p:sp>
      <p:sp>
        <p:nvSpPr>
          <p:cNvPr id="62" name="正方形/長方形 61">
            <a:extLst>
              <a:ext uri="{FF2B5EF4-FFF2-40B4-BE49-F238E27FC236}">
                <a16:creationId xmlns:a16="http://schemas.microsoft.com/office/drawing/2014/main" id="{83FD79F0-D321-45B2-868D-65F9487B8CFB}"/>
              </a:ext>
            </a:extLst>
          </p:cNvPr>
          <p:cNvSpPr/>
          <p:nvPr/>
        </p:nvSpPr>
        <p:spPr>
          <a:xfrm>
            <a:off x="875088" y="4098765"/>
            <a:ext cx="557349" cy="1469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60</a:t>
            </a:r>
            <a:r>
              <a:rPr kumimoji="1" lang="ja-JP" altLang="en-US" sz="600" dirty="0">
                <a:solidFill>
                  <a:schemeClr val="tx1"/>
                </a:solidFill>
              </a:rPr>
              <a:t>未満</a:t>
            </a:r>
          </a:p>
        </p:txBody>
      </p:sp>
      <p:sp>
        <p:nvSpPr>
          <p:cNvPr id="63" name="正方形/長方形 62">
            <a:extLst>
              <a:ext uri="{FF2B5EF4-FFF2-40B4-BE49-F238E27FC236}">
                <a16:creationId xmlns:a16="http://schemas.microsoft.com/office/drawing/2014/main" id="{D9C01C53-055D-4CB5-A1DD-1537E11C953E}"/>
              </a:ext>
            </a:extLst>
          </p:cNvPr>
          <p:cNvSpPr/>
          <p:nvPr/>
        </p:nvSpPr>
        <p:spPr>
          <a:xfrm>
            <a:off x="1606677" y="4098765"/>
            <a:ext cx="557349" cy="14695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60</a:t>
            </a:r>
            <a:r>
              <a:rPr kumimoji="1" lang="ja-JP" altLang="en-US" sz="600" dirty="0">
                <a:solidFill>
                  <a:schemeClr val="tx1"/>
                </a:solidFill>
              </a:rPr>
              <a:t>以上</a:t>
            </a:r>
          </a:p>
        </p:txBody>
      </p:sp>
      <p:sp>
        <p:nvSpPr>
          <p:cNvPr id="64" name="四角形: 角を丸くする 63">
            <a:extLst>
              <a:ext uri="{FF2B5EF4-FFF2-40B4-BE49-F238E27FC236}">
                <a16:creationId xmlns:a16="http://schemas.microsoft.com/office/drawing/2014/main" id="{AE34F5BA-A2AF-4985-890F-1C1591260358}"/>
              </a:ext>
            </a:extLst>
          </p:cNvPr>
          <p:cNvSpPr/>
          <p:nvPr/>
        </p:nvSpPr>
        <p:spPr>
          <a:xfrm>
            <a:off x="3788189" y="4109792"/>
            <a:ext cx="250815" cy="246221"/>
          </a:xfrm>
          <a:prstGeom prst="roundRect">
            <a:avLst>
              <a:gd name="adj" fmla="val 6274"/>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A98D5E30-D79A-4E4F-A782-F6C2730D30EA}"/>
              </a:ext>
            </a:extLst>
          </p:cNvPr>
          <p:cNvSpPr/>
          <p:nvPr/>
        </p:nvSpPr>
        <p:spPr>
          <a:xfrm>
            <a:off x="4769783" y="3168191"/>
            <a:ext cx="1723549" cy="246221"/>
          </a:xfrm>
          <a:prstGeom prst="rect">
            <a:avLst/>
          </a:prstGeom>
          <a:noFill/>
        </p:spPr>
        <p:txBody>
          <a:bodyPr wrap="none">
            <a:spAutoFit/>
          </a:bodyPr>
          <a:lstStyle/>
          <a:p>
            <a:r>
              <a:rPr lang="ja-JP" altLang="en-US" sz="1000" b="1" dirty="0"/>
              <a:t>空腹時血糖の割合（内訳）</a:t>
            </a:r>
          </a:p>
        </p:txBody>
      </p:sp>
      <p:sp>
        <p:nvSpPr>
          <p:cNvPr id="21" name="正方形/長方形 20">
            <a:extLst>
              <a:ext uri="{FF2B5EF4-FFF2-40B4-BE49-F238E27FC236}">
                <a16:creationId xmlns:a16="http://schemas.microsoft.com/office/drawing/2014/main" id="{852735F4-F605-45BF-B71E-41DFA29F9F24}"/>
              </a:ext>
            </a:extLst>
          </p:cNvPr>
          <p:cNvSpPr/>
          <p:nvPr/>
        </p:nvSpPr>
        <p:spPr>
          <a:xfrm>
            <a:off x="36139" y="2337948"/>
            <a:ext cx="6801001" cy="31541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不適切な生活習慣</a:t>
            </a:r>
          </a:p>
        </p:txBody>
      </p:sp>
      <p:sp>
        <p:nvSpPr>
          <p:cNvPr id="38" name="正方形/長方形 37">
            <a:extLst>
              <a:ext uri="{FF2B5EF4-FFF2-40B4-BE49-F238E27FC236}">
                <a16:creationId xmlns:a16="http://schemas.microsoft.com/office/drawing/2014/main" id="{431EE2CB-C57A-42F6-A062-ABDBF95D2AAD}"/>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- 36</a:t>
            </a:r>
            <a:r>
              <a:rPr kumimoji="1" lang="ja-JP" altLang="en-US" sz="1200" dirty="0">
                <a:solidFill>
                  <a:sysClr val="windowText" lastClr="000000"/>
                </a:solidFill>
              </a:rPr>
              <a:t> </a:t>
            </a:r>
            <a:r>
              <a:rPr kumimoji="1" lang="en-US" altLang="ja-JP" sz="1200" dirty="0">
                <a:solidFill>
                  <a:sysClr val="windowText" lastClr="000000"/>
                </a:solidFill>
              </a:rPr>
              <a:t>-</a:t>
            </a:r>
          </a:p>
        </p:txBody>
      </p:sp>
      <p:sp>
        <p:nvSpPr>
          <p:cNvPr id="39" name="正方形/長方形 38">
            <a:extLst>
              <a:ext uri="{FF2B5EF4-FFF2-40B4-BE49-F238E27FC236}">
                <a16:creationId xmlns:a16="http://schemas.microsoft.com/office/drawing/2014/main" id="{5A9F7574-56FE-4AC2-84E2-CED04D3B45A1}"/>
              </a:ext>
            </a:extLst>
          </p:cNvPr>
          <p:cNvSpPr/>
          <p:nvPr/>
        </p:nvSpPr>
        <p:spPr>
          <a:xfrm>
            <a:off x="1125582" y="7888008"/>
            <a:ext cx="557349" cy="1469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rPr>
              <a:t>未満</a:t>
            </a:r>
          </a:p>
        </p:txBody>
      </p:sp>
      <p:sp>
        <p:nvSpPr>
          <p:cNvPr id="40" name="正方形/長方形 39">
            <a:extLst>
              <a:ext uri="{FF2B5EF4-FFF2-40B4-BE49-F238E27FC236}">
                <a16:creationId xmlns:a16="http://schemas.microsoft.com/office/drawing/2014/main" id="{DD1E5B74-2262-4466-A798-969F1393C5E2}"/>
              </a:ext>
            </a:extLst>
          </p:cNvPr>
          <p:cNvSpPr/>
          <p:nvPr/>
        </p:nvSpPr>
        <p:spPr>
          <a:xfrm>
            <a:off x="1857171" y="7888008"/>
            <a:ext cx="557349" cy="14695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rPr>
              <a:t>以上</a:t>
            </a:r>
          </a:p>
        </p:txBody>
      </p:sp>
      <p:sp>
        <p:nvSpPr>
          <p:cNvPr id="41" name="正方形/長方形 40">
            <a:extLst>
              <a:ext uri="{FF2B5EF4-FFF2-40B4-BE49-F238E27FC236}">
                <a16:creationId xmlns:a16="http://schemas.microsoft.com/office/drawing/2014/main" id="{4F3EC774-C11A-4FDE-86B8-394B3442DF55}"/>
              </a:ext>
            </a:extLst>
          </p:cNvPr>
          <p:cNvSpPr/>
          <p:nvPr/>
        </p:nvSpPr>
        <p:spPr>
          <a:xfrm>
            <a:off x="3799933" y="2761049"/>
            <a:ext cx="2646878" cy="276999"/>
          </a:xfrm>
          <a:prstGeom prst="rect">
            <a:avLst/>
          </a:prstGeom>
        </p:spPr>
        <p:txBody>
          <a:bodyPr wrap="none">
            <a:spAutoFit/>
          </a:bodyPr>
          <a:lstStyle/>
          <a:p>
            <a:r>
              <a:rPr lang="ja-JP" altLang="en-US" sz="1200" b="1" dirty="0">
                <a:solidFill>
                  <a:srgbClr val="000000"/>
                </a:solidFill>
                <a:highlight>
                  <a:srgbClr val="CCECFF"/>
                </a:highlight>
                <a:latin typeface="+mn-ea"/>
              </a:rPr>
              <a:t>図が大きい方が良い傾向になります</a:t>
            </a:r>
            <a:endParaRPr lang="ja-JP" altLang="en-US" sz="1200" b="1" dirty="0">
              <a:highlight>
                <a:srgbClr val="CCECFF"/>
              </a:highlight>
              <a:latin typeface="+mn-ea"/>
            </a:endParaRPr>
          </a:p>
        </p:txBody>
      </p:sp>
    </p:spTree>
    <p:extLst>
      <p:ext uri="{BB962C8B-B14F-4D97-AF65-F5344CB8AC3E}">
        <p14:creationId xmlns:p14="http://schemas.microsoft.com/office/powerpoint/2010/main" val="1350253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a:extLst>
              <a:ext uri="{FF2B5EF4-FFF2-40B4-BE49-F238E27FC236}">
                <a16:creationId xmlns:a16="http://schemas.microsoft.com/office/drawing/2014/main" id="{BBAC87F4-CDF2-494E-9D2B-B60BA041CFD7}"/>
              </a:ext>
            </a:extLst>
          </p:cNvPr>
          <p:cNvSpPr/>
          <p:nvPr/>
        </p:nvSpPr>
        <p:spPr>
          <a:xfrm>
            <a:off x="94178" y="285862"/>
            <a:ext cx="4288353"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mn-ea"/>
              </a:rPr>
              <a:t>８　介護給付費と介護認定者の有病状況分析</a:t>
            </a:r>
            <a:endParaRPr kumimoji="1" lang="en-US" altLang="ja-JP" sz="1600" b="1" dirty="0">
              <a:solidFill>
                <a:schemeClr val="tx1"/>
              </a:solidFill>
              <a:latin typeface="+mn-ea"/>
            </a:endParaRPr>
          </a:p>
        </p:txBody>
      </p:sp>
      <p:sp>
        <p:nvSpPr>
          <p:cNvPr id="42" name="正方形/長方形 41">
            <a:extLst>
              <a:ext uri="{FF2B5EF4-FFF2-40B4-BE49-F238E27FC236}">
                <a16:creationId xmlns:a16="http://schemas.microsoft.com/office/drawing/2014/main" id="{FBDD63AF-A092-4D66-ADA1-032E55062B73}"/>
              </a:ext>
            </a:extLst>
          </p:cNvPr>
          <p:cNvSpPr/>
          <p:nvPr/>
        </p:nvSpPr>
        <p:spPr>
          <a:xfrm>
            <a:off x="479503" y="1044831"/>
            <a:ext cx="5898994" cy="1281569"/>
          </a:xfrm>
          <a:prstGeom prst="rect">
            <a:avLst/>
          </a:prstGeom>
        </p:spPr>
        <p:txBody>
          <a:bodyPr wrap="square">
            <a:spAutoFit/>
          </a:bodyPr>
          <a:lstStyle/>
          <a:p>
            <a:pPr>
              <a:lnSpc>
                <a:spcPct val="150000"/>
              </a:lnSpc>
            </a:pPr>
            <a:r>
              <a:rPr lang="ja-JP" altLang="en-US" sz="1050" dirty="0">
                <a:solidFill>
                  <a:srgbClr val="000000"/>
                </a:solidFill>
                <a:latin typeface="+mn-ea"/>
              </a:rPr>
              <a:t>　介護・医療レセプトデータより、下記項目を比較しています。</a:t>
            </a:r>
            <a:endParaRPr lang="en-US" altLang="ja-JP" sz="1050" dirty="0">
              <a:solidFill>
                <a:srgbClr val="000000"/>
              </a:solidFill>
              <a:latin typeface="+mn-ea"/>
            </a:endParaRPr>
          </a:p>
          <a:p>
            <a:pPr>
              <a:lnSpc>
                <a:spcPct val="150000"/>
              </a:lnSpc>
            </a:pPr>
            <a:r>
              <a:rPr lang="ja-JP" altLang="en-US" sz="1050" dirty="0">
                <a:solidFill>
                  <a:srgbClr val="000000"/>
                </a:solidFill>
                <a:latin typeface="+mn-ea"/>
              </a:rPr>
              <a:t>　県平均と比較して、要介護認定者</a:t>
            </a:r>
            <a:r>
              <a:rPr lang="en-US" altLang="ja-JP" sz="1050" dirty="0">
                <a:solidFill>
                  <a:srgbClr val="000000"/>
                </a:solidFill>
                <a:latin typeface="+mn-ea"/>
              </a:rPr>
              <a:t>(65</a:t>
            </a:r>
            <a:r>
              <a:rPr lang="ja-JP" altLang="en-US" sz="1050" dirty="0">
                <a:solidFill>
                  <a:srgbClr val="000000"/>
                </a:solidFill>
                <a:latin typeface="+mn-ea"/>
              </a:rPr>
              <a:t>歳以上</a:t>
            </a:r>
            <a:r>
              <a:rPr lang="en-US" altLang="ja-JP" sz="1050" dirty="0">
                <a:solidFill>
                  <a:srgbClr val="000000"/>
                </a:solidFill>
                <a:latin typeface="+mn-ea"/>
              </a:rPr>
              <a:t>)</a:t>
            </a:r>
            <a:r>
              <a:rPr lang="ja-JP" altLang="en-US" sz="1050" dirty="0">
                <a:solidFill>
                  <a:srgbClr val="000000"/>
                </a:solidFill>
                <a:latin typeface="+mn-ea"/>
              </a:rPr>
              <a:t>の割合は低くなっていますが、介護給付費と高血圧症、心臓病、脳疾患患者、精神</a:t>
            </a:r>
            <a:r>
              <a:rPr lang="en-US" altLang="ja-JP" sz="1050" dirty="0">
                <a:solidFill>
                  <a:srgbClr val="000000"/>
                </a:solidFill>
                <a:latin typeface="+mn-ea"/>
              </a:rPr>
              <a:t>(</a:t>
            </a:r>
            <a:r>
              <a:rPr lang="ja-JP" altLang="en-US" sz="1050" dirty="0">
                <a:solidFill>
                  <a:srgbClr val="000000"/>
                </a:solidFill>
                <a:latin typeface="+mn-ea"/>
              </a:rPr>
              <a:t>認知症含む</a:t>
            </a:r>
            <a:r>
              <a:rPr lang="en-US" altLang="ja-JP" sz="1050" dirty="0">
                <a:solidFill>
                  <a:srgbClr val="000000"/>
                </a:solidFill>
                <a:latin typeface="+mn-ea"/>
              </a:rPr>
              <a:t>)</a:t>
            </a:r>
            <a:r>
              <a:rPr lang="ja-JP" altLang="en-US" sz="1050" dirty="0" err="1">
                <a:solidFill>
                  <a:srgbClr val="000000"/>
                </a:solidFill>
                <a:latin typeface="+mn-ea"/>
              </a:rPr>
              <a:t>の有</a:t>
            </a:r>
            <a:r>
              <a:rPr lang="ja-JP" altLang="en-US" sz="1050" dirty="0">
                <a:solidFill>
                  <a:srgbClr val="000000"/>
                </a:solidFill>
                <a:latin typeface="+mn-ea"/>
              </a:rPr>
              <a:t>病率は高くなっています。</a:t>
            </a:r>
            <a:endParaRPr lang="en-US" altLang="ja-JP" sz="1050" dirty="0">
              <a:solidFill>
                <a:srgbClr val="000000"/>
              </a:solidFill>
              <a:latin typeface="+mn-ea"/>
            </a:endParaRPr>
          </a:p>
          <a:p>
            <a:pPr>
              <a:lnSpc>
                <a:spcPct val="150000"/>
              </a:lnSpc>
            </a:pPr>
            <a:r>
              <a:rPr lang="ja-JP" altLang="en-US" sz="1050" dirty="0">
                <a:solidFill>
                  <a:srgbClr val="000000"/>
                </a:solidFill>
                <a:latin typeface="+mn-ea"/>
              </a:rPr>
              <a:t>　また平均自立期間、平均寿命は男女ともに県平均と同様であり、がん、筋・骨格の有病率はわずかに低くなっています。</a:t>
            </a:r>
            <a:endParaRPr lang="ja-JP" altLang="en-US" sz="1050" dirty="0">
              <a:latin typeface="+mn-ea"/>
            </a:endParaRPr>
          </a:p>
        </p:txBody>
      </p:sp>
      <p:cxnSp>
        <p:nvCxnSpPr>
          <p:cNvPr id="43" name="直線コネクタ 42">
            <a:extLst>
              <a:ext uri="{FF2B5EF4-FFF2-40B4-BE49-F238E27FC236}">
                <a16:creationId xmlns:a16="http://schemas.microsoft.com/office/drawing/2014/main" id="{5731FF14-B4F9-4F0C-A894-B67B615F631E}"/>
              </a:ext>
            </a:extLst>
          </p:cNvPr>
          <p:cNvCxnSpPr>
            <a:cxnSpLocks/>
          </p:cNvCxnSpPr>
          <p:nvPr/>
        </p:nvCxnSpPr>
        <p:spPr>
          <a:xfrm>
            <a:off x="54000" y="83462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7" name="グラフ 46">
            <a:extLst>
              <a:ext uri="{FF2B5EF4-FFF2-40B4-BE49-F238E27FC236}">
                <a16:creationId xmlns:a16="http://schemas.microsoft.com/office/drawing/2014/main" id="{E459BC6C-CF97-4D58-98DE-72C7F247194B}"/>
              </a:ext>
            </a:extLst>
          </p:cNvPr>
          <p:cNvGraphicFramePr>
            <a:graphicFrameLocks/>
          </p:cNvGraphicFramePr>
          <p:nvPr>
            <p:extLst>
              <p:ext uri="{D42A27DB-BD31-4B8C-83A1-F6EECF244321}">
                <p14:modId xmlns:p14="http://schemas.microsoft.com/office/powerpoint/2010/main" val="2819683374"/>
              </p:ext>
            </p:extLst>
          </p:nvPr>
        </p:nvGraphicFramePr>
        <p:xfrm>
          <a:off x="479503" y="3298148"/>
          <a:ext cx="5818413" cy="4752033"/>
        </p:xfrm>
        <a:graphic>
          <a:graphicData uri="http://schemas.openxmlformats.org/drawingml/2006/chart">
            <c:chart xmlns:c="http://schemas.openxmlformats.org/drawingml/2006/chart" xmlns:r="http://schemas.openxmlformats.org/officeDocument/2006/relationships" r:id="rId3"/>
          </a:graphicData>
        </a:graphic>
      </p:graphicFrame>
      <p:sp>
        <p:nvSpPr>
          <p:cNvPr id="48" name="四角形: 角を丸くする 47">
            <a:extLst>
              <a:ext uri="{FF2B5EF4-FFF2-40B4-BE49-F238E27FC236}">
                <a16:creationId xmlns:a16="http://schemas.microsoft.com/office/drawing/2014/main" id="{801000E6-1B19-4651-A115-51FFF11C6001}"/>
              </a:ext>
            </a:extLst>
          </p:cNvPr>
          <p:cNvSpPr/>
          <p:nvPr/>
        </p:nvSpPr>
        <p:spPr>
          <a:xfrm>
            <a:off x="4632129" y="6642330"/>
            <a:ext cx="657799" cy="208440"/>
          </a:xfrm>
          <a:prstGeom prst="roundRect">
            <a:avLst>
              <a:gd name="adj" fmla="val 6274"/>
            </a:avLst>
          </a:prstGeom>
          <a:no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四角形: 角を丸くする 57">
            <a:extLst>
              <a:ext uri="{FF2B5EF4-FFF2-40B4-BE49-F238E27FC236}">
                <a16:creationId xmlns:a16="http://schemas.microsoft.com/office/drawing/2014/main" id="{7EC2FC00-DBCE-47ED-B413-13F91C33C7E1}"/>
              </a:ext>
            </a:extLst>
          </p:cNvPr>
          <p:cNvSpPr/>
          <p:nvPr/>
        </p:nvSpPr>
        <p:spPr>
          <a:xfrm>
            <a:off x="5001419" y="5931900"/>
            <a:ext cx="920410" cy="287336"/>
          </a:xfrm>
          <a:prstGeom prst="roundRect">
            <a:avLst>
              <a:gd name="adj" fmla="val 6274"/>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2F263596-6D1A-4A06-B6E9-26D751B743E7}"/>
              </a:ext>
            </a:extLst>
          </p:cNvPr>
          <p:cNvSpPr/>
          <p:nvPr/>
        </p:nvSpPr>
        <p:spPr>
          <a:xfrm>
            <a:off x="4833273" y="5622784"/>
            <a:ext cx="1723549" cy="246221"/>
          </a:xfrm>
          <a:prstGeom prst="rect">
            <a:avLst/>
          </a:prstGeom>
          <a:solidFill>
            <a:schemeClr val="bg1"/>
          </a:solidFill>
        </p:spPr>
        <p:txBody>
          <a:bodyPr wrap="none">
            <a:spAutoFit/>
          </a:bodyPr>
          <a:lstStyle/>
          <a:p>
            <a:r>
              <a:rPr lang="ja-JP" altLang="en-US" sz="1000" b="1" dirty="0">
                <a:solidFill>
                  <a:srgbClr val="0070C0"/>
                </a:solidFill>
                <a:latin typeface="Arial Black" panose="020B0A04020102020204" pitchFamily="34" charset="0"/>
              </a:rPr>
              <a:t>要介護認定者の割合が低い</a:t>
            </a:r>
          </a:p>
        </p:txBody>
      </p:sp>
      <p:graphicFrame>
        <p:nvGraphicFramePr>
          <p:cNvPr id="67" name="グラフ 66">
            <a:extLst>
              <a:ext uri="{FF2B5EF4-FFF2-40B4-BE49-F238E27FC236}">
                <a16:creationId xmlns:a16="http://schemas.microsoft.com/office/drawing/2014/main" id="{B7C90167-1D6A-4912-B75B-296F340571CC}"/>
              </a:ext>
            </a:extLst>
          </p:cNvPr>
          <p:cNvGraphicFramePr/>
          <p:nvPr>
            <p:extLst>
              <p:ext uri="{D42A27DB-BD31-4B8C-83A1-F6EECF244321}">
                <p14:modId xmlns:p14="http://schemas.microsoft.com/office/powerpoint/2010/main" val="1426503659"/>
              </p:ext>
            </p:extLst>
          </p:nvPr>
        </p:nvGraphicFramePr>
        <p:xfrm>
          <a:off x="2653911" y="7802026"/>
          <a:ext cx="1739742" cy="648532"/>
        </p:xfrm>
        <a:graphic>
          <a:graphicData uri="http://schemas.openxmlformats.org/drawingml/2006/chart">
            <c:chart xmlns:c="http://schemas.openxmlformats.org/drawingml/2006/chart" xmlns:r="http://schemas.openxmlformats.org/officeDocument/2006/relationships" r:id="rId4"/>
          </a:graphicData>
        </a:graphic>
      </p:graphicFrame>
      <p:sp>
        <p:nvSpPr>
          <p:cNvPr id="68" name="正方形/長方形 67">
            <a:extLst>
              <a:ext uri="{FF2B5EF4-FFF2-40B4-BE49-F238E27FC236}">
                <a16:creationId xmlns:a16="http://schemas.microsoft.com/office/drawing/2014/main" id="{7B0F3DA0-0628-4E1F-A77F-C4F18D8764CA}"/>
              </a:ext>
            </a:extLst>
          </p:cNvPr>
          <p:cNvSpPr/>
          <p:nvPr/>
        </p:nvSpPr>
        <p:spPr>
          <a:xfrm>
            <a:off x="2883794" y="7571194"/>
            <a:ext cx="1454244" cy="230832"/>
          </a:xfrm>
          <a:prstGeom prst="rect">
            <a:avLst/>
          </a:prstGeom>
          <a:noFill/>
        </p:spPr>
        <p:txBody>
          <a:bodyPr wrap="none">
            <a:spAutoFit/>
          </a:bodyPr>
          <a:lstStyle/>
          <a:p>
            <a:r>
              <a:rPr lang="ja-JP" altLang="en-US" sz="900" b="1" dirty="0"/>
              <a:t>高血圧症の割合（内訳）</a:t>
            </a:r>
          </a:p>
        </p:txBody>
      </p:sp>
      <p:graphicFrame>
        <p:nvGraphicFramePr>
          <p:cNvPr id="69" name="グラフ 68">
            <a:extLst>
              <a:ext uri="{FF2B5EF4-FFF2-40B4-BE49-F238E27FC236}">
                <a16:creationId xmlns:a16="http://schemas.microsoft.com/office/drawing/2014/main" id="{ACC2FE6C-D05F-4766-B9B6-A52B6ACD71C6}"/>
              </a:ext>
            </a:extLst>
          </p:cNvPr>
          <p:cNvGraphicFramePr/>
          <p:nvPr>
            <p:extLst>
              <p:ext uri="{D42A27DB-BD31-4B8C-83A1-F6EECF244321}">
                <p14:modId xmlns:p14="http://schemas.microsoft.com/office/powerpoint/2010/main" val="3828602083"/>
              </p:ext>
            </p:extLst>
          </p:nvPr>
        </p:nvGraphicFramePr>
        <p:xfrm>
          <a:off x="139295" y="5395932"/>
          <a:ext cx="1556455" cy="460968"/>
        </p:xfrm>
        <a:graphic>
          <a:graphicData uri="http://schemas.openxmlformats.org/drawingml/2006/chart">
            <c:chart xmlns:c="http://schemas.openxmlformats.org/drawingml/2006/chart" xmlns:r="http://schemas.openxmlformats.org/officeDocument/2006/relationships" r:id="rId5"/>
          </a:graphicData>
        </a:graphic>
      </p:graphicFrame>
      <p:sp>
        <p:nvSpPr>
          <p:cNvPr id="70" name="正方形/長方形 69">
            <a:extLst>
              <a:ext uri="{FF2B5EF4-FFF2-40B4-BE49-F238E27FC236}">
                <a16:creationId xmlns:a16="http://schemas.microsoft.com/office/drawing/2014/main" id="{D30FCC33-4E11-45D6-8BA2-BBB4379D3B6F}"/>
              </a:ext>
            </a:extLst>
          </p:cNvPr>
          <p:cNvSpPr/>
          <p:nvPr/>
        </p:nvSpPr>
        <p:spPr>
          <a:xfrm>
            <a:off x="303179" y="4966774"/>
            <a:ext cx="1338828" cy="230832"/>
          </a:xfrm>
          <a:prstGeom prst="rect">
            <a:avLst/>
          </a:prstGeom>
          <a:noFill/>
        </p:spPr>
        <p:txBody>
          <a:bodyPr wrap="none">
            <a:spAutoFit/>
          </a:bodyPr>
          <a:lstStyle/>
          <a:p>
            <a:r>
              <a:rPr lang="ja-JP" altLang="en-US" sz="900" b="1" dirty="0"/>
              <a:t>脳疾患の割合（内訳）</a:t>
            </a:r>
          </a:p>
        </p:txBody>
      </p:sp>
      <p:graphicFrame>
        <p:nvGraphicFramePr>
          <p:cNvPr id="72" name="グラフ 71">
            <a:extLst>
              <a:ext uri="{FF2B5EF4-FFF2-40B4-BE49-F238E27FC236}">
                <a16:creationId xmlns:a16="http://schemas.microsoft.com/office/drawing/2014/main" id="{E6B3EFFE-B0E4-4259-8BB0-0268FDE3C3EB}"/>
              </a:ext>
            </a:extLst>
          </p:cNvPr>
          <p:cNvGraphicFramePr/>
          <p:nvPr>
            <p:extLst>
              <p:ext uri="{D42A27DB-BD31-4B8C-83A1-F6EECF244321}">
                <p14:modId xmlns:p14="http://schemas.microsoft.com/office/powerpoint/2010/main" val="3067287820"/>
              </p:ext>
            </p:extLst>
          </p:nvPr>
        </p:nvGraphicFramePr>
        <p:xfrm>
          <a:off x="157231" y="7077736"/>
          <a:ext cx="2019002" cy="648532"/>
        </p:xfrm>
        <a:graphic>
          <a:graphicData uri="http://schemas.openxmlformats.org/drawingml/2006/chart">
            <c:chart xmlns:c="http://schemas.openxmlformats.org/drawingml/2006/chart" xmlns:r="http://schemas.openxmlformats.org/officeDocument/2006/relationships" r:id="rId6"/>
          </a:graphicData>
        </a:graphic>
      </p:graphicFrame>
      <p:sp>
        <p:nvSpPr>
          <p:cNvPr id="75" name="正方形/長方形 74">
            <a:extLst>
              <a:ext uri="{FF2B5EF4-FFF2-40B4-BE49-F238E27FC236}">
                <a16:creationId xmlns:a16="http://schemas.microsoft.com/office/drawing/2014/main" id="{82457F6D-5826-4688-89DC-14A540452CC7}"/>
              </a:ext>
            </a:extLst>
          </p:cNvPr>
          <p:cNvSpPr/>
          <p:nvPr/>
        </p:nvSpPr>
        <p:spPr>
          <a:xfrm>
            <a:off x="581667" y="6879410"/>
            <a:ext cx="1338828" cy="230832"/>
          </a:xfrm>
          <a:prstGeom prst="rect">
            <a:avLst/>
          </a:prstGeom>
          <a:noFill/>
        </p:spPr>
        <p:txBody>
          <a:bodyPr wrap="none">
            <a:spAutoFit/>
          </a:bodyPr>
          <a:lstStyle/>
          <a:p>
            <a:r>
              <a:rPr lang="ja-JP" altLang="en-US" sz="900" b="1" dirty="0"/>
              <a:t>心臓病の割合（内訳）</a:t>
            </a:r>
          </a:p>
        </p:txBody>
      </p:sp>
      <p:sp>
        <p:nvSpPr>
          <p:cNvPr id="79" name="四角形: 角を丸くする 78">
            <a:extLst>
              <a:ext uri="{FF2B5EF4-FFF2-40B4-BE49-F238E27FC236}">
                <a16:creationId xmlns:a16="http://schemas.microsoft.com/office/drawing/2014/main" id="{27691626-9386-4152-AE26-846ADE189231}"/>
              </a:ext>
            </a:extLst>
          </p:cNvPr>
          <p:cNvSpPr/>
          <p:nvPr/>
        </p:nvSpPr>
        <p:spPr>
          <a:xfrm>
            <a:off x="1413759" y="5940743"/>
            <a:ext cx="491911" cy="246221"/>
          </a:xfrm>
          <a:prstGeom prst="roundRect">
            <a:avLst>
              <a:gd name="adj" fmla="val 6274"/>
            </a:avLst>
          </a:prstGeom>
          <a:no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1DBD2AA7-6264-4892-83A4-E4DE5ABA8433}"/>
              </a:ext>
            </a:extLst>
          </p:cNvPr>
          <p:cNvSpPr/>
          <p:nvPr/>
        </p:nvSpPr>
        <p:spPr>
          <a:xfrm>
            <a:off x="-11792" y="2386015"/>
            <a:ext cx="6801001" cy="31541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0000"/>
                </a:solidFill>
                <a:latin typeface="+mn-ea"/>
              </a:rPr>
              <a:t>介護認定者の有病状況</a:t>
            </a: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83" name="正方形/長方形 82">
            <a:extLst>
              <a:ext uri="{FF2B5EF4-FFF2-40B4-BE49-F238E27FC236}">
                <a16:creationId xmlns:a16="http://schemas.microsoft.com/office/drawing/2014/main" id="{5F9BE831-FB64-496A-89E3-63111EE6C4EF}"/>
              </a:ext>
            </a:extLst>
          </p:cNvPr>
          <p:cNvSpPr/>
          <p:nvPr/>
        </p:nvSpPr>
        <p:spPr>
          <a:xfrm>
            <a:off x="4720549" y="6926588"/>
            <a:ext cx="1931939" cy="230832"/>
          </a:xfrm>
          <a:prstGeom prst="rect">
            <a:avLst/>
          </a:prstGeom>
          <a:solidFill>
            <a:schemeClr val="bg1"/>
          </a:solidFill>
        </p:spPr>
        <p:txBody>
          <a:bodyPr wrap="none">
            <a:spAutoFit/>
          </a:bodyPr>
          <a:lstStyle/>
          <a:p>
            <a:r>
              <a:rPr lang="ja-JP" altLang="en-US" sz="900" b="1" dirty="0">
                <a:solidFill>
                  <a:srgbClr val="000000"/>
                </a:solidFill>
                <a:latin typeface="+mn-ea"/>
              </a:rPr>
              <a:t>令和</a:t>
            </a:r>
            <a:r>
              <a:rPr lang="en-US" altLang="ja-JP" sz="900" b="1" dirty="0">
                <a:solidFill>
                  <a:srgbClr val="000000"/>
                </a:solidFill>
                <a:latin typeface="+mn-ea"/>
              </a:rPr>
              <a:t>4</a:t>
            </a:r>
            <a:r>
              <a:rPr lang="ja-JP" altLang="en-US" sz="900" b="1" dirty="0">
                <a:solidFill>
                  <a:srgbClr val="000000"/>
                </a:solidFill>
                <a:latin typeface="+mn-ea"/>
              </a:rPr>
              <a:t>年度</a:t>
            </a:r>
            <a:r>
              <a:rPr lang="en-US" altLang="ja-JP" sz="900" b="1" dirty="0">
                <a:solidFill>
                  <a:srgbClr val="000000"/>
                </a:solidFill>
                <a:latin typeface="+mn-ea"/>
              </a:rPr>
              <a:t>1</a:t>
            </a:r>
            <a:r>
              <a:rPr lang="ja-JP" altLang="en-US" sz="900" b="1" dirty="0">
                <a:solidFill>
                  <a:srgbClr val="000000"/>
                </a:solidFill>
                <a:latin typeface="+mn-ea"/>
              </a:rPr>
              <a:t>件</a:t>
            </a:r>
            <a:r>
              <a:rPr lang="ja-JP" altLang="en-US" sz="900" b="1" dirty="0">
                <a:latin typeface="+mn-ea"/>
              </a:rPr>
              <a:t>当たりの介護給付費</a:t>
            </a:r>
          </a:p>
        </p:txBody>
      </p:sp>
      <p:graphicFrame>
        <p:nvGraphicFramePr>
          <p:cNvPr id="84" name="グラフ 83">
            <a:extLst>
              <a:ext uri="{FF2B5EF4-FFF2-40B4-BE49-F238E27FC236}">
                <a16:creationId xmlns:a16="http://schemas.microsoft.com/office/drawing/2014/main" id="{9173E092-44D7-4D65-82F5-C35BF14C672C}"/>
              </a:ext>
            </a:extLst>
          </p:cNvPr>
          <p:cNvGraphicFramePr/>
          <p:nvPr>
            <p:extLst>
              <p:ext uri="{D42A27DB-BD31-4B8C-83A1-F6EECF244321}">
                <p14:modId xmlns:p14="http://schemas.microsoft.com/office/powerpoint/2010/main" val="3856495376"/>
              </p:ext>
            </p:extLst>
          </p:nvPr>
        </p:nvGraphicFramePr>
        <p:xfrm>
          <a:off x="4862717" y="7196394"/>
          <a:ext cx="1625659" cy="1336755"/>
        </p:xfrm>
        <a:graphic>
          <a:graphicData uri="http://schemas.openxmlformats.org/drawingml/2006/chart">
            <c:chart xmlns:c="http://schemas.openxmlformats.org/drawingml/2006/chart" xmlns:r="http://schemas.openxmlformats.org/officeDocument/2006/relationships" r:id="rId7"/>
          </a:graphicData>
        </a:graphic>
      </p:graphicFrame>
      <p:sp>
        <p:nvSpPr>
          <p:cNvPr id="91" name="正方形/長方形 90">
            <a:extLst>
              <a:ext uri="{FF2B5EF4-FFF2-40B4-BE49-F238E27FC236}">
                <a16:creationId xmlns:a16="http://schemas.microsoft.com/office/drawing/2014/main" id="{7A4E717F-ED1F-42A7-AB21-9619490E4677}"/>
              </a:ext>
            </a:extLst>
          </p:cNvPr>
          <p:cNvSpPr/>
          <p:nvPr/>
        </p:nvSpPr>
        <p:spPr>
          <a:xfrm>
            <a:off x="711819" y="3045792"/>
            <a:ext cx="1871025" cy="230832"/>
          </a:xfrm>
          <a:prstGeom prst="rect">
            <a:avLst/>
          </a:prstGeom>
          <a:noFill/>
        </p:spPr>
        <p:txBody>
          <a:bodyPr wrap="none">
            <a:spAutoFit/>
          </a:bodyPr>
          <a:lstStyle/>
          <a:p>
            <a:r>
              <a:rPr lang="ja-JP" altLang="en-US" sz="900" b="1" dirty="0"/>
              <a:t>精神</a:t>
            </a:r>
            <a:r>
              <a:rPr lang="en-US" altLang="ja-JP" sz="900" b="1" dirty="0"/>
              <a:t>(</a:t>
            </a:r>
            <a:r>
              <a:rPr lang="ja-JP" altLang="en-US" sz="900" b="1" dirty="0"/>
              <a:t>認知症含む</a:t>
            </a:r>
            <a:r>
              <a:rPr lang="en-US" altLang="ja-JP" sz="900" b="1" dirty="0"/>
              <a:t>)</a:t>
            </a:r>
            <a:r>
              <a:rPr lang="ja-JP" altLang="en-US" sz="900" b="1" dirty="0"/>
              <a:t>の割合（内訳）</a:t>
            </a:r>
          </a:p>
        </p:txBody>
      </p:sp>
      <p:sp>
        <p:nvSpPr>
          <p:cNvPr id="92" name="四角形: 角を丸くする 91">
            <a:extLst>
              <a:ext uri="{FF2B5EF4-FFF2-40B4-BE49-F238E27FC236}">
                <a16:creationId xmlns:a16="http://schemas.microsoft.com/office/drawing/2014/main" id="{8052EBF5-A507-4ED8-9E5C-E2516CC685E1}"/>
              </a:ext>
            </a:extLst>
          </p:cNvPr>
          <p:cNvSpPr/>
          <p:nvPr/>
        </p:nvSpPr>
        <p:spPr>
          <a:xfrm>
            <a:off x="1802375" y="4031650"/>
            <a:ext cx="1006579" cy="213371"/>
          </a:xfrm>
          <a:prstGeom prst="roundRect">
            <a:avLst>
              <a:gd name="adj" fmla="val 6274"/>
            </a:avLst>
          </a:prstGeom>
          <a:no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3" name="グラフ 92">
            <a:extLst>
              <a:ext uri="{FF2B5EF4-FFF2-40B4-BE49-F238E27FC236}">
                <a16:creationId xmlns:a16="http://schemas.microsoft.com/office/drawing/2014/main" id="{3D1C15E1-4C2D-44E6-8631-FB66FED9C689}"/>
              </a:ext>
            </a:extLst>
          </p:cNvPr>
          <p:cNvGraphicFramePr/>
          <p:nvPr>
            <p:extLst>
              <p:ext uri="{D42A27DB-BD31-4B8C-83A1-F6EECF244321}">
                <p14:modId xmlns:p14="http://schemas.microsoft.com/office/powerpoint/2010/main" val="3123808722"/>
              </p:ext>
            </p:extLst>
          </p:nvPr>
        </p:nvGraphicFramePr>
        <p:xfrm>
          <a:off x="560084" y="3327809"/>
          <a:ext cx="2093827" cy="648532"/>
        </p:xfrm>
        <a:graphic>
          <a:graphicData uri="http://schemas.openxmlformats.org/drawingml/2006/chart">
            <c:chart xmlns:c="http://schemas.openxmlformats.org/drawingml/2006/chart" xmlns:r="http://schemas.openxmlformats.org/officeDocument/2006/relationships" r:id="rId8"/>
          </a:graphicData>
        </a:graphic>
      </p:graphicFrame>
      <p:sp>
        <p:nvSpPr>
          <p:cNvPr id="94" name="四角形: 角を丸くする 93">
            <a:extLst>
              <a:ext uri="{FF2B5EF4-FFF2-40B4-BE49-F238E27FC236}">
                <a16:creationId xmlns:a16="http://schemas.microsoft.com/office/drawing/2014/main" id="{AF8B9CF5-5C7A-4E90-B252-1C973F9C6A13}"/>
              </a:ext>
            </a:extLst>
          </p:cNvPr>
          <p:cNvSpPr/>
          <p:nvPr/>
        </p:nvSpPr>
        <p:spPr>
          <a:xfrm>
            <a:off x="3100100" y="7330969"/>
            <a:ext cx="657799" cy="208440"/>
          </a:xfrm>
          <a:prstGeom prst="roundRect">
            <a:avLst>
              <a:gd name="adj" fmla="val 6274"/>
            </a:avLst>
          </a:prstGeom>
          <a:no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四角形: 角を丸くする 94">
            <a:extLst>
              <a:ext uri="{FF2B5EF4-FFF2-40B4-BE49-F238E27FC236}">
                <a16:creationId xmlns:a16="http://schemas.microsoft.com/office/drawing/2014/main" id="{210C43ED-BE6F-4EDD-8A1B-FAB503F6DA4B}"/>
              </a:ext>
            </a:extLst>
          </p:cNvPr>
          <p:cNvSpPr/>
          <p:nvPr/>
        </p:nvSpPr>
        <p:spPr>
          <a:xfrm>
            <a:off x="1722811" y="6630924"/>
            <a:ext cx="491911" cy="246221"/>
          </a:xfrm>
          <a:prstGeom prst="roundRect">
            <a:avLst>
              <a:gd name="adj" fmla="val 6274"/>
            </a:avLst>
          </a:prstGeom>
          <a:no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FFCC483A-2F2D-4021-88F9-9DF5F82719A4}"/>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- 37</a:t>
            </a:r>
            <a:r>
              <a:rPr kumimoji="1" lang="ja-JP" altLang="en-US" sz="1200" dirty="0">
                <a:solidFill>
                  <a:sysClr val="windowText" lastClr="000000"/>
                </a:solidFill>
              </a:rPr>
              <a:t> </a:t>
            </a:r>
            <a:r>
              <a:rPr kumimoji="1" lang="en-US" altLang="ja-JP" sz="1200" dirty="0">
                <a:solidFill>
                  <a:sysClr val="windowText" lastClr="000000"/>
                </a:solidFill>
              </a:rPr>
              <a:t>-</a:t>
            </a:r>
          </a:p>
        </p:txBody>
      </p:sp>
      <p:sp>
        <p:nvSpPr>
          <p:cNvPr id="25" name="正方形/長方形 24">
            <a:extLst>
              <a:ext uri="{FF2B5EF4-FFF2-40B4-BE49-F238E27FC236}">
                <a16:creationId xmlns:a16="http://schemas.microsoft.com/office/drawing/2014/main" id="{1E285F89-386F-4A63-A497-BF169EE48170}"/>
              </a:ext>
            </a:extLst>
          </p:cNvPr>
          <p:cNvSpPr/>
          <p:nvPr/>
        </p:nvSpPr>
        <p:spPr>
          <a:xfrm>
            <a:off x="3799933" y="2761049"/>
            <a:ext cx="2646878" cy="276999"/>
          </a:xfrm>
          <a:prstGeom prst="rect">
            <a:avLst/>
          </a:prstGeom>
        </p:spPr>
        <p:txBody>
          <a:bodyPr wrap="none">
            <a:spAutoFit/>
          </a:bodyPr>
          <a:lstStyle/>
          <a:p>
            <a:r>
              <a:rPr lang="ja-JP" altLang="en-US" sz="1200" b="1" dirty="0">
                <a:solidFill>
                  <a:srgbClr val="000000"/>
                </a:solidFill>
                <a:highlight>
                  <a:srgbClr val="CCECFF"/>
                </a:highlight>
                <a:latin typeface="+mn-ea"/>
              </a:rPr>
              <a:t>図が大きい方が良い傾向になります</a:t>
            </a:r>
            <a:endParaRPr lang="ja-JP" altLang="en-US" sz="1200" b="1" dirty="0">
              <a:highlight>
                <a:srgbClr val="CCECFF"/>
              </a:highlight>
              <a:latin typeface="+mn-ea"/>
            </a:endParaRPr>
          </a:p>
        </p:txBody>
      </p:sp>
    </p:spTree>
    <p:extLst>
      <p:ext uri="{BB962C8B-B14F-4D97-AF65-F5344CB8AC3E}">
        <p14:creationId xmlns:p14="http://schemas.microsoft.com/office/powerpoint/2010/main" val="3915853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34C1C14-1259-4247-92A3-190E0E37A9C6}"/>
              </a:ext>
            </a:extLst>
          </p:cNvPr>
          <p:cNvSpPr/>
          <p:nvPr/>
        </p:nvSpPr>
        <p:spPr>
          <a:xfrm>
            <a:off x="94178" y="285862"/>
            <a:ext cx="1826141"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１　背景及び目的</a:t>
            </a: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p:txBody>
      </p:sp>
      <p:sp>
        <p:nvSpPr>
          <p:cNvPr id="20" name="正方形/長方形 19">
            <a:extLst>
              <a:ext uri="{FF2B5EF4-FFF2-40B4-BE49-F238E27FC236}">
                <a16:creationId xmlns:a16="http://schemas.microsoft.com/office/drawing/2014/main" id="{143AD0E8-D038-4DFE-B664-CF8F97706A11}"/>
              </a:ext>
            </a:extLst>
          </p:cNvPr>
          <p:cNvSpPr/>
          <p:nvPr/>
        </p:nvSpPr>
        <p:spPr>
          <a:xfrm>
            <a:off x="81834" y="2334113"/>
            <a:ext cx="2185214" cy="276999"/>
          </a:xfrm>
          <a:prstGeom prst="rect">
            <a:avLst/>
          </a:prstGeom>
        </p:spPr>
        <p:txBody>
          <a:bodyPr wrap="none">
            <a:spAutoFit/>
          </a:bodyPr>
          <a:lstStyle/>
          <a:p>
            <a:r>
              <a:rPr lang="ja-JP" altLang="en-US" sz="1200" b="1" dirty="0">
                <a:solidFill>
                  <a:srgbClr val="000000"/>
                </a:solidFill>
                <a:latin typeface="游ゴシック" panose="020B0400000000000000" pitchFamily="50" charset="-128"/>
                <a:ea typeface="游ゴシック" panose="020B0400000000000000" pitchFamily="50" charset="-128"/>
              </a:rPr>
              <a:t>（保健事業実施計画の背景）</a:t>
            </a:r>
            <a:endParaRPr lang="ja-JP" altLang="en-US" sz="1200" b="1" dirty="0">
              <a:latin typeface="游ゴシック" panose="020B0400000000000000" pitchFamily="50" charset="-128"/>
              <a:ea typeface="游ゴシック" panose="020B0400000000000000" pitchFamily="50" charset="-128"/>
            </a:endParaRPr>
          </a:p>
        </p:txBody>
      </p:sp>
      <p:sp>
        <p:nvSpPr>
          <p:cNvPr id="2" name="正方形/長方形 1">
            <a:extLst>
              <a:ext uri="{FF2B5EF4-FFF2-40B4-BE49-F238E27FC236}">
                <a16:creationId xmlns:a16="http://schemas.microsoft.com/office/drawing/2014/main" id="{93E5EBF0-2F38-432E-8D4D-10B3370CD84D}"/>
              </a:ext>
            </a:extLst>
          </p:cNvPr>
          <p:cNvSpPr/>
          <p:nvPr/>
        </p:nvSpPr>
        <p:spPr>
          <a:xfrm>
            <a:off x="468352" y="2611112"/>
            <a:ext cx="5898994" cy="5071068"/>
          </a:xfrm>
          <a:prstGeom prst="rect">
            <a:avLst/>
          </a:prstGeom>
        </p:spPr>
        <p:txBody>
          <a:bodyPr wrap="square">
            <a:spAutoFit/>
          </a:bodyPr>
          <a:lstStyle/>
          <a:p>
            <a:pPr>
              <a:lnSpc>
                <a:spcPct val="150000"/>
              </a:lnSpc>
            </a:pPr>
            <a:r>
              <a:rPr lang="ja-JP" altLang="en-US" sz="1050" dirty="0">
                <a:solidFill>
                  <a:srgbClr val="000000"/>
                </a:solidFill>
                <a:latin typeface="+mn-ea"/>
              </a:rPr>
              <a:t>　本町</a:t>
            </a:r>
            <a:r>
              <a:rPr lang="ja-JP" altLang="en-US" sz="1050" dirty="0">
                <a:latin typeface="+mn-ea"/>
              </a:rPr>
              <a:t>では、高齢者の医療の確保に関する法律の規定に基づき、「川棚町特定健康診査等実施計画」及び「第</a:t>
            </a:r>
            <a:r>
              <a:rPr lang="en-US" altLang="ja-JP" sz="1050" dirty="0">
                <a:latin typeface="+mn-ea"/>
              </a:rPr>
              <a:t>2</a:t>
            </a:r>
            <a:r>
              <a:rPr lang="ja-JP" altLang="en-US" sz="1050" dirty="0">
                <a:latin typeface="+mn-ea"/>
              </a:rPr>
              <a:t>期川棚町特定健康診査等実施計画」を策定し、内臓脂肪症候群（メタボリックシンドローム）に着目した健康診査等を実施してきました。</a:t>
            </a:r>
            <a:endParaRPr lang="en-US" altLang="ja-JP" sz="1050" dirty="0">
              <a:latin typeface="+mn-ea"/>
            </a:endParaRPr>
          </a:p>
          <a:p>
            <a:pPr>
              <a:lnSpc>
                <a:spcPct val="150000"/>
              </a:lnSpc>
            </a:pPr>
            <a:endParaRPr lang="en-US" altLang="ja-JP" sz="1050" dirty="0">
              <a:latin typeface="+mn-ea"/>
            </a:endParaRPr>
          </a:p>
          <a:p>
            <a:pPr>
              <a:lnSpc>
                <a:spcPct val="150000"/>
              </a:lnSpc>
            </a:pPr>
            <a:r>
              <a:rPr lang="ja-JP" altLang="en-US" sz="1050" dirty="0">
                <a:solidFill>
                  <a:srgbClr val="000000"/>
                </a:solidFill>
                <a:latin typeface="+mn-ea"/>
              </a:rPr>
              <a:t>　また、平成</a:t>
            </a:r>
            <a:r>
              <a:rPr lang="en-US" altLang="ja-JP" sz="1050" dirty="0">
                <a:solidFill>
                  <a:srgbClr val="000000"/>
                </a:solidFill>
                <a:latin typeface="+mn-ea"/>
              </a:rPr>
              <a:t>25</a:t>
            </a:r>
            <a:r>
              <a:rPr lang="ja-JP" altLang="en-US" sz="1050" dirty="0">
                <a:solidFill>
                  <a:srgbClr val="000000"/>
                </a:solidFill>
                <a:latin typeface="+mn-ea"/>
              </a:rPr>
              <a:t>年６月</a:t>
            </a:r>
            <a:r>
              <a:rPr lang="en-US" altLang="ja-JP" sz="1050" dirty="0">
                <a:solidFill>
                  <a:srgbClr val="000000"/>
                </a:solidFill>
                <a:latin typeface="+mn-ea"/>
              </a:rPr>
              <a:t>14</a:t>
            </a:r>
            <a:r>
              <a:rPr lang="ja-JP" altLang="en-US" sz="1050" dirty="0">
                <a:solidFill>
                  <a:srgbClr val="000000"/>
                </a:solidFill>
                <a:latin typeface="+mn-ea"/>
              </a:rPr>
              <a:t>日に閣議決定された「日本再興戦略」において、「全ての健康保険組合に対し、レセプト等のデータの分析、それに基づく加入者の健康保持増進のための事業計画として「データヘルス計画」の作成・公表、事業実施、評価等の取組を求めるとともに、市町村国保が同様の取組を行うことを推進する。」とされた</a:t>
            </a:r>
            <a:r>
              <a:rPr lang="ja-JP" altLang="en-US" sz="1050" dirty="0">
                <a:latin typeface="+mn-ea"/>
              </a:rPr>
              <a:t>ことを受け、「川棚町国民健康保険保健事業実施計画（川棚町データヘルス計画）」を策定し、保健事業を実施してきました。</a:t>
            </a:r>
            <a:endParaRPr lang="en-US" altLang="ja-JP" sz="1050" dirty="0">
              <a:latin typeface="+mn-ea"/>
            </a:endParaRPr>
          </a:p>
          <a:p>
            <a:pPr>
              <a:lnSpc>
                <a:spcPct val="150000"/>
              </a:lnSpc>
            </a:pPr>
            <a:endParaRPr lang="en-US" altLang="ja-JP" sz="1050" dirty="0">
              <a:latin typeface="+mn-ea"/>
            </a:endParaRPr>
          </a:p>
          <a:p>
            <a:pPr>
              <a:lnSpc>
                <a:spcPct val="150000"/>
              </a:lnSpc>
            </a:pPr>
            <a:r>
              <a:rPr lang="ja-JP" altLang="en-US" sz="1050" dirty="0">
                <a:latin typeface="+mn-ea"/>
              </a:rPr>
              <a:t>　これまで、国は全国の保険者に対し、データヘルス計画の策定を推進してきましたが、各保険者の実施する保健事業はさまざまで、評価の指標も性格や定義が統一されていなかったため、客観的な評価が困難でした。</a:t>
            </a:r>
            <a:r>
              <a:rPr lang="ja-JP" altLang="en-US" sz="1050" dirty="0">
                <a:solidFill>
                  <a:srgbClr val="000000"/>
                </a:solidFill>
                <a:latin typeface="+mn-ea"/>
              </a:rPr>
              <a:t>このことから、「経済財政運営と改革の基本方針</a:t>
            </a:r>
            <a:r>
              <a:rPr lang="en-US" altLang="ja-JP" sz="1050" dirty="0">
                <a:solidFill>
                  <a:srgbClr val="000000"/>
                </a:solidFill>
                <a:latin typeface="+mn-ea"/>
              </a:rPr>
              <a:t>2020</a:t>
            </a:r>
            <a:r>
              <a:rPr lang="ja-JP" altLang="en-US" sz="1050" dirty="0">
                <a:solidFill>
                  <a:srgbClr val="000000"/>
                </a:solidFill>
                <a:latin typeface="+mn-ea"/>
              </a:rPr>
              <a:t>（骨太方針</a:t>
            </a:r>
            <a:r>
              <a:rPr lang="en-US" altLang="ja-JP" sz="1050" dirty="0">
                <a:solidFill>
                  <a:srgbClr val="000000"/>
                </a:solidFill>
                <a:latin typeface="+mn-ea"/>
              </a:rPr>
              <a:t>2020</a:t>
            </a:r>
            <a:r>
              <a:rPr lang="ja-JP" altLang="en-US" sz="1050" dirty="0">
                <a:solidFill>
                  <a:srgbClr val="000000"/>
                </a:solidFill>
                <a:latin typeface="+mn-ea"/>
              </a:rPr>
              <a:t>）」において、保険者のデータヘルスの計画の標準化等の取組の推進が掲げられ、令和４年</a:t>
            </a:r>
            <a:r>
              <a:rPr lang="en-US" altLang="ja-JP" sz="1050" dirty="0">
                <a:solidFill>
                  <a:srgbClr val="000000"/>
                </a:solidFill>
                <a:latin typeface="+mn-ea"/>
              </a:rPr>
              <a:t>12</a:t>
            </a:r>
            <a:r>
              <a:rPr lang="ja-JP" altLang="en-US" sz="1050" dirty="0">
                <a:solidFill>
                  <a:srgbClr val="000000"/>
                </a:solidFill>
                <a:latin typeface="+mn-ea"/>
              </a:rPr>
              <a:t>月に経済財政諮問会議における「新経済・財政再生計画改革工程表</a:t>
            </a:r>
            <a:r>
              <a:rPr lang="en-US" altLang="ja-JP" sz="1050" dirty="0">
                <a:solidFill>
                  <a:srgbClr val="000000"/>
                </a:solidFill>
                <a:latin typeface="+mn-ea"/>
              </a:rPr>
              <a:t>2022</a:t>
            </a:r>
            <a:r>
              <a:rPr lang="ja-JP" altLang="en-US" sz="1050" dirty="0">
                <a:solidFill>
                  <a:srgbClr val="000000"/>
                </a:solidFill>
                <a:latin typeface="+mn-ea"/>
              </a:rPr>
              <a:t>」では、「保険者が策定するデータヘルス計画の手引きの改訂等を行うとともに、当該計画の標準化の進展にあたり、保険者共通の評価指標やアウトカムベースでの適切なＫＰＩの設定を推進する。」と示されました。</a:t>
            </a:r>
            <a:endParaRPr lang="en-US" altLang="ja-JP" sz="1050" dirty="0">
              <a:solidFill>
                <a:srgbClr val="000000"/>
              </a:solidFill>
              <a:latin typeface="+mn-ea"/>
            </a:endParaRPr>
          </a:p>
          <a:p>
            <a:pPr>
              <a:lnSpc>
                <a:spcPct val="150000"/>
              </a:lnSpc>
              <a:spcBef>
                <a:spcPts val="1200"/>
              </a:spcBef>
            </a:pPr>
            <a:r>
              <a:rPr lang="ja-JP" altLang="en-US" sz="1050" dirty="0">
                <a:solidFill>
                  <a:srgbClr val="000000"/>
                </a:solidFill>
                <a:latin typeface="+mn-ea"/>
              </a:rPr>
              <a:t>　このように、全ての保険者にデータヘルス計画の策定が求められ、効果的・効率的な保健事業の実施に向けて、標準化の取組の推進や評価指標の設定の推進が進められています。</a:t>
            </a:r>
            <a:endParaRPr lang="ja-JP" altLang="en-US" sz="1050" dirty="0">
              <a:latin typeface="+mn-ea"/>
            </a:endParaRPr>
          </a:p>
        </p:txBody>
      </p:sp>
      <p:sp>
        <p:nvSpPr>
          <p:cNvPr id="18" name="正方形/長方形 17">
            <a:extLst>
              <a:ext uri="{FF2B5EF4-FFF2-40B4-BE49-F238E27FC236}">
                <a16:creationId xmlns:a16="http://schemas.microsoft.com/office/drawing/2014/main" id="{B2925C0F-554A-47D4-A83A-64E621BD54D8}"/>
              </a:ext>
            </a:extLst>
          </p:cNvPr>
          <p:cNvSpPr/>
          <p:nvPr/>
        </p:nvSpPr>
        <p:spPr>
          <a:xfrm>
            <a:off x="81834" y="980233"/>
            <a:ext cx="1261884" cy="276999"/>
          </a:xfrm>
          <a:prstGeom prst="rect">
            <a:avLst/>
          </a:prstGeom>
        </p:spPr>
        <p:txBody>
          <a:bodyPr wrap="none">
            <a:spAutoFit/>
          </a:bodyPr>
          <a:lstStyle/>
          <a:p>
            <a:r>
              <a:rPr lang="ja-JP" altLang="en-US" sz="1200" b="1" dirty="0">
                <a:solidFill>
                  <a:srgbClr val="000000"/>
                </a:solidFill>
                <a:latin typeface="游ゴシック" panose="020B0400000000000000" pitchFamily="50" charset="-128"/>
                <a:ea typeface="游ゴシック" panose="020B0400000000000000" pitchFamily="50" charset="-128"/>
              </a:rPr>
              <a:t>（計画の趣旨）</a:t>
            </a:r>
            <a:endParaRPr lang="ja-JP" altLang="en-US" sz="1200" b="1" dirty="0">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02D920A1-C867-4E35-B45D-AF628291D44F}"/>
              </a:ext>
            </a:extLst>
          </p:cNvPr>
          <p:cNvSpPr/>
          <p:nvPr/>
        </p:nvSpPr>
        <p:spPr>
          <a:xfrm>
            <a:off x="468352" y="1257232"/>
            <a:ext cx="5898994" cy="796821"/>
          </a:xfrm>
          <a:prstGeom prst="rect">
            <a:avLst/>
          </a:prstGeom>
        </p:spPr>
        <p:txBody>
          <a:bodyPr wrap="square">
            <a:spAutoFit/>
          </a:bodyPr>
          <a:lstStyle/>
          <a:p>
            <a:pPr>
              <a:lnSpc>
                <a:spcPct val="150000"/>
              </a:lnSpc>
              <a:spcBef>
                <a:spcPts val="1200"/>
              </a:spcBef>
            </a:pPr>
            <a:r>
              <a:rPr lang="ja-JP" altLang="en-US" sz="1050" dirty="0">
                <a:solidFill>
                  <a:srgbClr val="000000"/>
                </a:solidFill>
                <a:latin typeface="游ゴシック" panose="020B0400000000000000" pitchFamily="50" charset="-128"/>
                <a:ea typeface="游ゴシック" panose="020B0400000000000000" pitchFamily="50" charset="-128"/>
              </a:rPr>
              <a:t>　特定健康診査の結果やレセプト等の分析により健康課題を明確にし、そのデータを活用して効果的かつ効率的な保健事業を行うことで、被保険者の健康寿命の延伸、糖尿病等の生活習慣病の発症予防および重症化予防を推進させる。</a:t>
            </a:r>
            <a:endParaRPr lang="ja-JP" altLang="en-US" sz="1050" dirty="0">
              <a:latin typeface="游ゴシック" panose="020B0400000000000000" pitchFamily="50" charset="-128"/>
              <a:ea typeface="游ゴシック" panose="020B0400000000000000" pitchFamily="50" charset="-128"/>
            </a:endParaRPr>
          </a:p>
        </p:txBody>
      </p:sp>
      <p:cxnSp>
        <p:nvCxnSpPr>
          <p:cNvPr id="6" name="直線コネクタ 5">
            <a:extLst>
              <a:ext uri="{FF2B5EF4-FFF2-40B4-BE49-F238E27FC236}">
                <a16:creationId xmlns:a16="http://schemas.microsoft.com/office/drawing/2014/main" id="{D0683ED4-F8D0-452A-B62D-7B7CEF248614}"/>
              </a:ext>
            </a:extLst>
          </p:cNvPr>
          <p:cNvCxnSpPr>
            <a:cxnSpLocks/>
          </p:cNvCxnSpPr>
          <p:nvPr/>
        </p:nvCxnSpPr>
        <p:spPr>
          <a:xfrm>
            <a:off x="54000" y="83462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0B4A719C-A771-4F2A-B0FD-99D47E5E57DF}"/>
              </a:ext>
            </a:extLst>
          </p:cNvPr>
          <p:cNvSpPr/>
          <p:nvPr/>
        </p:nvSpPr>
        <p:spPr>
          <a:xfrm>
            <a:off x="3176736" y="8752837"/>
            <a:ext cx="42672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- 2</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2960117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CE2968D-646D-4136-B046-92CC56D7ED9F}"/>
              </a:ext>
            </a:extLst>
          </p:cNvPr>
          <p:cNvSpPr/>
          <p:nvPr/>
        </p:nvSpPr>
        <p:spPr>
          <a:xfrm>
            <a:off x="1613438" y="2817674"/>
            <a:ext cx="3631122" cy="1754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3600" b="1" dirty="0">
                <a:solidFill>
                  <a:schemeClr val="tx1"/>
                </a:solidFill>
                <a:latin typeface="ＭＳ Ｐ明朝" panose="02020600040205080304" pitchFamily="18" charset="-128"/>
                <a:ea typeface="ＭＳ Ｐ明朝" panose="02020600040205080304" pitchFamily="18" charset="-128"/>
              </a:rPr>
              <a:t>第５章</a:t>
            </a:r>
            <a:endParaRPr kumimoji="1" lang="en-US" altLang="ja-JP" sz="3600" b="1" dirty="0">
              <a:solidFill>
                <a:schemeClr val="tx1"/>
              </a:solidFill>
              <a:latin typeface="ＭＳ Ｐ明朝" panose="02020600040205080304" pitchFamily="18" charset="-128"/>
              <a:ea typeface="ＭＳ Ｐ明朝" panose="02020600040205080304" pitchFamily="18" charset="-128"/>
            </a:endParaRPr>
          </a:p>
          <a:p>
            <a:pPr algn="ctr"/>
            <a:endParaRPr kumimoji="1" lang="en-US" altLang="ja-JP" sz="3600" b="1" dirty="0">
              <a:solidFill>
                <a:schemeClr val="tx1"/>
              </a:solidFill>
              <a:latin typeface="ＭＳ Ｐ明朝" panose="02020600040205080304" pitchFamily="18" charset="-128"/>
              <a:ea typeface="ＭＳ Ｐ明朝" panose="02020600040205080304" pitchFamily="18" charset="-128"/>
            </a:endParaRPr>
          </a:p>
          <a:p>
            <a:pPr algn="ctr"/>
            <a:r>
              <a:rPr lang="ja-JP" altLang="en-US" sz="3600" b="1" dirty="0">
                <a:solidFill>
                  <a:schemeClr val="tx1"/>
                </a:solidFill>
                <a:latin typeface="ＭＳ Ｐ明朝" panose="02020600040205080304" pitchFamily="18" charset="-128"/>
                <a:ea typeface="ＭＳ Ｐ明朝" panose="02020600040205080304" pitchFamily="18" charset="-128"/>
              </a:rPr>
              <a:t>健康課題のまとめ</a:t>
            </a:r>
            <a:endParaRPr kumimoji="1" lang="en-US" altLang="ja-JP" sz="3600" b="1" dirty="0">
              <a:solidFill>
                <a:schemeClr val="tx1"/>
              </a:solidFill>
              <a:latin typeface="ＭＳ Ｐ明朝" panose="02020600040205080304" pitchFamily="18" charset="-128"/>
              <a:ea typeface="ＭＳ Ｐ明朝" panose="02020600040205080304" pitchFamily="18" charset="-128"/>
            </a:endParaRPr>
          </a:p>
        </p:txBody>
      </p:sp>
      <p:sp>
        <p:nvSpPr>
          <p:cNvPr id="3" name="正方形/長方形 2">
            <a:extLst>
              <a:ext uri="{FF2B5EF4-FFF2-40B4-BE49-F238E27FC236}">
                <a16:creationId xmlns:a16="http://schemas.microsoft.com/office/drawing/2014/main" id="{3BB83CD6-280C-446E-837F-AA67FEE73B00}"/>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- 38</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1292310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EA277E2-6929-4C1A-837E-DBF5A15C4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03" y="1340638"/>
            <a:ext cx="5662993" cy="7323304"/>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40">
            <a:extLst>
              <a:ext uri="{FF2B5EF4-FFF2-40B4-BE49-F238E27FC236}">
                <a16:creationId xmlns:a16="http://schemas.microsoft.com/office/drawing/2014/main" id="{BBAC87F4-CDF2-494E-9D2B-B60BA041CFD7}"/>
              </a:ext>
            </a:extLst>
          </p:cNvPr>
          <p:cNvSpPr/>
          <p:nvPr/>
        </p:nvSpPr>
        <p:spPr>
          <a:xfrm>
            <a:off x="94178" y="285862"/>
            <a:ext cx="3262432"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mn-ea"/>
              </a:rPr>
              <a:t>１　分析結果と健康課題の明確化</a:t>
            </a:r>
            <a:endParaRPr kumimoji="1" lang="en-US" altLang="ja-JP" sz="1600" b="1" dirty="0">
              <a:solidFill>
                <a:schemeClr val="tx1"/>
              </a:solidFill>
              <a:latin typeface="+mn-ea"/>
            </a:endParaRPr>
          </a:p>
        </p:txBody>
      </p:sp>
      <p:cxnSp>
        <p:nvCxnSpPr>
          <p:cNvPr id="43" name="直線コネクタ 42">
            <a:extLst>
              <a:ext uri="{FF2B5EF4-FFF2-40B4-BE49-F238E27FC236}">
                <a16:creationId xmlns:a16="http://schemas.microsoft.com/office/drawing/2014/main" id="{5731FF14-B4F9-4F0C-A894-B67B615F631E}"/>
              </a:ext>
            </a:extLst>
          </p:cNvPr>
          <p:cNvCxnSpPr>
            <a:cxnSpLocks/>
          </p:cNvCxnSpPr>
          <p:nvPr/>
        </p:nvCxnSpPr>
        <p:spPr>
          <a:xfrm>
            <a:off x="54000" y="83462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2ECE5B8E-B18F-48DF-B535-48F8C9DA6FBC}"/>
              </a:ext>
            </a:extLst>
          </p:cNvPr>
          <p:cNvSpPr/>
          <p:nvPr/>
        </p:nvSpPr>
        <p:spPr>
          <a:xfrm>
            <a:off x="0" y="949131"/>
            <a:ext cx="1569660" cy="276999"/>
          </a:xfrm>
          <a:prstGeom prst="rect">
            <a:avLst/>
          </a:prstGeom>
        </p:spPr>
        <p:txBody>
          <a:bodyPr wrap="none">
            <a:spAutoFit/>
          </a:bodyPr>
          <a:lstStyle/>
          <a:p>
            <a:r>
              <a:rPr lang="ja-JP" altLang="en-US" sz="1200" b="1" dirty="0">
                <a:solidFill>
                  <a:srgbClr val="000000"/>
                </a:solidFill>
                <a:latin typeface="+mn-ea"/>
              </a:rPr>
              <a:t>（分析結果の一覧）</a:t>
            </a:r>
            <a:endParaRPr lang="ja-JP" altLang="en-US" sz="1200" b="1" dirty="0">
              <a:latin typeface="+mn-ea"/>
            </a:endParaRPr>
          </a:p>
        </p:txBody>
      </p:sp>
      <p:sp>
        <p:nvSpPr>
          <p:cNvPr id="6" name="正方形/長方形 5">
            <a:extLst>
              <a:ext uri="{FF2B5EF4-FFF2-40B4-BE49-F238E27FC236}">
                <a16:creationId xmlns:a16="http://schemas.microsoft.com/office/drawing/2014/main" id="{B93DADF6-2F56-4E3E-B4AC-7A1030B4195D}"/>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- 39</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3468499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D066A68-0BAE-4A98-8B43-5C582D420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76" y="807876"/>
            <a:ext cx="5662993" cy="481234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0FA62BDF-2AF0-4D86-9401-AA578F4CA0B2}"/>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- 40</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610952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629D3B2-9F8A-4F83-BA96-899A845F2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34" y="1360114"/>
            <a:ext cx="5345566" cy="7032737"/>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D108229B-52D4-42F6-AB8A-E6546CC72753}"/>
              </a:ext>
            </a:extLst>
          </p:cNvPr>
          <p:cNvSpPr/>
          <p:nvPr/>
        </p:nvSpPr>
        <p:spPr>
          <a:xfrm>
            <a:off x="94534" y="280659"/>
            <a:ext cx="1723549" cy="276999"/>
          </a:xfrm>
          <a:prstGeom prst="rect">
            <a:avLst/>
          </a:prstGeom>
        </p:spPr>
        <p:txBody>
          <a:bodyPr wrap="none">
            <a:spAutoFit/>
          </a:bodyPr>
          <a:lstStyle/>
          <a:p>
            <a:r>
              <a:rPr lang="ja-JP" altLang="en-US" sz="1200" b="1" dirty="0">
                <a:latin typeface="+mn-ea"/>
              </a:rPr>
              <a:t>（</a:t>
            </a:r>
            <a:r>
              <a:rPr lang="ja-JP" altLang="en-US" sz="1200" b="1" dirty="0">
                <a:solidFill>
                  <a:srgbClr val="000000"/>
                </a:solidFill>
                <a:latin typeface="+mn-ea"/>
              </a:rPr>
              <a:t>健康課題の明確化）</a:t>
            </a:r>
            <a:endParaRPr lang="ja-JP" altLang="en-US" sz="1200" b="1"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4596612C-68C5-44B9-9F1C-5A19C07F4C2E}"/>
              </a:ext>
            </a:extLst>
          </p:cNvPr>
          <p:cNvSpPr/>
          <p:nvPr/>
        </p:nvSpPr>
        <p:spPr>
          <a:xfrm>
            <a:off x="479503" y="681951"/>
            <a:ext cx="5819697" cy="553870"/>
          </a:xfrm>
          <a:prstGeom prst="rect">
            <a:avLst/>
          </a:prstGeom>
        </p:spPr>
        <p:txBody>
          <a:bodyPr wrap="square">
            <a:spAutoFit/>
          </a:bodyPr>
          <a:lstStyle/>
          <a:p>
            <a:pPr>
              <a:lnSpc>
                <a:spcPct val="150000"/>
              </a:lnSpc>
            </a:pPr>
            <a:r>
              <a:rPr lang="ja-JP" altLang="en-US" sz="1050" dirty="0">
                <a:solidFill>
                  <a:srgbClr val="000000"/>
                </a:solidFill>
                <a:latin typeface="+mn-ea"/>
              </a:rPr>
              <a:t>　</a:t>
            </a:r>
            <a:r>
              <a:rPr lang="ja-JP" altLang="en-US" sz="1050" dirty="0">
                <a:latin typeface="CIDFont+F1"/>
              </a:rPr>
              <a:t>前頁の分析結果を通して、解決すべき健康課題を下記</a:t>
            </a:r>
            <a:r>
              <a:rPr lang="en-US" altLang="ja-JP" sz="1050" dirty="0">
                <a:latin typeface="CIDFont+F1"/>
              </a:rPr>
              <a:t>A</a:t>
            </a:r>
            <a:r>
              <a:rPr lang="ja-JP" altLang="en-US" sz="1050" dirty="0">
                <a:latin typeface="CIDFont+F1"/>
              </a:rPr>
              <a:t>～</a:t>
            </a:r>
            <a:r>
              <a:rPr lang="en-US" altLang="ja-JP" sz="1050" dirty="0">
                <a:latin typeface="CIDFont+F1"/>
              </a:rPr>
              <a:t>H</a:t>
            </a:r>
            <a:r>
              <a:rPr lang="ja-JP" altLang="en-US" sz="1050" dirty="0">
                <a:latin typeface="CIDFont+F1"/>
              </a:rPr>
              <a:t>の</a:t>
            </a:r>
            <a:r>
              <a:rPr lang="en-US" altLang="ja-JP" sz="1050" dirty="0">
                <a:latin typeface="CIDFont+F1"/>
              </a:rPr>
              <a:t>8</a:t>
            </a:r>
            <a:r>
              <a:rPr lang="ja-JP" altLang="en-US" sz="1050" dirty="0">
                <a:latin typeface="CIDFont+F1"/>
              </a:rPr>
              <a:t>項目に分類し、また対応する保健事業との関連付けを実施しました。</a:t>
            </a:r>
            <a:endParaRPr lang="ja-JP" altLang="en-US" sz="1050" dirty="0"/>
          </a:p>
        </p:txBody>
      </p:sp>
      <p:sp>
        <p:nvSpPr>
          <p:cNvPr id="7" name="正方形/長方形 6">
            <a:extLst>
              <a:ext uri="{FF2B5EF4-FFF2-40B4-BE49-F238E27FC236}">
                <a16:creationId xmlns:a16="http://schemas.microsoft.com/office/drawing/2014/main" id="{8E9EB209-9735-41C9-9C77-AB2BDBB30CBB}"/>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- 41</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1544729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6BAA37D-DB6C-4EF4-8F95-71CD57971FFD}"/>
              </a:ext>
            </a:extLst>
          </p:cNvPr>
          <p:cNvSpPr/>
          <p:nvPr/>
        </p:nvSpPr>
        <p:spPr>
          <a:xfrm>
            <a:off x="94178" y="285862"/>
            <a:ext cx="223651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mn-ea"/>
              </a:rPr>
              <a:t>２　健康課題のまとめ</a:t>
            </a:r>
            <a:endParaRPr kumimoji="1" lang="en-US" altLang="ja-JP" sz="1600" b="1" dirty="0">
              <a:solidFill>
                <a:schemeClr val="tx1"/>
              </a:solidFill>
              <a:latin typeface="+mn-ea"/>
            </a:endParaRPr>
          </a:p>
        </p:txBody>
      </p:sp>
      <p:sp>
        <p:nvSpPr>
          <p:cNvPr id="7" name="正方形/長方形 6">
            <a:extLst>
              <a:ext uri="{FF2B5EF4-FFF2-40B4-BE49-F238E27FC236}">
                <a16:creationId xmlns:a16="http://schemas.microsoft.com/office/drawing/2014/main" id="{BE18BCEA-553F-45D0-8F76-034B45CFF8A2}"/>
              </a:ext>
            </a:extLst>
          </p:cNvPr>
          <p:cNvSpPr/>
          <p:nvPr/>
        </p:nvSpPr>
        <p:spPr>
          <a:xfrm>
            <a:off x="479503" y="1044831"/>
            <a:ext cx="5898994" cy="554447"/>
          </a:xfrm>
          <a:prstGeom prst="rect">
            <a:avLst/>
          </a:prstGeom>
        </p:spPr>
        <p:txBody>
          <a:bodyPr wrap="square">
            <a:spAutoFit/>
          </a:bodyPr>
          <a:lstStyle/>
          <a:p>
            <a:pPr>
              <a:lnSpc>
                <a:spcPct val="150000"/>
              </a:lnSpc>
            </a:pPr>
            <a:r>
              <a:rPr lang="ja-JP" altLang="en-US" sz="1050" dirty="0">
                <a:solidFill>
                  <a:srgbClr val="000000"/>
                </a:solidFill>
                <a:latin typeface="+mn-ea"/>
              </a:rPr>
              <a:t>　</a:t>
            </a:r>
            <a:r>
              <a:rPr lang="ja-JP" altLang="en-US" sz="1050" dirty="0">
                <a:latin typeface="+mn-ea"/>
              </a:rPr>
              <a:t>データの分析から健康課題を明確にし、川棚町の重点課題を以下の通り整理しました。</a:t>
            </a:r>
            <a:endParaRPr lang="en-US" altLang="ja-JP" sz="1050" dirty="0">
              <a:latin typeface="+mn-ea"/>
            </a:endParaRPr>
          </a:p>
          <a:p>
            <a:pPr>
              <a:lnSpc>
                <a:spcPct val="150000"/>
              </a:lnSpc>
            </a:pPr>
            <a:r>
              <a:rPr lang="ja-JP" altLang="en-US" sz="1050" dirty="0">
                <a:latin typeface="+mn-ea"/>
              </a:rPr>
              <a:t>　その課題を解決するために効果的かつ効率的に保健事業を進めます。</a:t>
            </a:r>
          </a:p>
        </p:txBody>
      </p:sp>
      <p:cxnSp>
        <p:nvCxnSpPr>
          <p:cNvPr id="9" name="直線コネクタ 8">
            <a:extLst>
              <a:ext uri="{FF2B5EF4-FFF2-40B4-BE49-F238E27FC236}">
                <a16:creationId xmlns:a16="http://schemas.microsoft.com/office/drawing/2014/main" id="{6204E297-93D1-49AB-A074-09FE0440D8B1}"/>
              </a:ext>
            </a:extLst>
          </p:cNvPr>
          <p:cNvCxnSpPr>
            <a:cxnSpLocks/>
          </p:cNvCxnSpPr>
          <p:nvPr/>
        </p:nvCxnSpPr>
        <p:spPr>
          <a:xfrm>
            <a:off x="54000" y="83462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1470B0F2-F14C-41EF-A5E5-95D3FDC2D217}"/>
              </a:ext>
            </a:extLst>
          </p:cNvPr>
          <p:cNvSpPr/>
          <p:nvPr/>
        </p:nvSpPr>
        <p:spPr>
          <a:xfrm>
            <a:off x="479500" y="1936787"/>
            <a:ext cx="5898995" cy="307777"/>
          </a:xfrm>
          <a:prstGeom prst="rect">
            <a:avLst/>
          </a:prstGeom>
          <a:solidFill>
            <a:srgbClr val="C00000"/>
          </a:solidFill>
        </p:spPr>
        <p:txBody>
          <a:bodyPr wrap="square">
            <a:spAutoFit/>
          </a:bodyPr>
          <a:lstStyle/>
          <a:p>
            <a:r>
              <a:rPr lang="ja-JP" altLang="en-US" sz="1400" b="1" dirty="0">
                <a:solidFill>
                  <a:schemeClr val="bg1"/>
                </a:solidFill>
                <a:latin typeface="+mn-ea"/>
              </a:rPr>
              <a:t>１、生活習慣病の早期発見・早期治療</a:t>
            </a:r>
          </a:p>
        </p:txBody>
      </p:sp>
      <p:sp>
        <p:nvSpPr>
          <p:cNvPr id="12" name="正方形/長方形 11">
            <a:extLst>
              <a:ext uri="{FF2B5EF4-FFF2-40B4-BE49-F238E27FC236}">
                <a16:creationId xmlns:a16="http://schemas.microsoft.com/office/drawing/2014/main" id="{6A77D5EC-1BF0-472C-B145-FF32E85C58BE}"/>
              </a:ext>
            </a:extLst>
          </p:cNvPr>
          <p:cNvSpPr/>
          <p:nvPr/>
        </p:nvSpPr>
        <p:spPr>
          <a:xfrm>
            <a:off x="479503" y="2456022"/>
            <a:ext cx="5898994" cy="554447"/>
          </a:xfrm>
          <a:prstGeom prst="rect">
            <a:avLst/>
          </a:prstGeom>
        </p:spPr>
        <p:txBody>
          <a:bodyPr wrap="square">
            <a:spAutoFit/>
          </a:bodyPr>
          <a:lstStyle/>
          <a:p>
            <a:pPr>
              <a:lnSpc>
                <a:spcPct val="150000"/>
              </a:lnSpc>
            </a:pPr>
            <a:r>
              <a:rPr lang="ja-JP" altLang="en-US" sz="1050" dirty="0">
                <a:latin typeface="+mn-ea"/>
              </a:rPr>
              <a:t>・特定健診未受診者のうち、</a:t>
            </a:r>
            <a:r>
              <a:rPr lang="en-US" altLang="ja-JP" sz="1050" dirty="0">
                <a:latin typeface="+mn-ea"/>
              </a:rPr>
              <a:t>9.6</a:t>
            </a:r>
            <a:r>
              <a:rPr lang="ja-JP" altLang="en-US" sz="1050" dirty="0">
                <a:latin typeface="+mn-ea"/>
              </a:rPr>
              <a:t>％は医療機関も未受診となっています。健康状態の把握と疾患の重症化を予防するためにも特定健診受診率の向上が必要です。</a:t>
            </a:r>
            <a:endParaRPr lang="en-US" altLang="ja-JP" sz="1050" dirty="0">
              <a:latin typeface="+mn-ea"/>
            </a:endParaRPr>
          </a:p>
        </p:txBody>
      </p:sp>
      <p:sp>
        <p:nvSpPr>
          <p:cNvPr id="13" name="正方形/長方形 12">
            <a:extLst>
              <a:ext uri="{FF2B5EF4-FFF2-40B4-BE49-F238E27FC236}">
                <a16:creationId xmlns:a16="http://schemas.microsoft.com/office/drawing/2014/main" id="{D49962BF-CD28-471C-959F-47E9A2D9169D}"/>
              </a:ext>
            </a:extLst>
          </p:cNvPr>
          <p:cNvSpPr/>
          <p:nvPr/>
        </p:nvSpPr>
        <p:spPr>
          <a:xfrm>
            <a:off x="479500" y="3061499"/>
            <a:ext cx="5898994" cy="554447"/>
          </a:xfrm>
          <a:prstGeom prst="rect">
            <a:avLst/>
          </a:prstGeom>
        </p:spPr>
        <p:txBody>
          <a:bodyPr wrap="square">
            <a:spAutoFit/>
          </a:bodyPr>
          <a:lstStyle/>
          <a:p>
            <a:pPr>
              <a:lnSpc>
                <a:spcPct val="150000"/>
              </a:lnSpc>
            </a:pPr>
            <a:r>
              <a:rPr lang="ja-JP" altLang="en-US" sz="1050" dirty="0">
                <a:latin typeface="+mn-ea"/>
              </a:rPr>
              <a:t>・特定健診未受診者の一人当たり医療費は受診者と比較して高く、主な原因は生活習慣病と考えられます。早期発見・早期治療のためにも特定健診未受診者への受診を促す取組が必要です。</a:t>
            </a:r>
            <a:endParaRPr lang="en-US" altLang="ja-JP" sz="1050" dirty="0">
              <a:latin typeface="+mn-ea"/>
            </a:endParaRPr>
          </a:p>
        </p:txBody>
      </p:sp>
      <p:sp>
        <p:nvSpPr>
          <p:cNvPr id="14" name="正方形/長方形 13">
            <a:extLst>
              <a:ext uri="{FF2B5EF4-FFF2-40B4-BE49-F238E27FC236}">
                <a16:creationId xmlns:a16="http://schemas.microsoft.com/office/drawing/2014/main" id="{9081D3D4-BAF3-4AB6-9C59-0598E00BEC51}"/>
              </a:ext>
            </a:extLst>
          </p:cNvPr>
          <p:cNvSpPr/>
          <p:nvPr/>
        </p:nvSpPr>
        <p:spPr>
          <a:xfrm>
            <a:off x="479497" y="4123453"/>
            <a:ext cx="5898994" cy="307777"/>
          </a:xfrm>
          <a:prstGeom prst="rect">
            <a:avLst/>
          </a:prstGeom>
          <a:solidFill>
            <a:srgbClr val="C00000"/>
          </a:solidFill>
        </p:spPr>
        <p:txBody>
          <a:bodyPr wrap="square">
            <a:spAutoFit/>
          </a:bodyPr>
          <a:lstStyle/>
          <a:p>
            <a:r>
              <a:rPr lang="ja-JP" altLang="en-US" sz="1400" b="1" dirty="0">
                <a:solidFill>
                  <a:schemeClr val="bg1"/>
                </a:solidFill>
                <a:latin typeface="+mn-ea"/>
              </a:rPr>
              <a:t>２、生活習慣病の予防</a:t>
            </a:r>
          </a:p>
        </p:txBody>
      </p:sp>
      <p:sp>
        <p:nvSpPr>
          <p:cNvPr id="15" name="正方形/長方形 14">
            <a:extLst>
              <a:ext uri="{FF2B5EF4-FFF2-40B4-BE49-F238E27FC236}">
                <a16:creationId xmlns:a16="http://schemas.microsoft.com/office/drawing/2014/main" id="{8900E2EF-FD15-4E03-A442-7AC43DF25C84}"/>
              </a:ext>
            </a:extLst>
          </p:cNvPr>
          <p:cNvSpPr/>
          <p:nvPr/>
        </p:nvSpPr>
        <p:spPr>
          <a:xfrm>
            <a:off x="479500" y="4642688"/>
            <a:ext cx="5898994" cy="796821"/>
          </a:xfrm>
          <a:prstGeom prst="rect">
            <a:avLst/>
          </a:prstGeom>
        </p:spPr>
        <p:txBody>
          <a:bodyPr wrap="square">
            <a:spAutoFit/>
          </a:bodyPr>
          <a:lstStyle/>
          <a:p>
            <a:pPr>
              <a:lnSpc>
                <a:spcPct val="150000"/>
              </a:lnSpc>
            </a:pPr>
            <a:r>
              <a:rPr lang="ja-JP" altLang="en-US" sz="1050" dirty="0">
                <a:latin typeface="+mn-ea"/>
              </a:rPr>
              <a:t>・疾病別一人当たり医療費では、入院・入院外においても「循環器系の疾患」や「新生物＜腫瘍＞」の割合が高くなっています。生活習慣病である高血圧症や糖尿病の内訳も高いことから、予防のためにも高血圧症や糖尿病を悪化させないための対策が必要です。</a:t>
            </a:r>
            <a:endParaRPr lang="en-US" altLang="ja-JP" sz="1050" dirty="0">
              <a:latin typeface="+mn-ea"/>
            </a:endParaRPr>
          </a:p>
        </p:txBody>
      </p:sp>
      <p:sp>
        <p:nvSpPr>
          <p:cNvPr id="16" name="正方形/長方形 15">
            <a:extLst>
              <a:ext uri="{FF2B5EF4-FFF2-40B4-BE49-F238E27FC236}">
                <a16:creationId xmlns:a16="http://schemas.microsoft.com/office/drawing/2014/main" id="{1C52C6B6-65BA-440F-BF26-EC1C359A6F6E}"/>
              </a:ext>
            </a:extLst>
          </p:cNvPr>
          <p:cNvSpPr/>
          <p:nvPr/>
        </p:nvSpPr>
        <p:spPr>
          <a:xfrm>
            <a:off x="479497" y="5528055"/>
            <a:ext cx="5898994" cy="1039195"/>
          </a:xfrm>
          <a:prstGeom prst="rect">
            <a:avLst/>
          </a:prstGeom>
        </p:spPr>
        <p:txBody>
          <a:bodyPr wrap="square">
            <a:spAutoFit/>
          </a:bodyPr>
          <a:lstStyle/>
          <a:p>
            <a:pPr>
              <a:lnSpc>
                <a:spcPct val="150000"/>
              </a:lnSpc>
            </a:pPr>
            <a:r>
              <a:rPr lang="ja-JP" altLang="en-US" sz="1050" dirty="0">
                <a:latin typeface="+mn-ea"/>
              </a:rPr>
              <a:t>・一人当たり医療費、一人当たり歯科医療費は、いずれも川棚町が県内市町で最も高くなっています。歯科医療費では、歯周病を起因とする多数歯欠損補綴治療が高額医療費の原因となっており、下記図にもあるとおり糖尿病等の生活習慣病の予防が重要であると同時に、歯科検診の受診を促す取組が必要です。</a:t>
            </a:r>
            <a:endParaRPr lang="en-US" altLang="ja-JP" sz="1050" dirty="0">
              <a:latin typeface="+mn-ea"/>
            </a:endParaRPr>
          </a:p>
        </p:txBody>
      </p:sp>
      <p:pic>
        <p:nvPicPr>
          <p:cNvPr id="17" name="図 16">
            <a:extLst>
              <a:ext uri="{FF2B5EF4-FFF2-40B4-BE49-F238E27FC236}">
                <a16:creationId xmlns:a16="http://schemas.microsoft.com/office/drawing/2014/main" id="{39D3F331-A265-4AB6-808D-043CB6055398}"/>
              </a:ext>
            </a:extLst>
          </p:cNvPr>
          <p:cNvPicPr>
            <a:picLocks noChangeAspect="1"/>
          </p:cNvPicPr>
          <p:nvPr/>
        </p:nvPicPr>
        <p:blipFill>
          <a:blip r:embed="rId3"/>
          <a:stretch>
            <a:fillRect/>
          </a:stretch>
        </p:blipFill>
        <p:spPr>
          <a:xfrm>
            <a:off x="2062192" y="6655796"/>
            <a:ext cx="2461988" cy="1551502"/>
          </a:xfrm>
          <a:prstGeom prst="rect">
            <a:avLst/>
          </a:prstGeom>
        </p:spPr>
      </p:pic>
      <p:sp>
        <p:nvSpPr>
          <p:cNvPr id="18" name="正方形/長方形 17">
            <a:extLst>
              <a:ext uri="{FF2B5EF4-FFF2-40B4-BE49-F238E27FC236}">
                <a16:creationId xmlns:a16="http://schemas.microsoft.com/office/drawing/2014/main" id="{8B680231-63A6-422B-978A-26A71D536FC2}"/>
              </a:ext>
            </a:extLst>
          </p:cNvPr>
          <p:cNvSpPr/>
          <p:nvPr/>
        </p:nvSpPr>
        <p:spPr>
          <a:xfrm>
            <a:off x="1272911" y="8309377"/>
            <a:ext cx="5514697" cy="230832"/>
          </a:xfrm>
          <a:prstGeom prst="rect">
            <a:avLst/>
          </a:prstGeom>
        </p:spPr>
        <p:txBody>
          <a:bodyPr wrap="square">
            <a:spAutoFit/>
          </a:bodyPr>
          <a:lstStyle/>
          <a:p>
            <a:r>
              <a:rPr lang="en-US" altLang="ja-JP" sz="900" dirty="0">
                <a:solidFill>
                  <a:srgbClr val="000000"/>
                </a:solidFill>
                <a:latin typeface="+mn-ea"/>
              </a:rPr>
              <a:t>※</a:t>
            </a:r>
            <a:r>
              <a:rPr lang="ja-JP" altLang="en-US" sz="900" dirty="0">
                <a:solidFill>
                  <a:srgbClr val="000000"/>
                </a:solidFill>
                <a:latin typeface="+mn-ea"/>
              </a:rPr>
              <a:t>出典：</a:t>
            </a:r>
            <a:r>
              <a:rPr lang="ja-JP" altLang="en-US" sz="900" dirty="0"/>
              <a:t>厚生労働省委託事業 保険者における歯や口の健康づくりセミナー 資料</a:t>
            </a:r>
            <a:endParaRPr lang="ja-JP" altLang="en-US" sz="900" dirty="0">
              <a:latin typeface="+mn-ea"/>
            </a:endParaRPr>
          </a:p>
        </p:txBody>
      </p:sp>
      <p:sp>
        <p:nvSpPr>
          <p:cNvPr id="19" name="正方形/長方形 18">
            <a:extLst>
              <a:ext uri="{FF2B5EF4-FFF2-40B4-BE49-F238E27FC236}">
                <a16:creationId xmlns:a16="http://schemas.microsoft.com/office/drawing/2014/main" id="{73E0BCB4-9D3E-451D-BE3D-AD9BE19A8831}"/>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- 42</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3932317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1A5682C4-7907-4BC1-A454-42439620964C}"/>
              </a:ext>
            </a:extLst>
          </p:cNvPr>
          <p:cNvSpPr/>
          <p:nvPr/>
        </p:nvSpPr>
        <p:spPr>
          <a:xfrm>
            <a:off x="479502" y="498280"/>
            <a:ext cx="5898995" cy="307777"/>
          </a:xfrm>
          <a:prstGeom prst="rect">
            <a:avLst/>
          </a:prstGeom>
          <a:solidFill>
            <a:srgbClr val="C00000"/>
          </a:solidFill>
        </p:spPr>
        <p:txBody>
          <a:bodyPr wrap="square">
            <a:spAutoFit/>
          </a:bodyPr>
          <a:lstStyle/>
          <a:p>
            <a:r>
              <a:rPr lang="ja-JP" altLang="en-US" sz="1400" b="1" dirty="0">
                <a:solidFill>
                  <a:schemeClr val="bg1"/>
                </a:solidFill>
                <a:latin typeface="+mn-ea"/>
              </a:rPr>
              <a:t>３、糖尿病重症化予防</a:t>
            </a:r>
          </a:p>
        </p:txBody>
      </p:sp>
      <p:sp>
        <p:nvSpPr>
          <p:cNvPr id="21" name="正方形/長方形 20">
            <a:extLst>
              <a:ext uri="{FF2B5EF4-FFF2-40B4-BE49-F238E27FC236}">
                <a16:creationId xmlns:a16="http://schemas.microsoft.com/office/drawing/2014/main" id="{483E6F66-7CEB-4840-B948-98FAD315739A}"/>
              </a:ext>
            </a:extLst>
          </p:cNvPr>
          <p:cNvSpPr/>
          <p:nvPr/>
        </p:nvSpPr>
        <p:spPr>
          <a:xfrm>
            <a:off x="479505" y="1017515"/>
            <a:ext cx="5898994" cy="796821"/>
          </a:xfrm>
          <a:prstGeom prst="rect">
            <a:avLst/>
          </a:prstGeom>
        </p:spPr>
        <p:txBody>
          <a:bodyPr wrap="square">
            <a:spAutoFit/>
          </a:bodyPr>
          <a:lstStyle/>
          <a:p>
            <a:pPr>
              <a:lnSpc>
                <a:spcPct val="150000"/>
              </a:lnSpc>
            </a:pPr>
            <a:r>
              <a:rPr lang="ja-JP" altLang="en-US" sz="1050" dirty="0">
                <a:latin typeface="+mn-ea"/>
              </a:rPr>
              <a:t>・主たる死因の状況で、糖尿病はがん、心臓病に次ぐ第</a:t>
            </a:r>
            <a:r>
              <a:rPr lang="en-US" altLang="ja-JP" sz="1050" dirty="0">
                <a:latin typeface="+mn-ea"/>
              </a:rPr>
              <a:t>3</a:t>
            </a:r>
            <a:r>
              <a:rPr lang="ja-JP" altLang="en-US" sz="1050" dirty="0">
                <a:latin typeface="+mn-ea"/>
              </a:rPr>
              <a:t>位となっており、またその割合は</a:t>
            </a:r>
            <a:r>
              <a:rPr lang="en-US" altLang="ja-JP" sz="1050" dirty="0">
                <a:latin typeface="+mn-ea"/>
              </a:rPr>
              <a:t>18.4</a:t>
            </a:r>
            <a:r>
              <a:rPr lang="ja-JP" altLang="en-US" sz="1050" dirty="0">
                <a:latin typeface="+mn-ea"/>
              </a:rPr>
              <a:t>％と県の</a:t>
            </a:r>
            <a:r>
              <a:rPr lang="en-US" altLang="ja-JP" sz="1050" dirty="0">
                <a:latin typeface="+mn-ea"/>
              </a:rPr>
              <a:t>12.9</a:t>
            </a:r>
            <a:r>
              <a:rPr lang="ja-JP" altLang="en-US" sz="1050" dirty="0">
                <a:latin typeface="+mn-ea"/>
              </a:rPr>
              <a:t>％を大きく上回っています。糖尿病の重症化を予防するための取組が必要です。</a:t>
            </a:r>
            <a:endParaRPr lang="en-US" altLang="ja-JP" sz="1050" dirty="0">
              <a:latin typeface="+mn-ea"/>
            </a:endParaRPr>
          </a:p>
        </p:txBody>
      </p:sp>
      <p:sp>
        <p:nvSpPr>
          <p:cNvPr id="22" name="正方形/長方形 21">
            <a:extLst>
              <a:ext uri="{FF2B5EF4-FFF2-40B4-BE49-F238E27FC236}">
                <a16:creationId xmlns:a16="http://schemas.microsoft.com/office/drawing/2014/main" id="{7152B60A-AD36-4EAF-A4A6-3D792B905F96}"/>
              </a:ext>
            </a:extLst>
          </p:cNvPr>
          <p:cNvSpPr/>
          <p:nvPr/>
        </p:nvSpPr>
        <p:spPr>
          <a:xfrm>
            <a:off x="479502" y="1814336"/>
            <a:ext cx="5898994" cy="554447"/>
          </a:xfrm>
          <a:prstGeom prst="rect">
            <a:avLst/>
          </a:prstGeom>
        </p:spPr>
        <p:txBody>
          <a:bodyPr wrap="square">
            <a:spAutoFit/>
          </a:bodyPr>
          <a:lstStyle/>
          <a:p>
            <a:pPr>
              <a:lnSpc>
                <a:spcPct val="150000"/>
              </a:lnSpc>
            </a:pPr>
            <a:r>
              <a:rPr lang="ja-JP" altLang="en-US" sz="1050" dirty="0">
                <a:latin typeface="+mn-ea"/>
              </a:rPr>
              <a:t>・人工透析の患者数は減少していますが、糖尿病の改善基準となる</a:t>
            </a:r>
            <a:r>
              <a:rPr lang="en-US" altLang="ja-JP" sz="1050" dirty="0">
                <a:latin typeface="+mn-ea"/>
              </a:rPr>
              <a:t>HbA1c6.5</a:t>
            </a:r>
            <a:r>
              <a:rPr lang="ja-JP" altLang="en-US" sz="1050" dirty="0">
                <a:latin typeface="+mn-ea"/>
              </a:rPr>
              <a:t>％以上の対象者数は減少していません。前期に引続き、食習慣と運動習慣の改善が必要です。</a:t>
            </a:r>
            <a:endParaRPr lang="en-US" altLang="ja-JP" sz="1050" dirty="0">
              <a:latin typeface="+mn-ea"/>
            </a:endParaRPr>
          </a:p>
        </p:txBody>
      </p:sp>
      <p:sp>
        <p:nvSpPr>
          <p:cNvPr id="24" name="正方形/長方形 23">
            <a:extLst>
              <a:ext uri="{FF2B5EF4-FFF2-40B4-BE49-F238E27FC236}">
                <a16:creationId xmlns:a16="http://schemas.microsoft.com/office/drawing/2014/main" id="{558A7EB9-741A-467C-A7AB-FE792612DD4B}"/>
              </a:ext>
            </a:extLst>
          </p:cNvPr>
          <p:cNvSpPr/>
          <p:nvPr/>
        </p:nvSpPr>
        <p:spPr>
          <a:xfrm>
            <a:off x="479499" y="2701497"/>
            <a:ext cx="5898995" cy="307777"/>
          </a:xfrm>
          <a:prstGeom prst="rect">
            <a:avLst/>
          </a:prstGeom>
          <a:solidFill>
            <a:srgbClr val="C00000"/>
          </a:solidFill>
        </p:spPr>
        <p:txBody>
          <a:bodyPr wrap="square">
            <a:spAutoFit/>
          </a:bodyPr>
          <a:lstStyle/>
          <a:p>
            <a:r>
              <a:rPr lang="ja-JP" altLang="en-US" sz="1400" b="1" dirty="0">
                <a:solidFill>
                  <a:schemeClr val="bg1"/>
                </a:solidFill>
                <a:latin typeface="+mn-ea"/>
              </a:rPr>
              <a:t>４、健康寿命の延伸</a:t>
            </a:r>
          </a:p>
        </p:txBody>
      </p:sp>
      <p:sp>
        <p:nvSpPr>
          <p:cNvPr id="25" name="正方形/長方形 24">
            <a:extLst>
              <a:ext uri="{FF2B5EF4-FFF2-40B4-BE49-F238E27FC236}">
                <a16:creationId xmlns:a16="http://schemas.microsoft.com/office/drawing/2014/main" id="{9582E9A7-2889-4802-A0B6-6A7674870638}"/>
              </a:ext>
            </a:extLst>
          </p:cNvPr>
          <p:cNvSpPr/>
          <p:nvPr/>
        </p:nvSpPr>
        <p:spPr>
          <a:xfrm>
            <a:off x="479502" y="3220732"/>
            <a:ext cx="5898994" cy="554447"/>
          </a:xfrm>
          <a:prstGeom prst="rect">
            <a:avLst/>
          </a:prstGeom>
        </p:spPr>
        <p:txBody>
          <a:bodyPr wrap="square">
            <a:spAutoFit/>
          </a:bodyPr>
          <a:lstStyle/>
          <a:p>
            <a:pPr>
              <a:lnSpc>
                <a:spcPct val="150000"/>
              </a:lnSpc>
            </a:pPr>
            <a:r>
              <a:rPr lang="ja-JP" altLang="en-US" sz="1050" dirty="0">
                <a:latin typeface="+mn-ea"/>
              </a:rPr>
              <a:t>・がんは主たる死因の</a:t>
            </a:r>
            <a:r>
              <a:rPr lang="en-US" altLang="ja-JP" sz="1050" dirty="0">
                <a:latin typeface="+mn-ea"/>
              </a:rPr>
              <a:t>1</a:t>
            </a:r>
            <a:r>
              <a:rPr lang="ja-JP" altLang="en-US" sz="1050" dirty="0">
                <a:latin typeface="+mn-ea"/>
              </a:rPr>
              <a:t>位であり医療費が高額になっていることから、がん検診の受診率向上が必要です。</a:t>
            </a:r>
            <a:endParaRPr lang="en-US" altLang="ja-JP" sz="1050" dirty="0">
              <a:latin typeface="+mn-ea"/>
            </a:endParaRPr>
          </a:p>
        </p:txBody>
      </p:sp>
      <p:sp>
        <p:nvSpPr>
          <p:cNvPr id="26" name="正方形/長方形 25">
            <a:extLst>
              <a:ext uri="{FF2B5EF4-FFF2-40B4-BE49-F238E27FC236}">
                <a16:creationId xmlns:a16="http://schemas.microsoft.com/office/drawing/2014/main" id="{832D38F9-E0EB-4B0A-9835-E6A8D31BBEF6}"/>
              </a:ext>
            </a:extLst>
          </p:cNvPr>
          <p:cNvSpPr/>
          <p:nvPr/>
        </p:nvSpPr>
        <p:spPr>
          <a:xfrm>
            <a:off x="479500" y="3786659"/>
            <a:ext cx="5898994" cy="796821"/>
          </a:xfrm>
          <a:prstGeom prst="rect">
            <a:avLst/>
          </a:prstGeom>
        </p:spPr>
        <p:txBody>
          <a:bodyPr wrap="square">
            <a:spAutoFit/>
          </a:bodyPr>
          <a:lstStyle/>
          <a:p>
            <a:pPr>
              <a:lnSpc>
                <a:spcPct val="150000"/>
              </a:lnSpc>
            </a:pPr>
            <a:r>
              <a:rPr lang="ja-JP" altLang="en-US" sz="1050" dirty="0">
                <a:latin typeface="+mn-ea"/>
              </a:rPr>
              <a:t>・特定健診質問票より、</a:t>
            </a:r>
            <a:r>
              <a:rPr lang="en-US" altLang="zh-TW" sz="1050" dirty="0">
                <a:latin typeface="游ゴシック" panose="020B0400000000000000" pitchFamily="50" charset="-128"/>
                <a:ea typeface="游ゴシック" panose="020B0400000000000000" pitchFamily="50" charset="-128"/>
              </a:rPr>
              <a:t>1</a:t>
            </a:r>
            <a:r>
              <a:rPr lang="zh-TW" altLang="en-US" sz="1050" dirty="0">
                <a:latin typeface="游ゴシック" panose="020B0400000000000000" pitchFamily="50" charset="-128"/>
                <a:ea typeface="游ゴシック" panose="020B0400000000000000" pitchFamily="50" charset="-128"/>
              </a:rPr>
              <a:t>回</a:t>
            </a:r>
            <a:r>
              <a:rPr lang="en-US" altLang="zh-TW" sz="1050" dirty="0">
                <a:latin typeface="游ゴシック" panose="020B0400000000000000" pitchFamily="50" charset="-128"/>
                <a:ea typeface="游ゴシック" panose="020B0400000000000000" pitchFamily="50" charset="-128"/>
              </a:rPr>
              <a:t>30</a:t>
            </a:r>
            <a:r>
              <a:rPr lang="zh-TW" altLang="en-US" sz="1050" dirty="0">
                <a:latin typeface="游ゴシック" panose="020B0400000000000000" pitchFamily="50" charset="-128"/>
                <a:ea typeface="游ゴシック" panose="020B0400000000000000" pitchFamily="50" charset="-128"/>
              </a:rPr>
              <a:t>分以上</a:t>
            </a:r>
            <a:r>
              <a:rPr lang="ja-JP" altLang="en-US" sz="1050" dirty="0">
                <a:latin typeface="游ゴシック" panose="020B0400000000000000" pitchFamily="50" charset="-128"/>
              </a:rPr>
              <a:t>の</a:t>
            </a:r>
            <a:r>
              <a:rPr lang="zh-TW" altLang="en-US" sz="1050" dirty="0">
                <a:latin typeface="游ゴシック" panose="020B0400000000000000" pitchFamily="50" charset="-128"/>
                <a:ea typeface="游ゴシック" panose="020B0400000000000000" pitchFamily="50" charset="-128"/>
              </a:rPr>
              <a:t>運動</a:t>
            </a:r>
            <a:r>
              <a:rPr lang="ja-JP" altLang="en-US" sz="1050" dirty="0">
                <a:latin typeface="游ゴシック" panose="020B0400000000000000" pitchFamily="50" charset="-128"/>
              </a:rPr>
              <a:t>習慣がある割合が高い一方で、</a:t>
            </a:r>
            <a:r>
              <a:rPr lang="ja-JP" altLang="en-US" sz="1050" dirty="0">
                <a:latin typeface="+mn-ea"/>
              </a:rPr>
              <a:t>運動習慣「改善意欲なし」の割合も高くなっており、改善意欲がない方への運動習慣の定着のための取組が必要です。</a:t>
            </a:r>
            <a:endParaRPr lang="en-US" altLang="ja-JP" sz="1050" dirty="0">
              <a:latin typeface="+mn-ea"/>
            </a:endParaRPr>
          </a:p>
        </p:txBody>
      </p:sp>
      <p:sp>
        <p:nvSpPr>
          <p:cNvPr id="27" name="正方形/長方形 26">
            <a:extLst>
              <a:ext uri="{FF2B5EF4-FFF2-40B4-BE49-F238E27FC236}">
                <a16:creationId xmlns:a16="http://schemas.microsoft.com/office/drawing/2014/main" id="{43A62E3A-E900-47B7-8C89-AA838EA8191E}"/>
              </a:ext>
            </a:extLst>
          </p:cNvPr>
          <p:cNvSpPr/>
          <p:nvPr/>
        </p:nvSpPr>
        <p:spPr>
          <a:xfrm>
            <a:off x="479500" y="4572000"/>
            <a:ext cx="5898994" cy="796821"/>
          </a:xfrm>
          <a:prstGeom prst="rect">
            <a:avLst/>
          </a:prstGeom>
        </p:spPr>
        <p:txBody>
          <a:bodyPr wrap="square">
            <a:spAutoFit/>
          </a:bodyPr>
          <a:lstStyle/>
          <a:p>
            <a:pPr>
              <a:lnSpc>
                <a:spcPct val="150000"/>
              </a:lnSpc>
            </a:pPr>
            <a:r>
              <a:rPr lang="ja-JP" altLang="en-US" sz="1050" dirty="0">
                <a:latin typeface="+mn-ea"/>
              </a:rPr>
              <a:t>・川棚町の</a:t>
            </a:r>
            <a:r>
              <a:rPr lang="ja-JP" altLang="en-US" sz="1050" dirty="0">
                <a:solidFill>
                  <a:srgbClr val="000000"/>
                </a:solidFill>
                <a:latin typeface="+mn-ea"/>
              </a:rPr>
              <a:t>将来推計人口は、</a:t>
            </a:r>
            <a:r>
              <a:rPr lang="en-US" altLang="ja-JP" sz="1050" dirty="0">
                <a:solidFill>
                  <a:srgbClr val="000000"/>
                </a:solidFill>
                <a:latin typeface="+mn-ea"/>
              </a:rPr>
              <a:t>75</a:t>
            </a:r>
            <a:r>
              <a:rPr lang="ja-JP" altLang="en-US" sz="1050" dirty="0">
                <a:solidFill>
                  <a:srgbClr val="000000"/>
                </a:solidFill>
                <a:latin typeface="+mn-ea"/>
              </a:rPr>
              <a:t>歳未満の全年齢階層で人口が減少し、</a:t>
            </a:r>
            <a:r>
              <a:rPr lang="en-US" altLang="ja-JP" sz="1050" dirty="0">
                <a:solidFill>
                  <a:srgbClr val="000000"/>
                </a:solidFill>
                <a:latin typeface="+mn-ea"/>
              </a:rPr>
              <a:t>75</a:t>
            </a:r>
            <a:r>
              <a:rPr lang="ja-JP" altLang="en-US" sz="1050" dirty="0">
                <a:solidFill>
                  <a:srgbClr val="000000"/>
                </a:solidFill>
                <a:latin typeface="+mn-ea"/>
              </a:rPr>
              <a:t>歳以上の人口は増加傾向となっています。地域包括ケアの推進とともに、継続した高齢者の保健事業と介護予防の一体的事業の取組が重要です。</a:t>
            </a:r>
            <a:endParaRPr lang="en-US" altLang="ja-JP" sz="1050" dirty="0">
              <a:latin typeface="+mn-ea"/>
            </a:endParaRPr>
          </a:p>
        </p:txBody>
      </p:sp>
      <p:sp>
        <p:nvSpPr>
          <p:cNvPr id="28" name="正方形/長方形 27">
            <a:extLst>
              <a:ext uri="{FF2B5EF4-FFF2-40B4-BE49-F238E27FC236}">
                <a16:creationId xmlns:a16="http://schemas.microsoft.com/office/drawing/2014/main" id="{0B288B84-48C0-49CC-8A40-D3917D9539A2}"/>
              </a:ext>
            </a:extLst>
          </p:cNvPr>
          <p:cNvSpPr/>
          <p:nvPr/>
        </p:nvSpPr>
        <p:spPr>
          <a:xfrm>
            <a:off x="3718082" y="5689083"/>
            <a:ext cx="2500169" cy="261610"/>
          </a:xfrm>
          <a:prstGeom prst="rect">
            <a:avLst/>
          </a:prstGeom>
          <a:solidFill>
            <a:schemeClr val="accent1"/>
          </a:solidFill>
          <a:ln>
            <a:noFill/>
          </a:ln>
        </p:spPr>
        <p:txBody>
          <a:bodyPr wrap="square">
            <a:spAutoFit/>
          </a:bodyPr>
          <a:lstStyle/>
          <a:p>
            <a:pPr algn="ctr"/>
            <a:r>
              <a:rPr lang="ja-JP" altLang="en-US" sz="1050" b="1" dirty="0">
                <a:solidFill>
                  <a:schemeClr val="bg1"/>
                </a:solidFill>
                <a:latin typeface="+mn-ea"/>
              </a:rPr>
              <a:t>実施すべき保健事業</a:t>
            </a:r>
          </a:p>
        </p:txBody>
      </p:sp>
      <p:sp>
        <p:nvSpPr>
          <p:cNvPr id="29" name="正方形/長方形 28">
            <a:extLst>
              <a:ext uri="{FF2B5EF4-FFF2-40B4-BE49-F238E27FC236}">
                <a16:creationId xmlns:a16="http://schemas.microsoft.com/office/drawing/2014/main" id="{D83031BE-54A6-456D-A1BA-210EB61A7E3B}"/>
              </a:ext>
            </a:extLst>
          </p:cNvPr>
          <p:cNvSpPr/>
          <p:nvPr/>
        </p:nvSpPr>
        <p:spPr>
          <a:xfrm>
            <a:off x="3559689" y="6115633"/>
            <a:ext cx="2818805" cy="261610"/>
          </a:xfrm>
          <a:prstGeom prst="rect">
            <a:avLst/>
          </a:prstGeom>
          <a:solidFill>
            <a:schemeClr val="bg1">
              <a:lumMod val="95000"/>
            </a:schemeClr>
          </a:solidFill>
          <a:ln>
            <a:solidFill>
              <a:schemeClr val="tx1">
                <a:lumMod val="50000"/>
                <a:lumOff val="50000"/>
              </a:schemeClr>
            </a:solidFill>
          </a:ln>
        </p:spPr>
        <p:txBody>
          <a:bodyPr wrap="square">
            <a:spAutoFit/>
          </a:bodyPr>
          <a:lstStyle/>
          <a:p>
            <a:r>
              <a:rPr lang="en-US" altLang="ja-JP" sz="1100" b="1" dirty="0">
                <a:latin typeface="+mn-ea"/>
              </a:rPr>
              <a:t>1</a:t>
            </a:r>
            <a:r>
              <a:rPr lang="ja-JP" altLang="en-US" sz="1100" b="1" dirty="0" err="1">
                <a:latin typeface="+mn-ea"/>
              </a:rPr>
              <a:t>、</a:t>
            </a:r>
            <a:r>
              <a:rPr lang="zh-TW" altLang="en-US" sz="1100" dirty="0">
                <a:latin typeface="游ゴシック" panose="020B0400000000000000" pitchFamily="50" charset="-128"/>
                <a:ea typeface="游ゴシック" panose="020B0400000000000000" pitchFamily="50" charset="-128"/>
              </a:rPr>
              <a:t>特定健康診査等事業</a:t>
            </a:r>
            <a:endParaRPr lang="zh-TW" altLang="en-US" sz="1100" dirty="0">
              <a:solidFill>
                <a:srgbClr val="000000"/>
              </a:solidFill>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BE196681-EF47-402C-9C9B-F5FC190FED89}"/>
              </a:ext>
            </a:extLst>
          </p:cNvPr>
          <p:cNvSpPr/>
          <p:nvPr/>
        </p:nvSpPr>
        <p:spPr>
          <a:xfrm>
            <a:off x="3559688" y="6554344"/>
            <a:ext cx="2816959" cy="261610"/>
          </a:xfrm>
          <a:prstGeom prst="rect">
            <a:avLst/>
          </a:prstGeom>
          <a:solidFill>
            <a:schemeClr val="bg1">
              <a:lumMod val="95000"/>
            </a:schemeClr>
          </a:solidFill>
          <a:ln>
            <a:solidFill>
              <a:schemeClr val="tx1">
                <a:lumMod val="50000"/>
                <a:lumOff val="50000"/>
              </a:schemeClr>
            </a:solidFill>
          </a:ln>
        </p:spPr>
        <p:txBody>
          <a:bodyPr wrap="square">
            <a:spAutoFit/>
          </a:bodyPr>
          <a:lstStyle/>
          <a:p>
            <a:r>
              <a:rPr lang="en-US" altLang="ja-JP" sz="1100" b="1" dirty="0">
                <a:latin typeface="+mn-ea"/>
              </a:rPr>
              <a:t>2</a:t>
            </a:r>
            <a:r>
              <a:rPr lang="ja-JP" altLang="en-US" sz="1100" b="1" dirty="0" err="1">
                <a:latin typeface="+mn-ea"/>
              </a:rPr>
              <a:t>、</a:t>
            </a:r>
            <a:r>
              <a:rPr lang="zh-TW" altLang="en-US" sz="1100" dirty="0">
                <a:latin typeface="游ゴシック" panose="020B0400000000000000" pitchFamily="50" charset="-128"/>
                <a:ea typeface="游ゴシック" panose="020B0400000000000000" pitchFamily="50" charset="-128"/>
              </a:rPr>
              <a:t>特定保健指導事業</a:t>
            </a:r>
            <a:endParaRPr lang="zh-TW" altLang="en-US" sz="1100" dirty="0">
              <a:solidFill>
                <a:srgbClr val="000000"/>
              </a:solidFill>
              <a:latin typeface="游ゴシック" panose="020B0400000000000000" pitchFamily="50" charset="-128"/>
              <a:ea typeface="游ゴシック" panose="020B0400000000000000" pitchFamily="50" charset="-128"/>
            </a:endParaRPr>
          </a:p>
        </p:txBody>
      </p:sp>
      <p:sp>
        <p:nvSpPr>
          <p:cNvPr id="31" name="正方形/長方形 30">
            <a:extLst>
              <a:ext uri="{FF2B5EF4-FFF2-40B4-BE49-F238E27FC236}">
                <a16:creationId xmlns:a16="http://schemas.microsoft.com/office/drawing/2014/main" id="{30196F19-A992-4243-BCBD-E40826851E10}"/>
              </a:ext>
            </a:extLst>
          </p:cNvPr>
          <p:cNvSpPr/>
          <p:nvPr/>
        </p:nvSpPr>
        <p:spPr>
          <a:xfrm>
            <a:off x="3559689" y="6993055"/>
            <a:ext cx="2818805" cy="261610"/>
          </a:xfrm>
          <a:prstGeom prst="rect">
            <a:avLst/>
          </a:prstGeom>
          <a:solidFill>
            <a:schemeClr val="bg1">
              <a:lumMod val="95000"/>
            </a:schemeClr>
          </a:solidFill>
          <a:ln>
            <a:solidFill>
              <a:schemeClr val="tx1">
                <a:lumMod val="50000"/>
                <a:lumOff val="50000"/>
              </a:schemeClr>
            </a:solidFill>
          </a:ln>
        </p:spPr>
        <p:txBody>
          <a:bodyPr wrap="square">
            <a:spAutoFit/>
          </a:bodyPr>
          <a:lstStyle/>
          <a:p>
            <a:r>
              <a:rPr lang="en-US" altLang="ja-JP" sz="1100" b="1" dirty="0">
                <a:latin typeface="+mn-ea"/>
              </a:rPr>
              <a:t>3</a:t>
            </a:r>
            <a:r>
              <a:rPr lang="ja-JP" altLang="en-US" sz="1100" b="1" dirty="0" err="1">
                <a:latin typeface="+mn-ea"/>
              </a:rPr>
              <a:t>、</a:t>
            </a:r>
            <a:r>
              <a:rPr lang="zh-TW" altLang="en-US" sz="1100" dirty="0">
                <a:latin typeface="游ゴシック" panose="020B0400000000000000" pitchFamily="50" charset="-128"/>
                <a:ea typeface="游ゴシック" panose="020B0400000000000000" pitchFamily="50" charset="-128"/>
              </a:rPr>
              <a:t>糖尿病性腎臓病重症化予防事業</a:t>
            </a:r>
            <a:endParaRPr lang="zh-TW" altLang="en-US" sz="1100" dirty="0">
              <a:solidFill>
                <a:srgbClr val="000000"/>
              </a:solidFill>
              <a:latin typeface="游ゴシック" panose="020B0400000000000000" pitchFamily="50" charset="-128"/>
              <a:ea typeface="游ゴシック" panose="020B0400000000000000" pitchFamily="50" charset="-128"/>
            </a:endParaRPr>
          </a:p>
        </p:txBody>
      </p:sp>
      <p:sp>
        <p:nvSpPr>
          <p:cNvPr id="32" name="正方形/長方形 31">
            <a:extLst>
              <a:ext uri="{FF2B5EF4-FFF2-40B4-BE49-F238E27FC236}">
                <a16:creationId xmlns:a16="http://schemas.microsoft.com/office/drawing/2014/main" id="{57F61651-4838-4842-BE29-94ECBC055193}"/>
              </a:ext>
            </a:extLst>
          </p:cNvPr>
          <p:cNvSpPr/>
          <p:nvPr/>
        </p:nvSpPr>
        <p:spPr>
          <a:xfrm>
            <a:off x="3559688" y="7431766"/>
            <a:ext cx="2816959" cy="261610"/>
          </a:xfrm>
          <a:prstGeom prst="rect">
            <a:avLst/>
          </a:prstGeom>
          <a:solidFill>
            <a:schemeClr val="bg1">
              <a:lumMod val="95000"/>
            </a:schemeClr>
          </a:solidFill>
          <a:ln>
            <a:solidFill>
              <a:schemeClr val="tx1">
                <a:lumMod val="50000"/>
                <a:lumOff val="50000"/>
              </a:schemeClr>
            </a:solidFill>
          </a:ln>
        </p:spPr>
        <p:txBody>
          <a:bodyPr wrap="square">
            <a:spAutoFit/>
          </a:bodyPr>
          <a:lstStyle/>
          <a:p>
            <a:r>
              <a:rPr lang="en-US" altLang="ja-JP" sz="1100" b="1" dirty="0">
                <a:latin typeface="+mn-ea"/>
              </a:rPr>
              <a:t>4</a:t>
            </a:r>
            <a:r>
              <a:rPr lang="ja-JP" altLang="en-US" sz="1100" b="1" dirty="0" err="1">
                <a:latin typeface="+mn-ea"/>
              </a:rPr>
              <a:t>、</a:t>
            </a:r>
            <a:r>
              <a:rPr lang="ja-JP" altLang="en-US" sz="1100" dirty="0">
                <a:latin typeface="+mn-ea"/>
              </a:rPr>
              <a:t>がん検診事業</a:t>
            </a:r>
            <a:endParaRPr lang="ja-JP" altLang="en-US" sz="1100" dirty="0">
              <a:solidFill>
                <a:srgbClr val="000000"/>
              </a:solidFill>
              <a:latin typeface="+mn-ea"/>
            </a:endParaRPr>
          </a:p>
        </p:txBody>
      </p:sp>
      <p:sp>
        <p:nvSpPr>
          <p:cNvPr id="33" name="正方形/長方形 32">
            <a:extLst>
              <a:ext uri="{FF2B5EF4-FFF2-40B4-BE49-F238E27FC236}">
                <a16:creationId xmlns:a16="http://schemas.microsoft.com/office/drawing/2014/main" id="{6C08EC9E-DFFC-4FB8-9686-4601375674F1}"/>
              </a:ext>
            </a:extLst>
          </p:cNvPr>
          <p:cNvSpPr/>
          <p:nvPr/>
        </p:nvSpPr>
        <p:spPr>
          <a:xfrm>
            <a:off x="3559688" y="7870477"/>
            <a:ext cx="2816959" cy="261610"/>
          </a:xfrm>
          <a:prstGeom prst="rect">
            <a:avLst/>
          </a:prstGeom>
          <a:solidFill>
            <a:schemeClr val="bg1">
              <a:lumMod val="95000"/>
            </a:schemeClr>
          </a:solidFill>
          <a:ln>
            <a:solidFill>
              <a:schemeClr val="tx1">
                <a:lumMod val="50000"/>
                <a:lumOff val="50000"/>
              </a:schemeClr>
            </a:solidFill>
          </a:ln>
        </p:spPr>
        <p:txBody>
          <a:bodyPr wrap="square">
            <a:spAutoFit/>
          </a:bodyPr>
          <a:lstStyle/>
          <a:p>
            <a:r>
              <a:rPr lang="en-US" altLang="ja-JP" sz="1100" b="1" dirty="0">
                <a:latin typeface="+mn-ea"/>
              </a:rPr>
              <a:t>5</a:t>
            </a:r>
            <a:r>
              <a:rPr lang="ja-JP" altLang="en-US" sz="1100" b="1" dirty="0" err="1">
                <a:latin typeface="+mn-ea"/>
              </a:rPr>
              <a:t>、</a:t>
            </a:r>
            <a:r>
              <a:rPr lang="zh-TW" altLang="en-US" sz="1100" dirty="0">
                <a:latin typeface="游ゴシック" panose="020B0400000000000000" pitchFamily="50" charset="-128"/>
                <a:ea typeface="游ゴシック" panose="020B0400000000000000" pitchFamily="50" charset="-128"/>
              </a:rPr>
              <a:t>歯科検診事業</a:t>
            </a:r>
            <a:endParaRPr lang="zh-TW" altLang="en-US" sz="1100" dirty="0">
              <a:solidFill>
                <a:srgbClr val="000000"/>
              </a:solidFill>
              <a:latin typeface="游ゴシック" panose="020B0400000000000000" pitchFamily="50" charset="-128"/>
              <a:ea typeface="游ゴシック" panose="020B0400000000000000" pitchFamily="50" charset="-128"/>
            </a:endParaRPr>
          </a:p>
        </p:txBody>
      </p:sp>
      <p:sp>
        <p:nvSpPr>
          <p:cNvPr id="34" name="正方形/長方形 33">
            <a:extLst>
              <a:ext uri="{FF2B5EF4-FFF2-40B4-BE49-F238E27FC236}">
                <a16:creationId xmlns:a16="http://schemas.microsoft.com/office/drawing/2014/main" id="{4190C172-CF70-4080-AA71-F48B84F8D85D}"/>
              </a:ext>
            </a:extLst>
          </p:cNvPr>
          <p:cNvSpPr/>
          <p:nvPr/>
        </p:nvSpPr>
        <p:spPr>
          <a:xfrm>
            <a:off x="3559688" y="8309187"/>
            <a:ext cx="2816959" cy="261610"/>
          </a:xfrm>
          <a:prstGeom prst="rect">
            <a:avLst/>
          </a:prstGeom>
          <a:solidFill>
            <a:schemeClr val="bg1">
              <a:lumMod val="95000"/>
            </a:schemeClr>
          </a:solidFill>
          <a:ln>
            <a:solidFill>
              <a:schemeClr val="tx1">
                <a:lumMod val="50000"/>
                <a:lumOff val="50000"/>
              </a:schemeClr>
            </a:solidFill>
          </a:ln>
        </p:spPr>
        <p:txBody>
          <a:bodyPr wrap="square">
            <a:spAutoFit/>
          </a:bodyPr>
          <a:lstStyle/>
          <a:p>
            <a:r>
              <a:rPr lang="en-US" altLang="ja-JP" sz="1100" b="1" dirty="0">
                <a:latin typeface="+mn-ea"/>
              </a:rPr>
              <a:t>6</a:t>
            </a:r>
            <a:r>
              <a:rPr lang="ja-JP" altLang="en-US" sz="1100" b="1" dirty="0" err="1">
                <a:latin typeface="+mn-ea"/>
              </a:rPr>
              <a:t>、</a:t>
            </a:r>
            <a:r>
              <a:rPr lang="zh-TW" altLang="en-US" sz="1100" dirty="0">
                <a:latin typeface="游ゴシック" panose="020B0400000000000000" pitchFamily="50" charset="-128"/>
                <a:ea typeface="游ゴシック" panose="020B0400000000000000" pitchFamily="50" charset="-128"/>
              </a:rPr>
              <a:t>介護予防事業</a:t>
            </a:r>
            <a:endParaRPr lang="zh-TW" altLang="en-US" sz="1100" dirty="0">
              <a:solidFill>
                <a:srgbClr val="000000"/>
              </a:solidFill>
              <a:latin typeface="游ゴシック" panose="020B0400000000000000" pitchFamily="50" charset="-128"/>
              <a:ea typeface="游ゴシック" panose="020B0400000000000000" pitchFamily="50" charset="-128"/>
            </a:endParaRPr>
          </a:p>
        </p:txBody>
      </p:sp>
      <p:sp>
        <p:nvSpPr>
          <p:cNvPr id="35" name="正方形/長方形 34">
            <a:extLst>
              <a:ext uri="{FF2B5EF4-FFF2-40B4-BE49-F238E27FC236}">
                <a16:creationId xmlns:a16="http://schemas.microsoft.com/office/drawing/2014/main" id="{9C254FE6-1DB4-4827-82B5-A36B21EA090E}"/>
              </a:ext>
            </a:extLst>
          </p:cNvPr>
          <p:cNvSpPr/>
          <p:nvPr/>
        </p:nvSpPr>
        <p:spPr>
          <a:xfrm>
            <a:off x="479499" y="6317122"/>
            <a:ext cx="2554147" cy="261610"/>
          </a:xfrm>
          <a:prstGeom prst="rect">
            <a:avLst/>
          </a:prstGeom>
          <a:solidFill>
            <a:schemeClr val="bg1">
              <a:lumMod val="95000"/>
            </a:schemeClr>
          </a:solidFill>
        </p:spPr>
        <p:txBody>
          <a:bodyPr wrap="square">
            <a:spAutoFit/>
          </a:bodyPr>
          <a:lstStyle/>
          <a:p>
            <a:r>
              <a:rPr lang="ja-JP" altLang="en-US" sz="1100" b="1" dirty="0">
                <a:solidFill>
                  <a:srgbClr val="C00000"/>
                </a:solidFill>
                <a:latin typeface="+mn-ea"/>
              </a:rPr>
              <a:t>生活習慣病の早期発見・早期治療</a:t>
            </a:r>
          </a:p>
        </p:txBody>
      </p:sp>
      <p:sp>
        <p:nvSpPr>
          <p:cNvPr id="36" name="正方形/長方形 35">
            <a:extLst>
              <a:ext uri="{FF2B5EF4-FFF2-40B4-BE49-F238E27FC236}">
                <a16:creationId xmlns:a16="http://schemas.microsoft.com/office/drawing/2014/main" id="{B1866869-DD6D-4857-A718-BDF2BBA28DFC}"/>
              </a:ext>
            </a:extLst>
          </p:cNvPr>
          <p:cNvSpPr/>
          <p:nvPr/>
        </p:nvSpPr>
        <p:spPr>
          <a:xfrm>
            <a:off x="479499" y="6816873"/>
            <a:ext cx="2554147" cy="261610"/>
          </a:xfrm>
          <a:prstGeom prst="rect">
            <a:avLst/>
          </a:prstGeom>
          <a:solidFill>
            <a:schemeClr val="bg1">
              <a:lumMod val="95000"/>
            </a:schemeClr>
          </a:solidFill>
        </p:spPr>
        <p:txBody>
          <a:bodyPr wrap="square">
            <a:spAutoFit/>
          </a:bodyPr>
          <a:lstStyle/>
          <a:p>
            <a:r>
              <a:rPr lang="ja-JP" altLang="en-US" sz="1100" b="1" dirty="0">
                <a:solidFill>
                  <a:srgbClr val="C00000"/>
                </a:solidFill>
                <a:latin typeface="+mn-ea"/>
              </a:rPr>
              <a:t>生活習慣病の予防</a:t>
            </a:r>
          </a:p>
        </p:txBody>
      </p:sp>
      <p:sp>
        <p:nvSpPr>
          <p:cNvPr id="37" name="正方形/長方形 36">
            <a:extLst>
              <a:ext uri="{FF2B5EF4-FFF2-40B4-BE49-F238E27FC236}">
                <a16:creationId xmlns:a16="http://schemas.microsoft.com/office/drawing/2014/main" id="{2CDA970F-663B-4EAF-ACF9-13D6D2C47C49}"/>
              </a:ext>
            </a:extLst>
          </p:cNvPr>
          <p:cNvSpPr/>
          <p:nvPr/>
        </p:nvSpPr>
        <p:spPr>
          <a:xfrm>
            <a:off x="479499" y="7314594"/>
            <a:ext cx="2554147" cy="261610"/>
          </a:xfrm>
          <a:prstGeom prst="rect">
            <a:avLst/>
          </a:prstGeom>
          <a:solidFill>
            <a:schemeClr val="bg1">
              <a:lumMod val="95000"/>
            </a:schemeClr>
          </a:solidFill>
        </p:spPr>
        <p:txBody>
          <a:bodyPr wrap="square">
            <a:spAutoFit/>
          </a:bodyPr>
          <a:lstStyle/>
          <a:p>
            <a:r>
              <a:rPr lang="ja-JP" altLang="en-US" sz="1100" b="1" dirty="0">
                <a:solidFill>
                  <a:srgbClr val="C00000"/>
                </a:solidFill>
                <a:latin typeface="+mn-ea"/>
              </a:rPr>
              <a:t>糖尿病重症化予防</a:t>
            </a:r>
          </a:p>
        </p:txBody>
      </p:sp>
      <p:sp>
        <p:nvSpPr>
          <p:cNvPr id="38" name="正方形/長方形 37">
            <a:extLst>
              <a:ext uri="{FF2B5EF4-FFF2-40B4-BE49-F238E27FC236}">
                <a16:creationId xmlns:a16="http://schemas.microsoft.com/office/drawing/2014/main" id="{53922E6B-F02F-46C8-9972-AFE99980B4AD}"/>
              </a:ext>
            </a:extLst>
          </p:cNvPr>
          <p:cNvSpPr/>
          <p:nvPr/>
        </p:nvSpPr>
        <p:spPr>
          <a:xfrm>
            <a:off x="479499" y="7880915"/>
            <a:ext cx="2554147" cy="261610"/>
          </a:xfrm>
          <a:prstGeom prst="rect">
            <a:avLst/>
          </a:prstGeom>
          <a:solidFill>
            <a:schemeClr val="bg1">
              <a:lumMod val="95000"/>
            </a:schemeClr>
          </a:solidFill>
        </p:spPr>
        <p:txBody>
          <a:bodyPr wrap="square">
            <a:spAutoFit/>
          </a:bodyPr>
          <a:lstStyle/>
          <a:p>
            <a:r>
              <a:rPr lang="ja-JP" altLang="en-US" sz="1100" b="1" dirty="0">
                <a:solidFill>
                  <a:srgbClr val="C00000"/>
                </a:solidFill>
                <a:latin typeface="+mn-ea"/>
              </a:rPr>
              <a:t>健康寿命の延伸</a:t>
            </a:r>
          </a:p>
        </p:txBody>
      </p:sp>
      <p:cxnSp>
        <p:nvCxnSpPr>
          <p:cNvPr id="39" name="直線コネクタ 38">
            <a:extLst>
              <a:ext uri="{FF2B5EF4-FFF2-40B4-BE49-F238E27FC236}">
                <a16:creationId xmlns:a16="http://schemas.microsoft.com/office/drawing/2014/main" id="{5AF27D29-00EF-41DA-9739-537BCFA63613}"/>
              </a:ext>
            </a:extLst>
          </p:cNvPr>
          <p:cNvCxnSpPr>
            <a:cxnSpLocks/>
            <a:stCxn id="35" idx="3"/>
            <a:endCxn id="29" idx="1"/>
          </p:cNvCxnSpPr>
          <p:nvPr/>
        </p:nvCxnSpPr>
        <p:spPr>
          <a:xfrm flipV="1">
            <a:off x="3033646" y="6246438"/>
            <a:ext cx="526043" cy="20148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B2CBE534-AF45-4A97-A776-937F21BD80E5}"/>
              </a:ext>
            </a:extLst>
          </p:cNvPr>
          <p:cNvCxnSpPr>
            <a:cxnSpLocks/>
            <a:stCxn id="35" idx="3"/>
            <a:endCxn id="30" idx="1"/>
          </p:cNvCxnSpPr>
          <p:nvPr/>
        </p:nvCxnSpPr>
        <p:spPr>
          <a:xfrm>
            <a:off x="3033646" y="6447927"/>
            <a:ext cx="526042" cy="23722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C03AB1D-09F7-45FD-8AB2-C2C5193741D9}"/>
              </a:ext>
            </a:extLst>
          </p:cNvPr>
          <p:cNvCxnSpPr>
            <a:cxnSpLocks/>
            <a:stCxn id="35" idx="3"/>
            <a:endCxn id="31" idx="1"/>
          </p:cNvCxnSpPr>
          <p:nvPr/>
        </p:nvCxnSpPr>
        <p:spPr>
          <a:xfrm>
            <a:off x="3033646" y="6447927"/>
            <a:ext cx="526043" cy="67593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D58F7F07-D8FC-4A6E-A089-4505421E8A96}"/>
              </a:ext>
            </a:extLst>
          </p:cNvPr>
          <p:cNvCxnSpPr>
            <a:cxnSpLocks/>
            <a:stCxn id="36" idx="3"/>
            <a:endCxn id="33" idx="1"/>
          </p:cNvCxnSpPr>
          <p:nvPr/>
        </p:nvCxnSpPr>
        <p:spPr>
          <a:xfrm>
            <a:off x="3033646" y="6947678"/>
            <a:ext cx="526042" cy="105360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4A70BF7D-E1EB-4C95-BD92-6F96649FC3BF}"/>
              </a:ext>
            </a:extLst>
          </p:cNvPr>
          <p:cNvCxnSpPr>
            <a:cxnSpLocks/>
            <a:stCxn id="36" idx="3"/>
            <a:endCxn id="30" idx="1"/>
          </p:cNvCxnSpPr>
          <p:nvPr/>
        </p:nvCxnSpPr>
        <p:spPr>
          <a:xfrm flipV="1">
            <a:off x="3033646" y="6685149"/>
            <a:ext cx="526042" cy="26252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240A15A3-683A-4EB9-9791-0780B02978CE}"/>
              </a:ext>
            </a:extLst>
          </p:cNvPr>
          <p:cNvCxnSpPr>
            <a:cxnSpLocks/>
            <a:stCxn id="37" idx="3"/>
            <a:endCxn id="31" idx="1"/>
          </p:cNvCxnSpPr>
          <p:nvPr/>
        </p:nvCxnSpPr>
        <p:spPr>
          <a:xfrm flipV="1">
            <a:off x="3033646" y="7123860"/>
            <a:ext cx="526043" cy="32153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66437FB-EBB2-4303-8B8E-D27E344B58E8}"/>
              </a:ext>
            </a:extLst>
          </p:cNvPr>
          <p:cNvCxnSpPr>
            <a:cxnSpLocks/>
            <a:stCxn id="37" idx="3"/>
            <a:endCxn id="32" idx="1"/>
          </p:cNvCxnSpPr>
          <p:nvPr/>
        </p:nvCxnSpPr>
        <p:spPr>
          <a:xfrm>
            <a:off x="3033646" y="7445399"/>
            <a:ext cx="526042" cy="11717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A76F0A78-E82D-4FDB-BA9E-B191769C2ECF}"/>
              </a:ext>
            </a:extLst>
          </p:cNvPr>
          <p:cNvCxnSpPr>
            <a:cxnSpLocks/>
            <a:stCxn id="38" idx="3"/>
            <a:endCxn id="32" idx="1"/>
          </p:cNvCxnSpPr>
          <p:nvPr/>
        </p:nvCxnSpPr>
        <p:spPr>
          <a:xfrm flipV="1">
            <a:off x="3033646" y="7562571"/>
            <a:ext cx="526042" cy="44914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26BD7354-4263-45D8-A746-002311F3F59D}"/>
              </a:ext>
            </a:extLst>
          </p:cNvPr>
          <p:cNvCxnSpPr>
            <a:cxnSpLocks/>
            <a:stCxn id="38" idx="3"/>
            <a:endCxn id="34" idx="1"/>
          </p:cNvCxnSpPr>
          <p:nvPr/>
        </p:nvCxnSpPr>
        <p:spPr>
          <a:xfrm>
            <a:off x="3033646" y="8011720"/>
            <a:ext cx="526042" cy="42827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25F21603-A0C2-452C-8EAB-1AC2A5CC4B25}"/>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- 43</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300335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CE2968D-646D-4136-B046-92CC56D7ED9F}"/>
              </a:ext>
            </a:extLst>
          </p:cNvPr>
          <p:cNvSpPr/>
          <p:nvPr/>
        </p:nvSpPr>
        <p:spPr>
          <a:xfrm>
            <a:off x="1259177" y="2885974"/>
            <a:ext cx="4339650" cy="1754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3600" b="1" dirty="0">
                <a:solidFill>
                  <a:schemeClr val="tx1"/>
                </a:solidFill>
                <a:latin typeface="ＭＳ Ｐ明朝" panose="02020600040205080304" pitchFamily="18" charset="-128"/>
                <a:ea typeface="ＭＳ Ｐ明朝" panose="02020600040205080304" pitchFamily="18" charset="-128"/>
              </a:rPr>
              <a:t>第６章</a:t>
            </a:r>
            <a:endParaRPr kumimoji="1" lang="en-US" altLang="ja-JP" sz="3600" b="1" dirty="0">
              <a:solidFill>
                <a:schemeClr val="tx1"/>
              </a:solidFill>
              <a:latin typeface="ＭＳ Ｐ明朝" panose="02020600040205080304" pitchFamily="18" charset="-128"/>
              <a:ea typeface="ＭＳ Ｐ明朝" panose="02020600040205080304" pitchFamily="18" charset="-128"/>
            </a:endParaRPr>
          </a:p>
          <a:p>
            <a:pPr algn="ctr"/>
            <a:endParaRPr kumimoji="1" lang="en-US" altLang="ja-JP" sz="3600" b="1" dirty="0">
              <a:solidFill>
                <a:schemeClr val="tx1"/>
              </a:solidFill>
              <a:latin typeface="ＭＳ Ｐ明朝" panose="02020600040205080304" pitchFamily="18" charset="-128"/>
              <a:ea typeface="ＭＳ Ｐ明朝" panose="02020600040205080304" pitchFamily="18" charset="-128"/>
            </a:endParaRPr>
          </a:p>
          <a:p>
            <a:pPr algn="ctr"/>
            <a:r>
              <a:rPr kumimoji="1" lang="ja-JP" altLang="en-US" sz="3600" b="1" dirty="0">
                <a:solidFill>
                  <a:schemeClr val="tx1"/>
                </a:solidFill>
                <a:latin typeface="ＭＳ Ｐ明朝" panose="02020600040205080304" pitchFamily="18" charset="-128"/>
                <a:ea typeface="ＭＳ Ｐ明朝" panose="02020600040205080304" pitchFamily="18" charset="-128"/>
              </a:rPr>
              <a:t>取組むべき保健事業</a:t>
            </a:r>
            <a:endParaRPr kumimoji="1" lang="en-US" altLang="ja-JP" sz="3600" b="1" dirty="0">
              <a:solidFill>
                <a:schemeClr val="tx1"/>
              </a:solidFill>
              <a:latin typeface="ＭＳ Ｐ明朝" panose="02020600040205080304" pitchFamily="18" charset="-128"/>
              <a:ea typeface="ＭＳ Ｐ明朝" panose="02020600040205080304" pitchFamily="18" charset="-128"/>
            </a:endParaRPr>
          </a:p>
        </p:txBody>
      </p:sp>
      <p:sp>
        <p:nvSpPr>
          <p:cNvPr id="3" name="正方形/長方形 2">
            <a:extLst>
              <a:ext uri="{FF2B5EF4-FFF2-40B4-BE49-F238E27FC236}">
                <a16:creationId xmlns:a16="http://schemas.microsoft.com/office/drawing/2014/main" id="{CC7F274B-32D5-48B5-9ECD-1456A477D742}"/>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- 44</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1560134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C253682-A4EA-40FC-9C79-6724B26BF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718" y="498279"/>
            <a:ext cx="5857493" cy="7161732"/>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DF57CC26-C21C-4034-AB71-00CF450EAA5D}"/>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- 45</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38886394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45DF22CA-E11C-4200-8725-65AD46609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01" y="498281"/>
            <a:ext cx="5846034" cy="7136233"/>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14563569-A379-4A36-9336-3F62074B5F55}"/>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- 46</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25083170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960C703-AAA0-460A-A1E7-F218C8852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03" y="498281"/>
            <a:ext cx="5895629" cy="7553368"/>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91E9975D-42E4-4BF5-98B5-A5ED621C1E45}"/>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- 47</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2851318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フリーフォーム: 図形 46">
            <a:extLst>
              <a:ext uri="{FF2B5EF4-FFF2-40B4-BE49-F238E27FC236}">
                <a16:creationId xmlns:a16="http://schemas.microsoft.com/office/drawing/2014/main" id="{71090539-6276-4BEF-B4CC-971F1504E1B1}"/>
              </a:ext>
            </a:extLst>
          </p:cNvPr>
          <p:cNvSpPr/>
          <p:nvPr/>
        </p:nvSpPr>
        <p:spPr>
          <a:xfrm>
            <a:off x="536703" y="6648002"/>
            <a:ext cx="2715875" cy="1414755"/>
          </a:xfrm>
          <a:custGeom>
            <a:avLst/>
            <a:gdLst>
              <a:gd name="connsiteX0" fmla="*/ 0 w 1505712"/>
              <a:gd name="connsiteY0" fmla="*/ 97536 h 975360"/>
              <a:gd name="connsiteX1" fmla="*/ 97536 w 1505712"/>
              <a:gd name="connsiteY1" fmla="*/ 0 h 975360"/>
              <a:gd name="connsiteX2" fmla="*/ 1408176 w 1505712"/>
              <a:gd name="connsiteY2" fmla="*/ 0 h 975360"/>
              <a:gd name="connsiteX3" fmla="*/ 1505712 w 1505712"/>
              <a:gd name="connsiteY3" fmla="*/ 97536 h 975360"/>
              <a:gd name="connsiteX4" fmla="*/ 1505712 w 1505712"/>
              <a:gd name="connsiteY4" fmla="*/ 877824 h 975360"/>
              <a:gd name="connsiteX5" fmla="*/ 1408176 w 1505712"/>
              <a:gd name="connsiteY5" fmla="*/ 975360 h 975360"/>
              <a:gd name="connsiteX6" fmla="*/ 97536 w 1505712"/>
              <a:gd name="connsiteY6" fmla="*/ 975360 h 975360"/>
              <a:gd name="connsiteX7" fmla="*/ 0 w 1505712"/>
              <a:gd name="connsiteY7" fmla="*/ 877824 h 975360"/>
              <a:gd name="connsiteX8" fmla="*/ 0 w 1505712"/>
              <a:gd name="connsiteY8" fmla="*/ 97536 h 97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5712" h="975360">
                <a:moveTo>
                  <a:pt x="0" y="97536"/>
                </a:moveTo>
                <a:cubicBezTo>
                  <a:pt x="0" y="43668"/>
                  <a:pt x="43668" y="0"/>
                  <a:pt x="97536" y="0"/>
                </a:cubicBezTo>
                <a:lnTo>
                  <a:pt x="1408176" y="0"/>
                </a:lnTo>
                <a:cubicBezTo>
                  <a:pt x="1462044" y="0"/>
                  <a:pt x="1505712" y="43668"/>
                  <a:pt x="1505712" y="97536"/>
                </a:cubicBezTo>
                <a:lnTo>
                  <a:pt x="1505712" y="877824"/>
                </a:lnTo>
                <a:cubicBezTo>
                  <a:pt x="1505712" y="931692"/>
                  <a:pt x="1462044" y="975360"/>
                  <a:pt x="1408176" y="975360"/>
                </a:cubicBezTo>
                <a:lnTo>
                  <a:pt x="97536" y="975360"/>
                </a:lnTo>
                <a:cubicBezTo>
                  <a:pt x="43668" y="975360"/>
                  <a:pt x="0" y="931692"/>
                  <a:pt x="0" y="877824"/>
                </a:cubicBezTo>
                <a:lnTo>
                  <a:pt x="0" y="97536"/>
                </a:lnTo>
                <a:close/>
              </a:path>
            </a:pathLst>
          </a:custGeom>
          <a:solidFill>
            <a:schemeClr val="accent5">
              <a:lumMod val="20000"/>
              <a:lumOff val="80000"/>
              <a:alpha val="90000"/>
            </a:schemeClr>
          </a:solidFill>
          <a:ln>
            <a:solidFill>
              <a:schemeClr val="accent5">
                <a:lumMod val="40000"/>
                <a:lumOff val="60000"/>
              </a:schemeClr>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7908" tIns="330035" rIns="86196" bIns="86195" numCol="1" spcCol="1270" anchor="t" anchorCtr="0">
            <a:noAutofit/>
          </a:bodyPr>
          <a:lstStyle/>
          <a:p>
            <a:pPr marL="114300" lvl="1" indent="-114300" algn="l" defTabSz="577850">
              <a:lnSpc>
                <a:spcPct val="90000"/>
              </a:lnSpc>
              <a:spcBef>
                <a:spcPct val="0"/>
              </a:spcBef>
              <a:spcAft>
                <a:spcPct val="15000"/>
              </a:spcAft>
              <a:buChar char="•"/>
            </a:pPr>
            <a:endParaRPr kumimoji="1" lang="ja-JP" altLang="en-US" sz="1300" kern="1200"/>
          </a:p>
        </p:txBody>
      </p:sp>
      <p:sp>
        <p:nvSpPr>
          <p:cNvPr id="48" name="フリーフォーム: 図形 47">
            <a:extLst>
              <a:ext uri="{FF2B5EF4-FFF2-40B4-BE49-F238E27FC236}">
                <a16:creationId xmlns:a16="http://schemas.microsoft.com/office/drawing/2014/main" id="{E33F31D3-7048-4DC3-903E-985728FF3B87}"/>
              </a:ext>
            </a:extLst>
          </p:cNvPr>
          <p:cNvSpPr/>
          <p:nvPr/>
        </p:nvSpPr>
        <p:spPr>
          <a:xfrm>
            <a:off x="523878" y="4986163"/>
            <a:ext cx="2715875" cy="1414755"/>
          </a:xfrm>
          <a:custGeom>
            <a:avLst/>
            <a:gdLst>
              <a:gd name="connsiteX0" fmla="*/ 0 w 1505712"/>
              <a:gd name="connsiteY0" fmla="*/ 97536 h 975360"/>
              <a:gd name="connsiteX1" fmla="*/ 97536 w 1505712"/>
              <a:gd name="connsiteY1" fmla="*/ 0 h 975360"/>
              <a:gd name="connsiteX2" fmla="*/ 1408176 w 1505712"/>
              <a:gd name="connsiteY2" fmla="*/ 0 h 975360"/>
              <a:gd name="connsiteX3" fmla="*/ 1505712 w 1505712"/>
              <a:gd name="connsiteY3" fmla="*/ 97536 h 975360"/>
              <a:gd name="connsiteX4" fmla="*/ 1505712 w 1505712"/>
              <a:gd name="connsiteY4" fmla="*/ 877824 h 975360"/>
              <a:gd name="connsiteX5" fmla="*/ 1408176 w 1505712"/>
              <a:gd name="connsiteY5" fmla="*/ 975360 h 975360"/>
              <a:gd name="connsiteX6" fmla="*/ 97536 w 1505712"/>
              <a:gd name="connsiteY6" fmla="*/ 975360 h 975360"/>
              <a:gd name="connsiteX7" fmla="*/ 0 w 1505712"/>
              <a:gd name="connsiteY7" fmla="*/ 877824 h 975360"/>
              <a:gd name="connsiteX8" fmla="*/ 0 w 1505712"/>
              <a:gd name="connsiteY8" fmla="*/ 97536 h 97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5712" h="975360">
                <a:moveTo>
                  <a:pt x="0" y="97536"/>
                </a:moveTo>
                <a:cubicBezTo>
                  <a:pt x="0" y="43668"/>
                  <a:pt x="43668" y="0"/>
                  <a:pt x="97536" y="0"/>
                </a:cubicBezTo>
                <a:lnTo>
                  <a:pt x="1408176" y="0"/>
                </a:lnTo>
                <a:cubicBezTo>
                  <a:pt x="1462044" y="0"/>
                  <a:pt x="1505712" y="43668"/>
                  <a:pt x="1505712" y="97536"/>
                </a:cubicBezTo>
                <a:lnTo>
                  <a:pt x="1505712" y="877824"/>
                </a:lnTo>
                <a:cubicBezTo>
                  <a:pt x="1505712" y="931692"/>
                  <a:pt x="1462044" y="975360"/>
                  <a:pt x="1408176" y="975360"/>
                </a:cubicBezTo>
                <a:lnTo>
                  <a:pt x="97536" y="975360"/>
                </a:lnTo>
                <a:cubicBezTo>
                  <a:pt x="43668" y="975360"/>
                  <a:pt x="0" y="931692"/>
                  <a:pt x="0" y="877824"/>
                </a:cubicBezTo>
                <a:lnTo>
                  <a:pt x="0" y="97536"/>
                </a:lnTo>
                <a:close/>
              </a:path>
            </a:pathLst>
          </a:custGeom>
          <a:solidFill>
            <a:schemeClr val="accent2">
              <a:lumMod val="20000"/>
              <a:lumOff val="80000"/>
              <a:alpha val="90000"/>
            </a:schemeClr>
          </a:solidFill>
          <a:ln>
            <a:solidFill>
              <a:schemeClr val="accent2">
                <a:lumMod val="40000"/>
                <a:lumOff val="60000"/>
              </a:schemeClr>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7908" tIns="330035" rIns="86196" bIns="86195" numCol="1" spcCol="1270" anchor="t" anchorCtr="0">
            <a:noAutofit/>
          </a:bodyPr>
          <a:lstStyle/>
          <a:p>
            <a:pPr marL="114300" lvl="1" indent="-114300" algn="l" defTabSz="577850">
              <a:lnSpc>
                <a:spcPct val="90000"/>
              </a:lnSpc>
              <a:spcBef>
                <a:spcPct val="0"/>
              </a:spcBef>
              <a:spcAft>
                <a:spcPct val="15000"/>
              </a:spcAft>
              <a:buChar char="•"/>
            </a:pPr>
            <a:endParaRPr kumimoji="1" lang="ja-JP" altLang="en-US" sz="1300" kern="1200"/>
          </a:p>
        </p:txBody>
      </p:sp>
      <p:sp>
        <p:nvSpPr>
          <p:cNvPr id="44" name="フリーフォーム: 図形 43">
            <a:extLst>
              <a:ext uri="{FF2B5EF4-FFF2-40B4-BE49-F238E27FC236}">
                <a16:creationId xmlns:a16="http://schemas.microsoft.com/office/drawing/2014/main" id="{267FB20F-E193-4243-BA6F-B2A29EB0D873}"/>
              </a:ext>
            </a:extLst>
          </p:cNvPr>
          <p:cNvSpPr/>
          <p:nvPr/>
        </p:nvSpPr>
        <p:spPr>
          <a:xfrm>
            <a:off x="3548349" y="6648468"/>
            <a:ext cx="2715875" cy="1414755"/>
          </a:xfrm>
          <a:custGeom>
            <a:avLst/>
            <a:gdLst>
              <a:gd name="connsiteX0" fmla="*/ 0 w 1505712"/>
              <a:gd name="connsiteY0" fmla="*/ 97536 h 975360"/>
              <a:gd name="connsiteX1" fmla="*/ 97536 w 1505712"/>
              <a:gd name="connsiteY1" fmla="*/ 0 h 975360"/>
              <a:gd name="connsiteX2" fmla="*/ 1408176 w 1505712"/>
              <a:gd name="connsiteY2" fmla="*/ 0 h 975360"/>
              <a:gd name="connsiteX3" fmla="*/ 1505712 w 1505712"/>
              <a:gd name="connsiteY3" fmla="*/ 97536 h 975360"/>
              <a:gd name="connsiteX4" fmla="*/ 1505712 w 1505712"/>
              <a:gd name="connsiteY4" fmla="*/ 877824 h 975360"/>
              <a:gd name="connsiteX5" fmla="*/ 1408176 w 1505712"/>
              <a:gd name="connsiteY5" fmla="*/ 975360 h 975360"/>
              <a:gd name="connsiteX6" fmla="*/ 97536 w 1505712"/>
              <a:gd name="connsiteY6" fmla="*/ 975360 h 975360"/>
              <a:gd name="connsiteX7" fmla="*/ 0 w 1505712"/>
              <a:gd name="connsiteY7" fmla="*/ 877824 h 975360"/>
              <a:gd name="connsiteX8" fmla="*/ 0 w 1505712"/>
              <a:gd name="connsiteY8" fmla="*/ 97536 h 97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5712" h="975360">
                <a:moveTo>
                  <a:pt x="0" y="97536"/>
                </a:moveTo>
                <a:cubicBezTo>
                  <a:pt x="0" y="43668"/>
                  <a:pt x="43668" y="0"/>
                  <a:pt x="97536" y="0"/>
                </a:cubicBezTo>
                <a:lnTo>
                  <a:pt x="1408176" y="0"/>
                </a:lnTo>
                <a:cubicBezTo>
                  <a:pt x="1462044" y="0"/>
                  <a:pt x="1505712" y="43668"/>
                  <a:pt x="1505712" y="97536"/>
                </a:cubicBezTo>
                <a:lnTo>
                  <a:pt x="1505712" y="877824"/>
                </a:lnTo>
                <a:cubicBezTo>
                  <a:pt x="1505712" y="931692"/>
                  <a:pt x="1462044" y="975360"/>
                  <a:pt x="1408176" y="975360"/>
                </a:cubicBezTo>
                <a:lnTo>
                  <a:pt x="97536" y="975360"/>
                </a:lnTo>
                <a:cubicBezTo>
                  <a:pt x="43668" y="975360"/>
                  <a:pt x="0" y="931692"/>
                  <a:pt x="0" y="877824"/>
                </a:cubicBezTo>
                <a:lnTo>
                  <a:pt x="0" y="97536"/>
                </a:lnTo>
                <a:close/>
              </a:path>
            </a:pathLst>
          </a:custGeom>
          <a:solidFill>
            <a:schemeClr val="accent4">
              <a:lumMod val="20000"/>
              <a:lumOff val="80000"/>
              <a:alpha val="90000"/>
            </a:schemeClr>
          </a:solidFill>
          <a:ln>
            <a:solidFill>
              <a:schemeClr val="accent4">
                <a:lumMod val="40000"/>
                <a:lumOff val="60000"/>
              </a:schemeClr>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7908" tIns="330035" rIns="86196" bIns="86195" numCol="1" spcCol="1270" anchor="t" anchorCtr="0">
            <a:noAutofit/>
          </a:bodyPr>
          <a:lstStyle/>
          <a:p>
            <a:pPr marL="114300" lvl="1" indent="-114300" algn="l" defTabSz="577850">
              <a:lnSpc>
                <a:spcPct val="90000"/>
              </a:lnSpc>
              <a:spcBef>
                <a:spcPct val="0"/>
              </a:spcBef>
              <a:spcAft>
                <a:spcPct val="15000"/>
              </a:spcAft>
              <a:buChar char="•"/>
            </a:pPr>
            <a:endParaRPr kumimoji="1" lang="ja-JP" altLang="en-US" sz="1300" kern="1200"/>
          </a:p>
        </p:txBody>
      </p:sp>
      <p:sp>
        <p:nvSpPr>
          <p:cNvPr id="42" name="フリーフォーム: 図形 41">
            <a:extLst>
              <a:ext uri="{FF2B5EF4-FFF2-40B4-BE49-F238E27FC236}">
                <a16:creationId xmlns:a16="http://schemas.microsoft.com/office/drawing/2014/main" id="{E5D96ED2-CCF2-4463-9941-B2AB7A682830}"/>
              </a:ext>
            </a:extLst>
          </p:cNvPr>
          <p:cNvSpPr/>
          <p:nvPr/>
        </p:nvSpPr>
        <p:spPr>
          <a:xfrm>
            <a:off x="3535524" y="4986629"/>
            <a:ext cx="2715875" cy="1414755"/>
          </a:xfrm>
          <a:custGeom>
            <a:avLst/>
            <a:gdLst>
              <a:gd name="connsiteX0" fmla="*/ 0 w 1505712"/>
              <a:gd name="connsiteY0" fmla="*/ 97536 h 975360"/>
              <a:gd name="connsiteX1" fmla="*/ 97536 w 1505712"/>
              <a:gd name="connsiteY1" fmla="*/ 0 h 975360"/>
              <a:gd name="connsiteX2" fmla="*/ 1408176 w 1505712"/>
              <a:gd name="connsiteY2" fmla="*/ 0 h 975360"/>
              <a:gd name="connsiteX3" fmla="*/ 1505712 w 1505712"/>
              <a:gd name="connsiteY3" fmla="*/ 97536 h 975360"/>
              <a:gd name="connsiteX4" fmla="*/ 1505712 w 1505712"/>
              <a:gd name="connsiteY4" fmla="*/ 877824 h 975360"/>
              <a:gd name="connsiteX5" fmla="*/ 1408176 w 1505712"/>
              <a:gd name="connsiteY5" fmla="*/ 975360 h 975360"/>
              <a:gd name="connsiteX6" fmla="*/ 97536 w 1505712"/>
              <a:gd name="connsiteY6" fmla="*/ 975360 h 975360"/>
              <a:gd name="connsiteX7" fmla="*/ 0 w 1505712"/>
              <a:gd name="connsiteY7" fmla="*/ 877824 h 975360"/>
              <a:gd name="connsiteX8" fmla="*/ 0 w 1505712"/>
              <a:gd name="connsiteY8" fmla="*/ 97536 h 97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5712" h="975360">
                <a:moveTo>
                  <a:pt x="0" y="97536"/>
                </a:moveTo>
                <a:cubicBezTo>
                  <a:pt x="0" y="43668"/>
                  <a:pt x="43668" y="0"/>
                  <a:pt x="97536" y="0"/>
                </a:cubicBezTo>
                <a:lnTo>
                  <a:pt x="1408176" y="0"/>
                </a:lnTo>
                <a:cubicBezTo>
                  <a:pt x="1462044" y="0"/>
                  <a:pt x="1505712" y="43668"/>
                  <a:pt x="1505712" y="97536"/>
                </a:cubicBezTo>
                <a:lnTo>
                  <a:pt x="1505712" y="877824"/>
                </a:lnTo>
                <a:cubicBezTo>
                  <a:pt x="1505712" y="931692"/>
                  <a:pt x="1462044" y="975360"/>
                  <a:pt x="1408176" y="975360"/>
                </a:cubicBezTo>
                <a:lnTo>
                  <a:pt x="97536" y="975360"/>
                </a:lnTo>
                <a:cubicBezTo>
                  <a:pt x="43668" y="975360"/>
                  <a:pt x="0" y="931692"/>
                  <a:pt x="0" y="877824"/>
                </a:cubicBezTo>
                <a:lnTo>
                  <a:pt x="0" y="97536"/>
                </a:lnTo>
                <a:close/>
              </a:path>
            </a:pathLst>
          </a:custGeom>
          <a:solidFill>
            <a:schemeClr val="accent6">
              <a:lumMod val="20000"/>
              <a:lumOff val="80000"/>
              <a:alpha val="90000"/>
            </a:schemeClr>
          </a:solidFill>
          <a:ln>
            <a:solidFill>
              <a:schemeClr val="accent6">
                <a:lumMod val="40000"/>
                <a:lumOff val="60000"/>
              </a:schemeClr>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7908" tIns="330035" rIns="86196" bIns="86195" numCol="1" spcCol="1270" anchor="t" anchorCtr="0">
            <a:noAutofit/>
          </a:bodyPr>
          <a:lstStyle/>
          <a:p>
            <a:pPr marL="114300" lvl="1" indent="-114300" algn="l" defTabSz="577850">
              <a:lnSpc>
                <a:spcPct val="90000"/>
              </a:lnSpc>
              <a:spcBef>
                <a:spcPct val="0"/>
              </a:spcBef>
              <a:spcAft>
                <a:spcPct val="15000"/>
              </a:spcAft>
              <a:buChar char="•"/>
            </a:pPr>
            <a:endParaRPr kumimoji="1" lang="ja-JP" altLang="en-US" sz="1300" kern="1200"/>
          </a:p>
        </p:txBody>
      </p:sp>
      <p:sp>
        <p:nvSpPr>
          <p:cNvPr id="10" name="正方形/長方形 9">
            <a:extLst>
              <a:ext uri="{FF2B5EF4-FFF2-40B4-BE49-F238E27FC236}">
                <a16:creationId xmlns:a16="http://schemas.microsoft.com/office/drawing/2014/main" id="{D7938692-95F8-4377-AEE0-14E7BADDDC42}"/>
              </a:ext>
            </a:extLst>
          </p:cNvPr>
          <p:cNvSpPr/>
          <p:nvPr/>
        </p:nvSpPr>
        <p:spPr>
          <a:xfrm>
            <a:off x="94534" y="280659"/>
            <a:ext cx="4031873" cy="276999"/>
          </a:xfrm>
          <a:prstGeom prst="rect">
            <a:avLst/>
          </a:prstGeom>
        </p:spPr>
        <p:txBody>
          <a:bodyPr wrap="none">
            <a:spAutoFit/>
          </a:bodyPr>
          <a:lstStyle/>
          <a:p>
            <a:r>
              <a:rPr lang="ja-JP" altLang="en-US" sz="1200" b="1" dirty="0">
                <a:solidFill>
                  <a:srgbClr val="000000"/>
                </a:solidFill>
                <a:latin typeface="游ゴシック" panose="020B0400000000000000" pitchFamily="50" charset="-128"/>
                <a:ea typeface="游ゴシック" panose="020B0400000000000000" pitchFamily="50" charset="-128"/>
              </a:rPr>
              <a:t>（市町村国保及び国民健康保険組合の保健事業の目的）</a:t>
            </a:r>
            <a:endParaRPr lang="ja-JP" altLang="en-US" sz="1200" b="1" dirty="0">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F73B2F04-3E87-428D-8E39-DEE7FA5061C1}"/>
              </a:ext>
            </a:extLst>
          </p:cNvPr>
          <p:cNvSpPr/>
          <p:nvPr/>
        </p:nvSpPr>
        <p:spPr>
          <a:xfrm>
            <a:off x="479503" y="681951"/>
            <a:ext cx="5898994" cy="1039195"/>
          </a:xfrm>
          <a:prstGeom prst="rect">
            <a:avLst/>
          </a:prstGeom>
        </p:spPr>
        <p:txBody>
          <a:bodyPr wrap="square">
            <a:spAutoFit/>
          </a:bodyPr>
          <a:lstStyle/>
          <a:p>
            <a:pPr>
              <a:lnSpc>
                <a:spcPct val="150000"/>
              </a:lnSpc>
            </a:pPr>
            <a:r>
              <a:rPr lang="ja-JP" altLang="en-US" sz="1050" dirty="0">
                <a:solidFill>
                  <a:srgbClr val="000000"/>
                </a:solidFill>
                <a:latin typeface="+mn-ea"/>
              </a:rPr>
              <a:t>　</a:t>
            </a:r>
            <a:r>
              <a:rPr lang="ja-JP" altLang="en-US" sz="1050" dirty="0">
                <a:solidFill>
                  <a:srgbClr val="000000"/>
                </a:solidFill>
                <a:latin typeface="游ゴシック" panose="020B0400000000000000" pitchFamily="50" charset="-128"/>
              </a:rPr>
              <a:t>保険者においては、幅広い年代の被保険者が存在するため、これらの年代の身体的な状況等に応じた健康課題を的確に捉え、課題に応じた保健事業を実施することにより、健康の保持増進、生活の質（ＱＯＬ）の維持及び向上が図られ、結果として、医療費の適正化に資すると考えています。</a:t>
            </a:r>
            <a:endParaRPr lang="ja-JP" altLang="en-US" sz="1050" dirty="0">
              <a:latin typeface="+mn-ea"/>
            </a:endParaRPr>
          </a:p>
        </p:txBody>
      </p:sp>
      <p:sp>
        <p:nvSpPr>
          <p:cNvPr id="13" name="正方形/長方形 12">
            <a:extLst>
              <a:ext uri="{FF2B5EF4-FFF2-40B4-BE49-F238E27FC236}">
                <a16:creationId xmlns:a16="http://schemas.microsoft.com/office/drawing/2014/main" id="{2A4C5965-7F7D-471D-9E77-136B28EB5F0C}"/>
              </a:ext>
            </a:extLst>
          </p:cNvPr>
          <p:cNvSpPr/>
          <p:nvPr/>
        </p:nvSpPr>
        <p:spPr>
          <a:xfrm>
            <a:off x="67178" y="2527257"/>
            <a:ext cx="2031325"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mn-ea"/>
              </a:rPr>
              <a:t>２　計画の位置付け</a:t>
            </a:r>
            <a:endParaRPr kumimoji="1" lang="en-US" altLang="ja-JP" sz="1600" b="1" dirty="0">
              <a:solidFill>
                <a:schemeClr val="tx1"/>
              </a:solidFill>
              <a:latin typeface="+mn-ea"/>
            </a:endParaRPr>
          </a:p>
        </p:txBody>
      </p:sp>
      <p:sp>
        <p:nvSpPr>
          <p:cNvPr id="15" name="正方形/長方形 14">
            <a:extLst>
              <a:ext uri="{FF2B5EF4-FFF2-40B4-BE49-F238E27FC236}">
                <a16:creationId xmlns:a16="http://schemas.microsoft.com/office/drawing/2014/main" id="{C015E61E-2EF7-460D-A786-9AD0B6A0F44B}"/>
              </a:ext>
            </a:extLst>
          </p:cNvPr>
          <p:cNvSpPr/>
          <p:nvPr/>
        </p:nvSpPr>
        <p:spPr>
          <a:xfrm>
            <a:off x="49055" y="3372381"/>
            <a:ext cx="3416320" cy="276999"/>
          </a:xfrm>
          <a:prstGeom prst="rect">
            <a:avLst/>
          </a:prstGeom>
        </p:spPr>
        <p:txBody>
          <a:bodyPr wrap="none">
            <a:spAutoFit/>
          </a:bodyPr>
          <a:lstStyle/>
          <a:p>
            <a:r>
              <a:rPr lang="ja-JP" altLang="en-US" sz="1200" b="1" dirty="0">
                <a:solidFill>
                  <a:srgbClr val="000000"/>
                </a:solidFill>
                <a:latin typeface="游ゴシック" panose="020B0400000000000000" pitchFamily="50" charset="-128"/>
                <a:ea typeface="游ゴシック" panose="020B0400000000000000" pitchFamily="50" charset="-128"/>
              </a:rPr>
              <a:t>（</a:t>
            </a:r>
            <a:r>
              <a:rPr lang="ja-JP" altLang="en-US" sz="1200" b="1" dirty="0"/>
              <a:t>データを活用したＰＤＣＡサイクルの遂行</a:t>
            </a:r>
            <a:r>
              <a:rPr lang="ja-JP" altLang="en-US" sz="1200" b="1" dirty="0">
                <a:solidFill>
                  <a:srgbClr val="000000"/>
                </a:solidFill>
                <a:latin typeface="游ゴシック" panose="020B0400000000000000" pitchFamily="50" charset="-128"/>
                <a:ea typeface="游ゴシック" panose="020B0400000000000000" pitchFamily="50" charset="-128"/>
              </a:rPr>
              <a:t>）</a:t>
            </a:r>
            <a:endParaRPr lang="ja-JP" altLang="en-US" sz="1200" b="1" dirty="0">
              <a:latin typeface="游ゴシック" panose="020B0400000000000000" pitchFamily="50" charset="-128"/>
              <a:ea typeface="游ゴシック" panose="020B0400000000000000" pitchFamily="50" charset="-128"/>
            </a:endParaRPr>
          </a:p>
        </p:txBody>
      </p:sp>
      <p:sp>
        <p:nvSpPr>
          <p:cNvPr id="16" name="正方形/長方形 15">
            <a:extLst>
              <a:ext uri="{FF2B5EF4-FFF2-40B4-BE49-F238E27FC236}">
                <a16:creationId xmlns:a16="http://schemas.microsoft.com/office/drawing/2014/main" id="{532BE4AA-0B29-451F-B624-5ED0BCB0BDF4}"/>
              </a:ext>
            </a:extLst>
          </p:cNvPr>
          <p:cNvSpPr/>
          <p:nvPr/>
        </p:nvSpPr>
        <p:spPr>
          <a:xfrm>
            <a:off x="435573" y="3649380"/>
            <a:ext cx="5898994" cy="796821"/>
          </a:xfrm>
          <a:prstGeom prst="rect">
            <a:avLst/>
          </a:prstGeom>
        </p:spPr>
        <p:txBody>
          <a:bodyPr wrap="square">
            <a:spAutoFit/>
          </a:bodyPr>
          <a:lstStyle/>
          <a:p>
            <a:pPr>
              <a:lnSpc>
                <a:spcPct val="150000"/>
              </a:lnSpc>
              <a:spcBef>
                <a:spcPts val="1200"/>
              </a:spcBef>
            </a:pPr>
            <a:r>
              <a:rPr lang="ja-JP" altLang="en-US" sz="1050" dirty="0">
                <a:solidFill>
                  <a:srgbClr val="000000"/>
                </a:solidFill>
                <a:latin typeface="游ゴシック" panose="020B0400000000000000" pitchFamily="50" charset="-128"/>
                <a:ea typeface="游ゴシック" panose="020B0400000000000000" pitchFamily="50" charset="-128"/>
              </a:rPr>
              <a:t>　</a:t>
            </a:r>
            <a:r>
              <a:rPr lang="ja-JP" altLang="en-US" sz="1050" dirty="0"/>
              <a:t>データヘルス計画とは、被保険者の健康の保持増進に資することを目的として、保険者が効果的・効率的な保健事業の実施を図るため、特定健康診査・特定保健指導の結果、レセプトデータ等の健康・医療情報を活用して、ＰＤＣＡサイクルに沿って運用するものになります。</a:t>
            </a:r>
            <a:endParaRPr lang="ja-JP" altLang="en-US" sz="1050" dirty="0">
              <a:latin typeface="游ゴシック" panose="020B0400000000000000" pitchFamily="50" charset="-128"/>
              <a:ea typeface="游ゴシック" panose="020B0400000000000000" pitchFamily="50" charset="-128"/>
            </a:endParaRPr>
          </a:p>
        </p:txBody>
      </p:sp>
      <p:sp>
        <p:nvSpPr>
          <p:cNvPr id="25" name="フリーフォーム: 図形 24">
            <a:extLst>
              <a:ext uri="{FF2B5EF4-FFF2-40B4-BE49-F238E27FC236}">
                <a16:creationId xmlns:a16="http://schemas.microsoft.com/office/drawing/2014/main" id="{0266F3D8-17A2-4502-80B1-C574E2FB7A54}"/>
              </a:ext>
            </a:extLst>
          </p:cNvPr>
          <p:cNvSpPr/>
          <p:nvPr/>
        </p:nvSpPr>
        <p:spPr>
          <a:xfrm>
            <a:off x="2012797" y="5173042"/>
            <a:ext cx="1319784" cy="1319784"/>
          </a:xfrm>
          <a:custGeom>
            <a:avLst/>
            <a:gdLst>
              <a:gd name="connsiteX0" fmla="*/ 0 w 1319784"/>
              <a:gd name="connsiteY0" fmla="*/ 1319784 h 1319784"/>
              <a:gd name="connsiteX1" fmla="*/ 1319784 w 1319784"/>
              <a:gd name="connsiteY1" fmla="*/ 0 h 1319784"/>
              <a:gd name="connsiteX2" fmla="*/ 1319784 w 1319784"/>
              <a:gd name="connsiteY2" fmla="*/ 1319784 h 1319784"/>
              <a:gd name="connsiteX3" fmla="*/ 0 w 1319784"/>
              <a:gd name="connsiteY3" fmla="*/ 1319784 h 1319784"/>
            </a:gdLst>
            <a:ahLst/>
            <a:cxnLst>
              <a:cxn ang="0">
                <a:pos x="connsiteX0" y="connsiteY0"/>
              </a:cxn>
              <a:cxn ang="0">
                <a:pos x="connsiteX1" y="connsiteY1"/>
              </a:cxn>
              <a:cxn ang="0">
                <a:pos x="connsiteX2" y="connsiteY2"/>
              </a:cxn>
              <a:cxn ang="0">
                <a:pos x="connsiteX3" y="connsiteY3"/>
              </a:cxn>
            </a:cxnLst>
            <a:rect l="l" t="t" r="r" b="b"/>
            <a:pathLst>
              <a:path w="1319784" h="1319784">
                <a:moveTo>
                  <a:pt x="0" y="1319784"/>
                </a:moveTo>
                <a:cubicBezTo>
                  <a:pt x="0" y="590887"/>
                  <a:pt x="590887" y="0"/>
                  <a:pt x="1319784" y="0"/>
                </a:cubicBezTo>
                <a:lnTo>
                  <a:pt x="1319784" y="1319784"/>
                </a:lnTo>
                <a:lnTo>
                  <a:pt x="0" y="131978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86124" tIns="486124" rIns="99568" bIns="99568"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dirty="0"/>
          </a:p>
        </p:txBody>
      </p:sp>
      <p:sp>
        <p:nvSpPr>
          <p:cNvPr id="26" name="フリーフォーム: 図形 25">
            <a:extLst>
              <a:ext uri="{FF2B5EF4-FFF2-40B4-BE49-F238E27FC236}">
                <a16:creationId xmlns:a16="http://schemas.microsoft.com/office/drawing/2014/main" id="{3C3CDD92-127B-4C34-A5B4-F6B08F20ECC0}"/>
              </a:ext>
            </a:extLst>
          </p:cNvPr>
          <p:cNvSpPr/>
          <p:nvPr/>
        </p:nvSpPr>
        <p:spPr>
          <a:xfrm>
            <a:off x="3393541" y="5173042"/>
            <a:ext cx="1319784" cy="1319784"/>
          </a:xfrm>
          <a:custGeom>
            <a:avLst/>
            <a:gdLst>
              <a:gd name="connsiteX0" fmla="*/ 0 w 1319784"/>
              <a:gd name="connsiteY0" fmla="*/ 1319784 h 1319784"/>
              <a:gd name="connsiteX1" fmla="*/ 1319784 w 1319784"/>
              <a:gd name="connsiteY1" fmla="*/ 0 h 1319784"/>
              <a:gd name="connsiteX2" fmla="*/ 1319784 w 1319784"/>
              <a:gd name="connsiteY2" fmla="*/ 1319784 h 1319784"/>
              <a:gd name="connsiteX3" fmla="*/ 0 w 1319784"/>
              <a:gd name="connsiteY3" fmla="*/ 1319784 h 1319784"/>
            </a:gdLst>
            <a:ahLst/>
            <a:cxnLst>
              <a:cxn ang="0">
                <a:pos x="connsiteX0" y="connsiteY0"/>
              </a:cxn>
              <a:cxn ang="0">
                <a:pos x="connsiteX1" y="connsiteY1"/>
              </a:cxn>
              <a:cxn ang="0">
                <a:pos x="connsiteX2" y="connsiteY2"/>
              </a:cxn>
              <a:cxn ang="0">
                <a:pos x="connsiteX3" y="connsiteY3"/>
              </a:cxn>
            </a:cxnLst>
            <a:rect l="l" t="t" r="r" b="b"/>
            <a:pathLst>
              <a:path w="1319784" h="1319784">
                <a:moveTo>
                  <a:pt x="0" y="0"/>
                </a:moveTo>
                <a:cubicBezTo>
                  <a:pt x="728897" y="0"/>
                  <a:pt x="1319784" y="590887"/>
                  <a:pt x="1319784" y="1319784"/>
                </a:cubicBezTo>
                <a:lnTo>
                  <a:pt x="0" y="1319784"/>
                </a:lnTo>
                <a:lnTo>
                  <a:pt x="0" y="0"/>
                </a:lnTo>
                <a:close/>
              </a:path>
            </a:pathLst>
          </a:custGeom>
          <a:solidFill>
            <a:schemeClr val="accent6">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9568" tIns="486124" rIns="486124" bIns="99568"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dirty="0"/>
          </a:p>
        </p:txBody>
      </p:sp>
      <p:sp>
        <p:nvSpPr>
          <p:cNvPr id="27" name="フリーフォーム: 図形 26">
            <a:extLst>
              <a:ext uri="{FF2B5EF4-FFF2-40B4-BE49-F238E27FC236}">
                <a16:creationId xmlns:a16="http://schemas.microsoft.com/office/drawing/2014/main" id="{C17562D8-74F5-41FE-8F4F-E23F3E7C113C}"/>
              </a:ext>
            </a:extLst>
          </p:cNvPr>
          <p:cNvSpPr/>
          <p:nvPr/>
        </p:nvSpPr>
        <p:spPr>
          <a:xfrm>
            <a:off x="3393541" y="6553785"/>
            <a:ext cx="1319785" cy="1319785"/>
          </a:xfrm>
          <a:custGeom>
            <a:avLst/>
            <a:gdLst>
              <a:gd name="connsiteX0" fmla="*/ 0 w 1319784"/>
              <a:gd name="connsiteY0" fmla="*/ 1319784 h 1319784"/>
              <a:gd name="connsiteX1" fmla="*/ 1319784 w 1319784"/>
              <a:gd name="connsiteY1" fmla="*/ 0 h 1319784"/>
              <a:gd name="connsiteX2" fmla="*/ 1319784 w 1319784"/>
              <a:gd name="connsiteY2" fmla="*/ 1319784 h 1319784"/>
              <a:gd name="connsiteX3" fmla="*/ 0 w 1319784"/>
              <a:gd name="connsiteY3" fmla="*/ 1319784 h 1319784"/>
            </a:gdLst>
            <a:ahLst/>
            <a:cxnLst>
              <a:cxn ang="0">
                <a:pos x="connsiteX0" y="connsiteY0"/>
              </a:cxn>
              <a:cxn ang="0">
                <a:pos x="connsiteX1" y="connsiteY1"/>
              </a:cxn>
              <a:cxn ang="0">
                <a:pos x="connsiteX2" y="connsiteY2"/>
              </a:cxn>
              <a:cxn ang="0">
                <a:pos x="connsiteX3" y="connsiteY3"/>
              </a:cxn>
            </a:cxnLst>
            <a:rect l="l" t="t" r="r" b="b"/>
            <a:pathLst>
              <a:path w="1319784" h="1319784">
                <a:moveTo>
                  <a:pt x="1319784" y="0"/>
                </a:moveTo>
                <a:cubicBezTo>
                  <a:pt x="1319784" y="728897"/>
                  <a:pt x="728897" y="1319784"/>
                  <a:pt x="0" y="1319784"/>
                </a:cubicBezTo>
                <a:lnTo>
                  <a:pt x="0" y="0"/>
                </a:lnTo>
                <a:lnTo>
                  <a:pt x="1319784"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9568" tIns="99568" rIns="486125" bIns="486124"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dirty="0"/>
          </a:p>
        </p:txBody>
      </p:sp>
      <p:sp>
        <p:nvSpPr>
          <p:cNvPr id="28" name="フリーフォーム: 図形 27">
            <a:extLst>
              <a:ext uri="{FF2B5EF4-FFF2-40B4-BE49-F238E27FC236}">
                <a16:creationId xmlns:a16="http://schemas.microsoft.com/office/drawing/2014/main" id="{4A993EA4-5B69-416E-99EC-D7C43A4DD933}"/>
              </a:ext>
            </a:extLst>
          </p:cNvPr>
          <p:cNvSpPr/>
          <p:nvPr/>
        </p:nvSpPr>
        <p:spPr>
          <a:xfrm>
            <a:off x="2012797" y="6553786"/>
            <a:ext cx="1319784" cy="1319784"/>
          </a:xfrm>
          <a:custGeom>
            <a:avLst/>
            <a:gdLst>
              <a:gd name="connsiteX0" fmla="*/ 0 w 1319784"/>
              <a:gd name="connsiteY0" fmla="*/ 1319784 h 1319784"/>
              <a:gd name="connsiteX1" fmla="*/ 1319784 w 1319784"/>
              <a:gd name="connsiteY1" fmla="*/ 0 h 1319784"/>
              <a:gd name="connsiteX2" fmla="*/ 1319784 w 1319784"/>
              <a:gd name="connsiteY2" fmla="*/ 1319784 h 1319784"/>
              <a:gd name="connsiteX3" fmla="*/ 0 w 1319784"/>
              <a:gd name="connsiteY3" fmla="*/ 1319784 h 1319784"/>
            </a:gdLst>
            <a:ahLst/>
            <a:cxnLst>
              <a:cxn ang="0">
                <a:pos x="connsiteX0" y="connsiteY0"/>
              </a:cxn>
              <a:cxn ang="0">
                <a:pos x="connsiteX1" y="connsiteY1"/>
              </a:cxn>
              <a:cxn ang="0">
                <a:pos x="connsiteX2" y="connsiteY2"/>
              </a:cxn>
              <a:cxn ang="0">
                <a:pos x="connsiteX3" y="connsiteY3"/>
              </a:cxn>
            </a:cxnLst>
            <a:rect l="l" t="t" r="r" b="b"/>
            <a:pathLst>
              <a:path w="1319784" h="1319784">
                <a:moveTo>
                  <a:pt x="1319784" y="1319784"/>
                </a:moveTo>
                <a:cubicBezTo>
                  <a:pt x="590887" y="1319784"/>
                  <a:pt x="0" y="728897"/>
                  <a:pt x="0" y="0"/>
                </a:cubicBezTo>
                <a:lnTo>
                  <a:pt x="1319784" y="0"/>
                </a:lnTo>
                <a:lnTo>
                  <a:pt x="1319784" y="1319784"/>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86124" tIns="99568" rIns="99568" bIns="486124"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dirty="0"/>
          </a:p>
        </p:txBody>
      </p:sp>
      <p:sp>
        <p:nvSpPr>
          <p:cNvPr id="29" name="矢印: 環状 28">
            <a:extLst>
              <a:ext uri="{FF2B5EF4-FFF2-40B4-BE49-F238E27FC236}">
                <a16:creationId xmlns:a16="http://schemas.microsoft.com/office/drawing/2014/main" id="{F9CB35DE-2D93-42CB-B1B9-9C1E8B354A91}"/>
              </a:ext>
            </a:extLst>
          </p:cNvPr>
          <p:cNvSpPr/>
          <p:nvPr/>
        </p:nvSpPr>
        <p:spPr>
          <a:xfrm>
            <a:off x="3135223" y="6248986"/>
            <a:ext cx="455676" cy="396240"/>
          </a:xfrm>
          <a:prstGeom prst="circular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0" name="矢印: 環状 29">
            <a:extLst>
              <a:ext uri="{FF2B5EF4-FFF2-40B4-BE49-F238E27FC236}">
                <a16:creationId xmlns:a16="http://schemas.microsoft.com/office/drawing/2014/main" id="{EFAE4EE1-CB0C-4C38-9EEE-35C6006FEF20}"/>
              </a:ext>
            </a:extLst>
          </p:cNvPr>
          <p:cNvSpPr/>
          <p:nvPr/>
        </p:nvSpPr>
        <p:spPr>
          <a:xfrm rot="10800000">
            <a:off x="3135223" y="6401386"/>
            <a:ext cx="455676" cy="396240"/>
          </a:xfrm>
          <a:prstGeom prst="circular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1" name="正方形/長方形 30">
            <a:extLst>
              <a:ext uri="{FF2B5EF4-FFF2-40B4-BE49-F238E27FC236}">
                <a16:creationId xmlns:a16="http://schemas.microsoft.com/office/drawing/2014/main" id="{3A986929-1FBC-4C8B-B2A2-6E16DA1F424A}"/>
              </a:ext>
            </a:extLst>
          </p:cNvPr>
          <p:cNvSpPr/>
          <p:nvPr/>
        </p:nvSpPr>
        <p:spPr>
          <a:xfrm>
            <a:off x="3465375" y="5596032"/>
            <a:ext cx="1005404" cy="777329"/>
          </a:xfrm>
          <a:prstGeom prst="rect">
            <a:avLst/>
          </a:prstGeom>
        </p:spPr>
        <p:txBody>
          <a:bodyPr wrap="none">
            <a:spAutoFit/>
          </a:bodyPr>
          <a:lstStyle/>
          <a:p>
            <a:pPr lvl="0" algn="ctr" defTabSz="622300">
              <a:lnSpc>
                <a:spcPct val="90000"/>
              </a:lnSpc>
              <a:spcBef>
                <a:spcPct val="0"/>
              </a:spcBef>
              <a:spcAft>
                <a:spcPct val="35000"/>
              </a:spcAft>
            </a:pPr>
            <a:r>
              <a:rPr kumimoji="1" lang="en-US" altLang="ja-JP" sz="2400" b="1" dirty="0">
                <a:solidFill>
                  <a:schemeClr val="bg1"/>
                </a:solidFill>
                <a:latin typeface="+mn-ea"/>
              </a:rPr>
              <a:t>Plan</a:t>
            </a:r>
          </a:p>
          <a:p>
            <a:pPr lvl="0" algn="ctr" defTabSz="622300">
              <a:lnSpc>
                <a:spcPct val="90000"/>
              </a:lnSpc>
              <a:spcBef>
                <a:spcPct val="0"/>
              </a:spcBef>
              <a:spcAft>
                <a:spcPct val="35000"/>
              </a:spcAft>
            </a:pPr>
            <a:r>
              <a:rPr kumimoji="1" lang="ja-JP" altLang="en-US" sz="1600" b="1" dirty="0">
                <a:solidFill>
                  <a:schemeClr val="bg1"/>
                </a:solidFill>
                <a:latin typeface="+mn-ea"/>
              </a:rPr>
              <a:t>（計画）</a:t>
            </a:r>
            <a:endParaRPr lang="ja-JP" altLang="en-US" sz="1600" b="1" dirty="0">
              <a:solidFill>
                <a:schemeClr val="bg1"/>
              </a:solidFill>
              <a:latin typeface="+mn-ea"/>
            </a:endParaRPr>
          </a:p>
        </p:txBody>
      </p:sp>
      <p:sp>
        <p:nvSpPr>
          <p:cNvPr id="32" name="正方形/長方形 31">
            <a:extLst>
              <a:ext uri="{FF2B5EF4-FFF2-40B4-BE49-F238E27FC236}">
                <a16:creationId xmlns:a16="http://schemas.microsoft.com/office/drawing/2014/main" id="{D46DB5CD-67CE-4A91-8BDF-46C9D60B4B14}"/>
              </a:ext>
            </a:extLst>
          </p:cNvPr>
          <p:cNvSpPr/>
          <p:nvPr/>
        </p:nvSpPr>
        <p:spPr>
          <a:xfrm>
            <a:off x="3405321" y="6699549"/>
            <a:ext cx="1005404" cy="1085105"/>
          </a:xfrm>
          <a:prstGeom prst="rect">
            <a:avLst/>
          </a:prstGeom>
        </p:spPr>
        <p:txBody>
          <a:bodyPr wrap="none">
            <a:spAutoFit/>
          </a:bodyPr>
          <a:lstStyle/>
          <a:p>
            <a:pPr lvl="0" algn="ctr" defTabSz="622300">
              <a:lnSpc>
                <a:spcPct val="90000"/>
              </a:lnSpc>
              <a:spcBef>
                <a:spcPct val="0"/>
              </a:spcBef>
              <a:spcAft>
                <a:spcPct val="35000"/>
              </a:spcAft>
            </a:pPr>
            <a:r>
              <a:rPr kumimoji="1" lang="en-US" altLang="ja-JP" sz="2400" b="1" dirty="0">
                <a:solidFill>
                  <a:schemeClr val="bg1"/>
                </a:solidFill>
                <a:latin typeface="+mn-ea"/>
              </a:rPr>
              <a:t>Do</a:t>
            </a:r>
          </a:p>
          <a:p>
            <a:pPr lvl="0" algn="ctr" defTabSz="622300">
              <a:lnSpc>
                <a:spcPct val="90000"/>
              </a:lnSpc>
              <a:spcBef>
                <a:spcPct val="0"/>
              </a:spcBef>
              <a:spcAft>
                <a:spcPct val="35000"/>
              </a:spcAft>
            </a:pPr>
            <a:r>
              <a:rPr kumimoji="1" lang="ja-JP" altLang="en-US" sz="1600" b="1" dirty="0">
                <a:solidFill>
                  <a:schemeClr val="bg1"/>
                </a:solidFill>
                <a:latin typeface="+mn-ea"/>
              </a:rPr>
              <a:t>（実施）</a:t>
            </a:r>
          </a:p>
          <a:p>
            <a:pPr lvl="0" algn="ctr" defTabSz="622300">
              <a:lnSpc>
                <a:spcPct val="90000"/>
              </a:lnSpc>
              <a:spcBef>
                <a:spcPct val="0"/>
              </a:spcBef>
              <a:spcAft>
                <a:spcPct val="35000"/>
              </a:spcAft>
            </a:pPr>
            <a:endParaRPr lang="ja-JP" altLang="en-US" sz="1600" b="1" dirty="0">
              <a:solidFill>
                <a:schemeClr val="bg1"/>
              </a:solidFill>
              <a:latin typeface="+mn-ea"/>
            </a:endParaRPr>
          </a:p>
        </p:txBody>
      </p:sp>
      <p:sp>
        <p:nvSpPr>
          <p:cNvPr id="34" name="正方形/長方形 33">
            <a:extLst>
              <a:ext uri="{FF2B5EF4-FFF2-40B4-BE49-F238E27FC236}">
                <a16:creationId xmlns:a16="http://schemas.microsoft.com/office/drawing/2014/main" id="{88D84BF5-580A-463D-818C-387EE5A21D46}"/>
              </a:ext>
            </a:extLst>
          </p:cNvPr>
          <p:cNvSpPr/>
          <p:nvPr/>
        </p:nvSpPr>
        <p:spPr>
          <a:xfrm>
            <a:off x="2221775" y="6693782"/>
            <a:ext cx="1122422" cy="1085105"/>
          </a:xfrm>
          <a:prstGeom prst="rect">
            <a:avLst/>
          </a:prstGeom>
        </p:spPr>
        <p:txBody>
          <a:bodyPr wrap="none">
            <a:spAutoFit/>
          </a:bodyPr>
          <a:lstStyle/>
          <a:p>
            <a:pPr lvl="0" algn="ctr" defTabSz="622300">
              <a:lnSpc>
                <a:spcPct val="90000"/>
              </a:lnSpc>
              <a:spcBef>
                <a:spcPct val="0"/>
              </a:spcBef>
              <a:spcAft>
                <a:spcPct val="35000"/>
              </a:spcAft>
            </a:pPr>
            <a:r>
              <a:rPr kumimoji="1" lang="en-US" altLang="ja-JP" sz="2400" b="1" dirty="0">
                <a:solidFill>
                  <a:schemeClr val="bg1"/>
                </a:solidFill>
                <a:latin typeface="+mn-ea"/>
              </a:rPr>
              <a:t>Check</a:t>
            </a:r>
          </a:p>
          <a:p>
            <a:pPr lvl="0" algn="ctr" defTabSz="622300">
              <a:lnSpc>
                <a:spcPct val="90000"/>
              </a:lnSpc>
              <a:spcBef>
                <a:spcPct val="0"/>
              </a:spcBef>
              <a:spcAft>
                <a:spcPct val="35000"/>
              </a:spcAft>
            </a:pPr>
            <a:r>
              <a:rPr kumimoji="1" lang="ja-JP" altLang="en-US" sz="1600" b="1" dirty="0">
                <a:solidFill>
                  <a:schemeClr val="bg1"/>
                </a:solidFill>
                <a:latin typeface="+mn-ea"/>
              </a:rPr>
              <a:t>（評価）</a:t>
            </a:r>
          </a:p>
          <a:p>
            <a:pPr lvl="0" algn="ctr" defTabSz="622300">
              <a:lnSpc>
                <a:spcPct val="90000"/>
              </a:lnSpc>
              <a:spcBef>
                <a:spcPct val="0"/>
              </a:spcBef>
              <a:spcAft>
                <a:spcPct val="35000"/>
              </a:spcAft>
            </a:pPr>
            <a:endParaRPr lang="ja-JP" altLang="en-US" sz="1600" b="1" dirty="0">
              <a:solidFill>
                <a:schemeClr val="bg1"/>
              </a:solidFill>
              <a:latin typeface="+mn-ea"/>
            </a:endParaRPr>
          </a:p>
        </p:txBody>
      </p:sp>
      <p:sp>
        <p:nvSpPr>
          <p:cNvPr id="35" name="正方形/長方形 34">
            <a:extLst>
              <a:ext uri="{FF2B5EF4-FFF2-40B4-BE49-F238E27FC236}">
                <a16:creationId xmlns:a16="http://schemas.microsoft.com/office/drawing/2014/main" id="{FB828292-555A-4142-B4B1-4D7C51CA7842}"/>
              </a:ext>
            </a:extLst>
          </p:cNvPr>
          <p:cNvSpPr/>
          <p:nvPr/>
        </p:nvSpPr>
        <p:spPr>
          <a:xfrm>
            <a:off x="3968077" y="4993458"/>
            <a:ext cx="2339102" cy="342914"/>
          </a:xfrm>
          <a:prstGeom prst="rect">
            <a:avLst/>
          </a:prstGeom>
        </p:spPr>
        <p:txBody>
          <a:bodyPr wrap="none">
            <a:spAutoFit/>
          </a:bodyPr>
          <a:lstStyle/>
          <a:p>
            <a:pPr>
              <a:lnSpc>
                <a:spcPct val="150000"/>
              </a:lnSpc>
              <a:spcBef>
                <a:spcPts val="1200"/>
              </a:spcBef>
            </a:pPr>
            <a:r>
              <a:rPr lang="ja-JP" altLang="en-US" sz="1200" b="1" dirty="0">
                <a:solidFill>
                  <a:srgbClr val="000000"/>
                </a:solidFill>
                <a:latin typeface="游ゴシック" panose="020B0400000000000000" pitchFamily="50" charset="-128"/>
                <a:ea typeface="游ゴシック" panose="020B0400000000000000" pitchFamily="50" charset="-128"/>
              </a:rPr>
              <a:t>データ分析に基づく事業の立案</a:t>
            </a:r>
            <a:endParaRPr lang="ja-JP" altLang="en-US" sz="1200" b="1" dirty="0">
              <a:latin typeface="游ゴシック" panose="020B0400000000000000" pitchFamily="50" charset="-128"/>
              <a:ea typeface="游ゴシック" panose="020B0400000000000000" pitchFamily="50" charset="-128"/>
            </a:endParaRPr>
          </a:p>
        </p:txBody>
      </p:sp>
      <p:sp>
        <p:nvSpPr>
          <p:cNvPr id="33" name="正方形/長方形 32">
            <a:extLst>
              <a:ext uri="{FF2B5EF4-FFF2-40B4-BE49-F238E27FC236}">
                <a16:creationId xmlns:a16="http://schemas.microsoft.com/office/drawing/2014/main" id="{60289573-3E69-4AA1-935A-DDAB2540C984}"/>
              </a:ext>
            </a:extLst>
          </p:cNvPr>
          <p:cNvSpPr/>
          <p:nvPr/>
        </p:nvSpPr>
        <p:spPr>
          <a:xfrm>
            <a:off x="2277871" y="5596032"/>
            <a:ext cx="1005404" cy="1085105"/>
          </a:xfrm>
          <a:prstGeom prst="rect">
            <a:avLst/>
          </a:prstGeom>
        </p:spPr>
        <p:txBody>
          <a:bodyPr wrap="none">
            <a:spAutoFit/>
          </a:bodyPr>
          <a:lstStyle/>
          <a:p>
            <a:pPr lvl="0" algn="ctr" defTabSz="622300">
              <a:lnSpc>
                <a:spcPct val="90000"/>
              </a:lnSpc>
              <a:spcBef>
                <a:spcPct val="0"/>
              </a:spcBef>
              <a:spcAft>
                <a:spcPct val="35000"/>
              </a:spcAft>
            </a:pPr>
            <a:r>
              <a:rPr kumimoji="1" lang="en-US" altLang="ja-JP" sz="2400" b="1" dirty="0">
                <a:solidFill>
                  <a:schemeClr val="bg1"/>
                </a:solidFill>
                <a:latin typeface="+mn-ea"/>
              </a:rPr>
              <a:t>Act</a:t>
            </a:r>
          </a:p>
          <a:p>
            <a:pPr lvl="0" algn="ctr" defTabSz="622300">
              <a:lnSpc>
                <a:spcPct val="90000"/>
              </a:lnSpc>
              <a:spcBef>
                <a:spcPct val="0"/>
              </a:spcBef>
              <a:spcAft>
                <a:spcPct val="35000"/>
              </a:spcAft>
            </a:pPr>
            <a:r>
              <a:rPr kumimoji="1" lang="ja-JP" altLang="en-US" sz="1600" b="1" dirty="0">
                <a:solidFill>
                  <a:schemeClr val="bg1"/>
                </a:solidFill>
                <a:latin typeface="+mn-ea"/>
              </a:rPr>
              <a:t>（改善）</a:t>
            </a:r>
          </a:p>
          <a:p>
            <a:pPr lvl="0" algn="ctr" defTabSz="622300">
              <a:lnSpc>
                <a:spcPct val="90000"/>
              </a:lnSpc>
              <a:spcBef>
                <a:spcPct val="0"/>
              </a:spcBef>
              <a:spcAft>
                <a:spcPct val="35000"/>
              </a:spcAft>
            </a:pPr>
            <a:endParaRPr lang="ja-JP" altLang="en-US" sz="1600" b="1" dirty="0">
              <a:solidFill>
                <a:schemeClr val="bg1"/>
              </a:solidFill>
              <a:latin typeface="+mn-ea"/>
            </a:endParaRPr>
          </a:p>
        </p:txBody>
      </p:sp>
      <p:sp>
        <p:nvSpPr>
          <p:cNvPr id="43" name="正方形/長方形 42">
            <a:extLst>
              <a:ext uri="{FF2B5EF4-FFF2-40B4-BE49-F238E27FC236}">
                <a16:creationId xmlns:a16="http://schemas.microsoft.com/office/drawing/2014/main" id="{C17E481E-3474-4B8F-A8E5-B3A04199053C}"/>
              </a:ext>
            </a:extLst>
          </p:cNvPr>
          <p:cNvSpPr/>
          <p:nvPr/>
        </p:nvSpPr>
        <p:spPr>
          <a:xfrm>
            <a:off x="4673722" y="5516026"/>
            <a:ext cx="1454244" cy="600164"/>
          </a:xfrm>
          <a:prstGeom prst="rect">
            <a:avLst/>
          </a:prstGeom>
        </p:spPr>
        <p:txBody>
          <a:bodyPr wrap="none">
            <a:spAutoFit/>
          </a:bodyPr>
          <a:lstStyle/>
          <a:p>
            <a:r>
              <a:rPr lang="ja-JP" altLang="en-US" sz="1100" dirty="0">
                <a:solidFill>
                  <a:srgbClr val="000000"/>
                </a:solidFill>
                <a:latin typeface="+mn-ea"/>
              </a:rPr>
              <a:t>〇健康課題の明確化</a:t>
            </a:r>
            <a:endParaRPr lang="en-US" altLang="ja-JP" sz="1100" dirty="0">
              <a:solidFill>
                <a:srgbClr val="000000"/>
              </a:solidFill>
              <a:latin typeface="+mn-ea"/>
            </a:endParaRPr>
          </a:p>
          <a:p>
            <a:r>
              <a:rPr lang="ja-JP" altLang="en-US" sz="1100" dirty="0">
                <a:solidFill>
                  <a:srgbClr val="000000"/>
                </a:solidFill>
                <a:latin typeface="+mn-ea"/>
              </a:rPr>
              <a:t>〇事業目標の具体化</a:t>
            </a:r>
            <a:endParaRPr lang="en-US" altLang="ja-JP" sz="1100" dirty="0">
              <a:solidFill>
                <a:srgbClr val="000000"/>
              </a:solidFill>
              <a:latin typeface="+mn-ea"/>
            </a:endParaRPr>
          </a:p>
          <a:p>
            <a:r>
              <a:rPr lang="ja-JP" altLang="en-US" sz="1100" dirty="0">
                <a:solidFill>
                  <a:srgbClr val="000000"/>
                </a:solidFill>
                <a:latin typeface="+mn-ea"/>
              </a:rPr>
              <a:t>〇統計、図表の作成</a:t>
            </a:r>
            <a:endParaRPr lang="ja-JP" altLang="en-US" sz="1100" dirty="0">
              <a:latin typeface="+mn-ea"/>
            </a:endParaRPr>
          </a:p>
        </p:txBody>
      </p:sp>
      <p:sp>
        <p:nvSpPr>
          <p:cNvPr id="45" name="正方形/長方形 44">
            <a:extLst>
              <a:ext uri="{FF2B5EF4-FFF2-40B4-BE49-F238E27FC236}">
                <a16:creationId xmlns:a16="http://schemas.microsoft.com/office/drawing/2014/main" id="{971FCE8E-D53C-4BB8-B02B-2F68CA1AF3CF}"/>
              </a:ext>
            </a:extLst>
          </p:cNvPr>
          <p:cNvSpPr/>
          <p:nvPr/>
        </p:nvSpPr>
        <p:spPr>
          <a:xfrm>
            <a:off x="4386787" y="6698284"/>
            <a:ext cx="1877437" cy="342914"/>
          </a:xfrm>
          <a:prstGeom prst="rect">
            <a:avLst/>
          </a:prstGeom>
        </p:spPr>
        <p:txBody>
          <a:bodyPr wrap="none">
            <a:spAutoFit/>
          </a:bodyPr>
          <a:lstStyle/>
          <a:p>
            <a:pPr>
              <a:lnSpc>
                <a:spcPct val="150000"/>
              </a:lnSpc>
              <a:spcBef>
                <a:spcPts val="1200"/>
              </a:spcBef>
            </a:pPr>
            <a:r>
              <a:rPr lang="ja-JP" altLang="en-US" sz="1200" b="1" dirty="0">
                <a:solidFill>
                  <a:srgbClr val="000000"/>
                </a:solidFill>
                <a:latin typeface="游ゴシック" panose="020B0400000000000000" pitchFamily="50" charset="-128"/>
                <a:ea typeface="游ゴシック" panose="020B0400000000000000" pitchFamily="50" charset="-128"/>
              </a:rPr>
              <a:t>効果的な保健事業の実施</a:t>
            </a:r>
            <a:endParaRPr lang="ja-JP" altLang="en-US" sz="1200" b="1" dirty="0">
              <a:latin typeface="游ゴシック" panose="020B0400000000000000" pitchFamily="50" charset="-128"/>
              <a:ea typeface="游ゴシック" panose="020B0400000000000000" pitchFamily="50" charset="-128"/>
            </a:endParaRPr>
          </a:p>
        </p:txBody>
      </p:sp>
      <p:sp>
        <p:nvSpPr>
          <p:cNvPr id="46" name="正方形/長方形 45">
            <a:extLst>
              <a:ext uri="{FF2B5EF4-FFF2-40B4-BE49-F238E27FC236}">
                <a16:creationId xmlns:a16="http://schemas.microsoft.com/office/drawing/2014/main" id="{8DA44002-108B-4C93-B0FC-C7C593A04327}"/>
              </a:ext>
            </a:extLst>
          </p:cNvPr>
          <p:cNvSpPr/>
          <p:nvPr/>
        </p:nvSpPr>
        <p:spPr>
          <a:xfrm>
            <a:off x="4501060" y="7142307"/>
            <a:ext cx="1877437" cy="600164"/>
          </a:xfrm>
          <a:prstGeom prst="rect">
            <a:avLst/>
          </a:prstGeom>
        </p:spPr>
        <p:txBody>
          <a:bodyPr wrap="none">
            <a:spAutoFit/>
          </a:bodyPr>
          <a:lstStyle/>
          <a:p>
            <a:r>
              <a:rPr lang="ja-JP" altLang="en-US" sz="1100" dirty="0">
                <a:solidFill>
                  <a:srgbClr val="000000"/>
                </a:solidFill>
                <a:latin typeface="+mn-ea"/>
              </a:rPr>
              <a:t>〇特定健診・保健指導</a:t>
            </a:r>
            <a:endParaRPr lang="en-US" altLang="ja-JP" sz="1100" dirty="0">
              <a:solidFill>
                <a:srgbClr val="000000"/>
              </a:solidFill>
              <a:latin typeface="+mn-ea"/>
            </a:endParaRPr>
          </a:p>
          <a:p>
            <a:r>
              <a:rPr lang="ja-JP" altLang="en-US" sz="1100" dirty="0">
                <a:solidFill>
                  <a:srgbClr val="000000"/>
                </a:solidFill>
                <a:latin typeface="+mn-ea"/>
              </a:rPr>
              <a:t>〇加入者への情報提供</a:t>
            </a:r>
            <a:endParaRPr lang="en-US" altLang="ja-JP" sz="1100" dirty="0">
              <a:solidFill>
                <a:srgbClr val="000000"/>
              </a:solidFill>
              <a:latin typeface="+mn-ea"/>
            </a:endParaRPr>
          </a:p>
          <a:p>
            <a:r>
              <a:rPr lang="ja-JP" altLang="en-US" sz="1100" dirty="0">
                <a:solidFill>
                  <a:srgbClr val="000000"/>
                </a:solidFill>
                <a:latin typeface="+mn-ea"/>
              </a:rPr>
              <a:t>〇生活習慣病の重症化予防</a:t>
            </a:r>
            <a:endParaRPr lang="ja-JP" altLang="en-US" sz="1100" dirty="0">
              <a:latin typeface="+mn-ea"/>
            </a:endParaRPr>
          </a:p>
        </p:txBody>
      </p:sp>
      <p:sp>
        <p:nvSpPr>
          <p:cNvPr id="49" name="正方形/長方形 48">
            <a:extLst>
              <a:ext uri="{FF2B5EF4-FFF2-40B4-BE49-F238E27FC236}">
                <a16:creationId xmlns:a16="http://schemas.microsoft.com/office/drawing/2014/main" id="{60682D25-0E50-4273-B454-F52C2A150FD9}"/>
              </a:ext>
            </a:extLst>
          </p:cNvPr>
          <p:cNvSpPr/>
          <p:nvPr/>
        </p:nvSpPr>
        <p:spPr>
          <a:xfrm>
            <a:off x="659446" y="4993458"/>
            <a:ext cx="1107996" cy="342914"/>
          </a:xfrm>
          <a:prstGeom prst="rect">
            <a:avLst/>
          </a:prstGeom>
        </p:spPr>
        <p:txBody>
          <a:bodyPr wrap="none">
            <a:spAutoFit/>
          </a:bodyPr>
          <a:lstStyle/>
          <a:p>
            <a:pPr>
              <a:lnSpc>
                <a:spcPct val="150000"/>
              </a:lnSpc>
              <a:spcBef>
                <a:spcPts val="1200"/>
              </a:spcBef>
            </a:pPr>
            <a:r>
              <a:rPr lang="ja-JP" altLang="en-US" sz="1200" b="1" dirty="0">
                <a:solidFill>
                  <a:srgbClr val="000000"/>
                </a:solidFill>
                <a:latin typeface="游ゴシック" panose="020B0400000000000000" pitchFamily="50" charset="-128"/>
                <a:ea typeface="游ゴシック" panose="020B0400000000000000" pitchFamily="50" charset="-128"/>
              </a:rPr>
              <a:t>事業の見直し</a:t>
            </a:r>
            <a:endParaRPr lang="ja-JP" altLang="en-US" sz="1200" b="1" dirty="0">
              <a:latin typeface="游ゴシック" panose="020B0400000000000000" pitchFamily="50" charset="-128"/>
              <a:ea typeface="游ゴシック" panose="020B0400000000000000" pitchFamily="50" charset="-128"/>
            </a:endParaRPr>
          </a:p>
        </p:txBody>
      </p:sp>
      <p:sp>
        <p:nvSpPr>
          <p:cNvPr id="50" name="正方形/長方形 49">
            <a:extLst>
              <a:ext uri="{FF2B5EF4-FFF2-40B4-BE49-F238E27FC236}">
                <a16:creationId xmlns:a16="http://schemas.microsoft.com/office/drawing/2014/main" id="{F3FBE13C-431E-4D13-8857-393EC95AFC33}"/>
              </a:ext>
            </a:extLst>
          </p:cNvPr>
          <p:cNvSpPr/>
          <p:nvPr/>
        </p:nvSpPr>
        <p:spPr>
          <a:xfrm>
            <a:off x="530032" y="5460781"/>
            <a:ext cx="1665841" cy="577081"/>
          </a:xfrm>
          <a:prstGeom prst="rect">
            <a:avLst/>
          </a:prstGeom>
        </p:spPr>
        <p:txBody>
          <a:bodyPr wrap="none">
            <a:spAutoFit/>
          </a:bodyPr>
          <a:lstStyle/>
          <a:p>
            <a:r>
              <a:rPr lang="ja-JP" altLang="en-US" sz="1050" dirty="0">
                <a:solidFill>
                  <a:srgbClr val="000000"/>
                </a:solidFill>
                <a:latin typeface="+mn-ea"/>
              </a:rPr>
              <a:t>〇評価結果に基づく</a:t>
            </a:r>
            <a:endParaRPr lang="en-US" altLang="ja-JP" sz="1050" dirty="0">
              <a:solidFill>
                <a:srgbClr val="000000"/>
              </a:solidFill>
              <a:latin typeface="+mn-ea"/>
            </a:endParaRPr>
          </a:p>
          <a:p>
            <a:r>
              <a:rPr lang="ja-JP" altLang="en-US" sz="1050" dirty="0">
                <a:solidFill>
                  <a:srgbClr val="000000"/>
                </a:solidFill>
                <a:latin typeface="+mn-ea"/>
              </a:rPr>
              <a:t>　事業の修正</a:t>
            </a:r>
            <a:endParaRPr lang="en-US" altLang="ja-JP" sz="1050" dirty="0">
              <a:solidFill>
                <a:srgbClr val="000000"/>
              </a:solidFill>
              <a:latin typeface="+mn-ea"/>
            </a:endParaRPr>
          </a:p>
          <a:p>
            <a:r>
              <a:rPr lang="ja-JP" altLang="en-US" sz="1050" dirty="0">
                <a:solidFill>
                  <a:srgbClr val="000000"/>
                </a:solidFill>
                <a:latin typeface="+mn-ea"/>
              </a:rPr>
              <a:t>〇次サイクルの目標検討</a:t>
            </a:r>
            <a:endParaRPr lang="ja-JP" altLang="en-US" sz="1050" dirty="0">
              <a:latin typeface="+mn-ea"/>
            </a:endParaRPr>
          </a:p>
        </p:txBody>
      </p:sp>
      <p:sp>
        <p:nvSpPr>
          <p:cNvPr id="51" name="正方形/長方形 50">
            <a:extLst>
              <a:ext uri="{FF2B5EF4-FFF2-40B4-BE49-F238E27FC236}">
                <a16:creationId xmlns:a16="http://schemas.microsoft.com/office/drawing/2014/main" id="{51627B94-15DA-4A42-90D3-E7DFE7255B3C}"/>
              </a:ext>
            </a:extLst>
          </p:cNvPr>
          <p:cNvSpPr/>
          <p:nvPr/>
        </p:nvSpPr>
        <p:spPr>
          <a:xfrm>
            <a:off x="561837" y="6698284"/>
            <a:ext cx="1569660" cy="342914"/>
          </a:xfrm>
          <a:prstGeom prst="rect">
            <a:avLst/>
          </a:prstGeom>
        </p:spPr>
        <p:txBody>
          <a:bodyPr wrap="none">
            <a:spAutoFit/>
          </a:bodyPr>
          <a:lstStyle/>
          <a:p>
            <a:pPr>
              <a:lnSpc>
                <a:spcPct val="150000"/>
              </a:lnSpc>
              <a:spcBef>
                <a:spcPts val="1200"/>
              </a:spcBef>
            </a:pPr>
            <a:r>
              <a:rPr lang="ja-JP" altLang="en-US" sz="1200" b="1" dirty="0">
                <a:solidFill>
                  <a:srgbClr val="000000"/>
                </a:solidFill>
                <a:latin typeface="游ゴシック" panose="020B0400000000000000" pitchFamily="50" charset="-128"/>
                <a:ea typeface="游ゴシック" panose="020B0400000000000000" pitchFamily="50" charset="-128"/>
              </a:rPr>
              <a:t>保健事業の効果評価</a:t>
            </a:r>
            <a:endParaRPr lang="ja-JP" altLang="en-US" sz="1200" b="1" dirty="0">
              <a:latin typeface="游ゴシック" panose="020B0400000000000000" pitchFamily="50" charset="-128"/>
              <a:ea typeface="游ゴシック" panose="020B0400000000000000" pitchFamily="50" charset="-128"/>
            </a:endParaRPr>
          </a:p>
        </p:txBody>
      </p:sp>
      <p:sp>
        <p:nvSpPr>
          <p:cNvPr id="52" name="正方形/長方形 51">
            <a:extLst>
              <a:ext uri="{FF2B5EF4-FFF2-40B4-BE49-F238E27FC236}">
                <a16:creationId xmlns:a16="http://schemas.microsoft.com/office/drawing/2014/main" id="{5A714B8B-B342-4C19-B794-BEF06CCFAB0D}"/>
              </a:ext>
            </a:extLst>
          </p:cNvPr>
          <p:cNvSpPr/>
          <p:nvPr/>
        </p:nvSpPr>
        <p:spPr>
          <a:xfrm>
            <a:off x="620576" y="7142307"/>
            <a:ext cx="1595309" cy="600164"/>
          </a:xfrm>
          <a:prstGeom prst="rect">
            <a:avLst/>
          </a:prstGeom>
        </p:spPr>
        <p:txBody>
          <a:bodyPr wrap="none">
            <a:spAutoFit/>
          </a:bodyPr>
          <a:lstStyle/>
          <a:p>
            <a:r>
              <a:rPr lang="ja-JP" altLang="en-US" sz="1100" dirty="0">
                <a:solidFill>
                  <a:srgbClr val="000000"/>
                </a:solidFill>
                <a:latin typeface="+mn-ea"/>
              </a:rPr>
              <a:t>〇実施効果の詳細分析</a:t>
            </a:r>
            <a:endParaRPr lang="en-US" altLang="ja-JP" sz="1100" dirty="0">
              <a:solidFill>
                <a:srgbClr val="000000"/>
              </a:solidFill>
              <a:latin typeface="+mn-ea"/>
            </a:endParaRPr>
          </a:p>
          <a:p>
            <a:r>
              <a:rPr lang="ja-JP" altLang="en-US" sz="1100" dirty="0">
                <a:solidFill>
                  <a:srgbClr val="000000"/>
                </a:solidFill>
                <a:latin typeface="+mn-ea"/>
              </a:rPr>
              <a:t>〇評価指標の設定</a:t>
            </a:r>
            <a:endParaRPr lang="en-US" altLang="ja-JP" sz="1100" dirty="0">
              <a:solidFill>
                <a:srgbClr val="000000"/>
              </a:solidFill>
              <a:latin typeface="+mn-ea"/>
            </a:endParaRPr>
          </a:p>
          <a:p>
            <a:r>
              <a:rPr lang="ja-JP" altLang="en-US" sz="1100" dirty="0">
                <a:solidFill>
                  <a:srgbClr val="000000"/>
                </a:solidFill>
                <a:latin typeface="+mn-ea"/>
              </a:rPr>
              <a:t>〇比較に基づく評価</a:t>
            </a:r>
            <a:endParaRPr lang="ja-JP" altLang="en-US" sz="1100" dirty="0">
              <a:latin typeface="+mn-ea"/>
            </a:endParaRPr>
          </a:p>
        </p:txBody>
      </p:sp>
      <p:cxnSp>
        <p:nvCxnSpPr>
          <p:cNvPr id="53" name="直線コネクタ 52">
            <a:extLst>
              <a:ext uri="{FF2B5EF4-FFF2-40B4-BE49-F238E27FC236}">
                <a16:creationId xmlns:a16="http://schemas.microsoft.com/office/drawing/2014/main" id="{4C3A5244-53A8-4F62-A9B9-8BA5832EA08D}"/>
              </a:ext>
            </a:extLst>
          </p:cNvPr>
          <p:cNvCxnSpPr>
            <a:cxnSpLocks/>
          </p:cNvCxnSpPr>
          <p:nvPr/>
        </p:nvCxnSpPr>
        <p:spPr>
          <a:xfrm>
            <a:off x="9100" y="3087169"/>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C419949C-1505-42D9-B175-FE9C2D1A37E8}"/>
              </a:ext>
            </a:extLst>
          </p:cNvPr>
          <p:cNvSpPr/>
          <p:nvPr/>
        </p:nvSpPr>
        <p:spPr>
          <a:xfrm>
            <a:off x="3176736" y="8752837"/>
            <a:ext cx="42672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- 3</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1861181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ABFDDDF-7B6D-40C5-8131-6E5C6D0AF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11" y="498278"/>
            <a:ext cx="5852749" cy="7764896"/>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70724BC0-0202-40F8-B597-BDEA021909A8}"/>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- 48</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3583438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3414C17-EBC1-463E-9FB6-3F2DCCA79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300" y="498279"/>
            <a:ext cx="5841029" cy="7397492"/>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01EDD5D9-7939-4D72-8F24-7F308328D28D}"/>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- 49</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2213808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9FE5FCA-8EBE-48A0-9345-B3B3BB4E8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04" y="498281"/>
            <a:ext cx="5898994" cy="7335892"/>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C6C154FD-B42E-482C-B22F-A431236CC4EC}"/>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- 50</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2886044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B3BF57B-1CFA-4AC2-9CF7-114962B29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464" y="1503875"/>
            <a:ext cx="5195076" cy="7133792"/>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EB70F82B-C7E8-4386-AC28-3EF3C2DDB979}"/>
              </a:ext>
            </a:extLst>
          </p:cNvPr>
          <p:cNvSpPr/>
          <p:nvPr/>
        </p:nvSpPr>
        <p:spPr>
          <a:xfrm>
            <a:off x="2458483" y="969194"/>
            <a:ext cx="5514697" cy="400110"/>
          </a:xfrm>
          <a:prstGeom prst="rect">
            <a:avLst/>
          </a:prstGeom>
        </p:spPr>
        <p:txBody>
          <a:bodyPr wrap="square">
            <a:spAutoFit/>
          </a:bodyPr>
          <a:lstStyle/>
          <a:p>
            <a:r>
              <a:rPr lang="en-US" altLang="ja-JP" sz="1000" dirty="0">
                <a:latin typeface="+mn-ea"/>
              </a:rPr>
              <a:t>※</a:t>
            </a:r>
            <a:r>
              <a:rPr lang="ja-JP" altLang="en-US" sz="1000" dirty="0">
                <a:latin typeface="+mn-ea"/>
              </a:rPr>
              <a:t>太枠の令和</a:t>
            </a:r>
            <a:r>
              <a:rPr lang="en-US" altLang="ja-JP" sz="1000" dirty="0">
                <a:latin typeface="+mn-ea"/>
              </a:rPr>
              <a:t>8</a:t>
            </a:r>
            <a:r>
              <a:rPr lang="ja-JP" altLang="en-US" sz="1000" dirty="0">
                <a:latin typeface="+mn-ea"/>
              </a:rPr>
              <a:t>年度は中間評価年度、令和</a:t>
            </a:r>
            <a:r>
              <a:rPr lang="en-US" altLang="ja-JP" sz="1000" dirty="0">
                <a:latin typeface="+mn-ea"/>
              </a:rPr>
              <a:t>11</a:t>
            </a:r>
            <a:r>
              <a:rPr lang="ja-JP" altLang="en-US" sz="1000" dirty="0">
                <a:latin typeface="+mn-ea"/>
              </a:rPr>
              <a:t>年度は最終評価年度。</a:t>
            </a:r>
          </a:p>
          <a:p>
            <a:r>
              <a:rPr lang="en-US" altLang="ja-JP" sz="1000" dirty="0">
                <a:latin typeface="+mn-ea"/>
              </a:rPr>
              <a:t>※</a:t>
            </a:r>
            <a:r>
              <a:rPr lang="ja-JP" altLang="en-US" sz="1000" dirty="0">
                <a:latin typeface="+mn-ea"/>
              </a:rPr>
              <a:t>★は長崎県が設定した共通の評価指標	</a:t>
            </a:r>
          </a:p>
        </p:txBody>
      </p:sp>
      <p:sp>
        <p:nvSpPr>
          <p:cNvPr id="7" name="正方形/長方形 6">
            <a:extLst>
              <a:ext uri="{FF2B5EF4-FFF2-40B4-BE49-F238E27FC236}">
                <a16:creationId xmlns:a16="http://schemas.microsoft.com/office/drawing/2014/main" id="{40D148EE-2F3C-4DFA-A37C-85D98CCD55C5}"/>
              </a:ext>
            </a:extLst>
          </p:cNvPr>
          <p:cNvSpPr/>
          <p:nvPr/>
        </p:nvSpPr>
        <p:spPr>
          <a:xfrm>
            <a:off x="94178" y="285862"/>
            <a:ext cx="2031325"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mn-ea"/>
              </a:rPr>
              <a:t>２　目標・評価指標</a:t>
            </a:r>
            <a:endParaRPr kumimoji="1" lang="en-US" altLang="ja-JP" sz="1600" b="1" dirty="0">
              <a:solidFill>
                <a:schemeClr val="tx1"/>
              </a:solidFill>
              <a:latin typeface="+mn-ea"/>
            </a:endParaRPr>
          </a:p>
        </p:txBody>
      </p:sp>
      <p:cxnSp>
        <p:nvCxnSpPr>
          <p:cNvPr id="12" name="直線コネクタ 11">
            <a:extLst>
              <a:ext uri="{FF2B5EF4-FFF2-40B4-BE49-F238E27FC236}">
                <a16:creationId xmlns:a16="http://schemas.microsoft.com/office/drawing/2014/main" id="{6760DA20-0006-4C9D-BBED-35DB19E28DC4}"/>
              </a:ext>
            </a:extLst>
          </p:cNvPr>
          <p:cNvCxnSpPr>
            <a:cxnSpLocks/>
          </p:cNvCxnSpPr>
          <p:nvPr/>
        </p:nvCxnSpPr>
        <p:spPr>
          <a:xfrm>
            <a:off x="54000" y="83462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D32EB8DE-C81B-4A8A-B1E9-AC50FBA58D9F}"/>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- 51</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22569415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CE2968D-646D-4136-B046-92CC56D7ED9F}"/>
              </a:ext>
            </a:extLst>
          </p:cNvPr>
          <p:cNvSpPr/>
          <p:nvPr/>
        </p:nvSpPr>
        <p:spPr>
          <a:xfrm>
            <a:off x="2644169" y="2885974"/>
            <a:ext cx="1569660" cy="1754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3600" b="1" dirty="0">
                <a:solidFill>
                  <a:schemeClr val="tx1"/>
                </a:solidFill>
                <a:latin typeface="ＭＳ Ｐ明朝" panose="02020600040205080304" pitchFamily="18" charset="-128"/>
                <a:ea typeface="ＭＳ Ｐ明朝" panose="02020600040205080304" pitchFamily="18" charset="-128"/>
              </a:rPr>
              <a:t>第７章</a:t>
            </a:r>
            <a:endParaRPr kumimoji="1" lang="en-US" altLang="ja-JP" sz="3600" b="1" dirty="0">
              <a:solidFill>
                <a:schemeClr val="tx1"/>
              </a:solidFill>
              <a:latin typeface="ＭＳ Ｐ明朝" panose="02020600040205080304" pitchFamily="18" charset="-128"/>
              <a:ea typeface="ＭＳ Ｐ明朝" panose="02020600040205080304" pitchFamily="18" charset="-128"/>
            </a:endParaRPr>
          </a:p>
          <a:p>
            <a:pPr algn="ctr"/>
            <a:endParaRPr kumimoji="1" lang="en-US" altLang="ja-JP" sz="3600" b="1" dirty="0">
              <a:solidFill>
                <a:schemeClr val="tx1"/>
              </a:solidFill>
              <a:latin typeface="ＭＳ Ｐ明朝" panose="02020600040205080304" pitchFamily="18" charset="-128"/>
              <a:ea typeface="ＭＳ Ｐ明朝" panose="02020600040205080304" pitchFamily="18" charset="-128"/>
            </a:endParaRPr>
          </a:p>
          <a:p>
            <a:pPr algn="ctr"/>
            <a:r>
              <a:rPr kumimoji="1" lang="ja-JP" altLang="en-US" sz="3600" b="1" dirty="0">
                <a:solidFill>
                  <a:schemeClr val="tx1"/>
                </a:solidFill>
                <a:latin typeface="ＭＳ Ｐ明朝" panose="02020600040205080304" pitchFamily="18" charset="-128"/>
                <a:ea typeface="ＭＳ Ｐ明朝" panose="02020600040205080304" pitchFamily="18" charset="-128"/>
              </a:rPr>
              <a:t>その他</a:t>
            </a:r>
            <a:endParaRPr kumimoji="1" lang="en-US" altLang="ja-JP" sz="3600" b="1" dirty="0">
              <a:solidFill>
                <a:schemeClr val="tx1"/>
              </a:solidFill>
              <a:latin typeface="ＭＳ Ｐ明朝" panose="02020600040205080304" pitchFamily="18" charset="-128"/>
              <a:ea typeface="ＭＳ Ｐ明朝" panose="02020600040205080304" pitchFamily="18" charset="-128"/>
            </a:endParaRPr>
          </a:p>
        </p:txBody>
      </p:sp>
      <p:sp>
        <p:nvSpPr>
          <p:cNvPr id="3" name="正方形/長方形 2">
            <a:extLst>
              <a:ext uri="{FF2B5EF4-FFF2-40B4-BE49-F238E27FC236}">
                <a16:creationId xmlns:a16="http://schemas.microsoft.com/office/drawing/2014/main" id="{986890E7-84A0-4FB1-806E-449A24D5CE5B}"/>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- 52</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29743918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D61D545-9DAC-47C8-9F8E-93AE04752581}"/>
              </a:ext>
            </a:extLst>
          </p:cNvPr>
          <p:cNvSpPr/>
          <p:nvPr/>
        </p:nvSpPr>
        <p:spPr>
          <a:xfrm>
            <a:off x="94178" y="285862"/>
            <a:ext cx="2646878"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mn-ea"/>
              </a:rPr>
              <a:t>１　</a:t>
            </a:r>
            <a:r>
              <a:rPr lang="ja-JP" altLang="en-US" sz="1600" b="1" dirty="0">
                <a:solidFill>
                  <a:schemeClr val="tx1"/>
                </a:solidFill>
                <a:latin typeface="+mn-ea"/>
              </a:rPr>
              <a:t>計画の評価及び見直し</a:t>
            </a:r>
            <a:endParaRPr kumimoji="1" lang="en-US" altLang="ja-JP" sz="1600" b="1" dirty="0">
              <a:solidFill>
                <a:schemeClr val="tx1"/>
              </a:solidFill>
              <a:latin typeface="+mn-ea"/>
            </a:endParaRPr>
          </a:p>
        </p:txBody>
      </p:sp>
      <p:sp>
        <p:nvSpPr>
          <p:cNvPr id="5" name="正方形/長方形 4">
            <a:extLst>
              <a:ext uri="{FF2B5EF4-FFF2-40B4-BE49-F238E27FC236}">
                <a16:creationId xmlns:a16="http://schemas.microsoft.com/office/drawing/2014/main" id="{58619F79-0B0D-4EF4-91AC-C195953A5753}"/>
              </a:ext>
            </a:extLst>
          </p:cNvPr>
          <p:cNvSpPr/>
          <p:nvPr/>
        </p:nvSpPr>
        <p:spPr>
          <a:xfrm>
            <a:off x="81834" y="980233"/>
            <a:ext cx="2569934" cy="276999"/>
          </a:xfrm>
          <a:prstGeom prst="rect">
            <a:avLst/>
          </a:prstGeom>
        </p:spPr>
        <p:txBody>
          <a:bodyPr wrap="none">
            <a:spAutoFit/>
          </a:bodyPr>
          <a:lstStyle/>
          <a:p>
            <a:r>
              <a:rPr lang="ja-JP" altLang="en-US" sz="1200" b="1" dirty="0">
                <a:solidFill>
                  <a:srgbClr val="000000"/>
                </a:solidFill>
                <a:latin typeface="游ゴシック" panose="020B0400000000000000" pitchFamily="50" charset="-128"/>
                <a:ea typeface="游ゴシック" panose="020B0400000000000000" pitchFamily="50" charset="-128"/>
              </a:rPr>
              <a:t>（</a:t>
            </a:r>
            <a:r>
              <a:rPr lang="ja-JP" altLang="en-US" sz="1200" b="1" dirty="0"/>
              <a:t>個別の保健事業の評価･見直し</a:t>
            </a:r>
            <a:r>
              <a:rPr lang="ja-JP" altLang="en-US" sz="1200" b="1" dirty="0">
                <a:solidFill>
                  <a:srgbClr val="000000"/>
                </a:solidFill>
                <a:latin typeface="游ゴシック" panose="020B0400000000000000" pitchFamily="50" charset="-128"/>
                <a:ea typeface="游ゴシック" panose="020B0400000000000000" pitchFamily="50" charset="-128"/>
              </a:rPr>
              <a:t>）</a:t>
            </a:r>
            <a:endParaRPr lang="ja-JP" altLang="en-US" sz="1200" b="1" dirty="0">
              <a:latin typeface="游ゴシック" panose="020B0400000000000000" pitchFamily="50" charset="-128"/>
              <a:ea typeface="游ゴシック" panose="020B0400000000000000" pitchFamily="50" charset="-128"/>
            </a:endParaRPr>
          </a:p>
        </p:txBody>
      </p:sp>
      <p:sp>
        <p:nvSpPr>
          <p:cNvPr id="7" name="正方形/長方形 6">
            <a:extLst>
              <a:ext uri="{FF2B5EF4-FFF2-40B4-BE49-F238E27FC236}">
                <a16:creationId xmlns:a16="http://schemas.microsoft.com/office/drawing/2014/main" id="{A580088D-9A44-453F-B5CF-CB24FE7E0F1F}"/>
              </a:ext>
            </a:extLst>
          </p:cNvPr>
          <p:cNvSpPr/>
          <p:nvPr/>
        </p:nvSpPr>
        <p:spPr>
          <a:xfrm>
            <a:off x="468352" y="1257232"/>
            <a:ext cx="5898994" cy="1281569"/>
          </a:xfrm>
          <a:prstGeom prst="rect">
            <a:avLst/>
          </a:prstGeom>
        </p:spPr>
        <p:txBody>
          <a:bodyPr wrap="square">
            <a:spAutoFit/>
          </a:bodyPr>
          <a:lstStyle/>
          <a:p>
            <a:pPr>
              <a:lnSpc>
                <a:spcPct val="150000"/>
              </a:lnSpc>
            </a:pPr>
            <a:r>
              <a:rPr lang="ja-JP" altLang="en-US" sz="1050" dirty="0">
                <a:solidFill>
                  <a:srgbClr val="000000"/>
                </a:solidFill>
                <a:latin typeface="游ゴシック" panose="020B0400000000000000" pitchFamily="50" charset="-128"/>
                <a:ea typeface="游ゴシック" panose="020B0400000000000000" pitchFamily="50" charset="-128"/>
              </a:rPr>
              <a:t>　</a:t>
            </a:r>
            <a:r>
              <a:rPr lang="ja-JP" altLang="en-US" sz="1050" dirty="0"/>
              <a:t>個別の保健事業の評価は年度毎に行うことを基本として、計画策定時に設定した保健事業毎の評価指標に基づき、事業の効果や目標の達成状況を確認します。</a:t>
            </a:r>
          </a:p>
          <a:p>
            <a:pPr>
              <a:lnSpc>
                <a:spcPct val="150000"/>
              </a:lnSpc>
            </a:pPr>
            <a:r>
              <a:rPr lang="ja-JP" altLang="en-US" sz="1050" dirty="0"/>
              <a:t>　目標の達成状況が想定に達していない場合は、実施方法（プロセス）や実施体制（ストラクチャー）が適切であったか等確認の上、目標を達成できなかった原因や事業の必要性等を検討し、次年度の保健事業の実施やデータヘルス計画の見直しに反映させます。</a:t>
            </a:r>
            <a:endParaRPr lang="en-US" altLang="ja-JP" sz="1050" dirty="0">
              <a:latin typeface="+mn-ea"/>
            </a:endParaRPr>
          </a:p>
        </p:txBody>
      </p:sp>
      <p:cxnSp>
        <p:nvCxnSpPr>
          <p:cNvPr id="8" name="直線コネクタ 7">
            <a:extLst>
              <a:ext uri="{FF2B5EF4-FFF2-40B4-BE49-F238E27FC236}">
                <a16:creationId xmlns:a16="http://schemas.microsoft.com/office/drawing/2014/main" id="{7EBD44E8-E7FE-4666-8B34-024E2A8836CE}"/>
              </a:ext>
            </a:extLst>
          </p:cNvPr>
          <p:cNvCxnSpPr>
            <a:cxnSpLocks/>
          </p:cNvCxnSpPr>
          <p:nvPr/>
        </p:nvCxnSpPr>
        <p:spPr>
          <a:xfrm>
            <a:off x="54000" y="83462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912A67B3-56A0-49CA-8F6A-E31264F09812}"/>
              </a:ext>
            </a:extLst>
          </p:cNvPr>
          <p:cNvSpPr/>
          <p:nvPr/>
        </p:nvSpPr>
        <p:spPr>
          <a:xfrm>
            <a:off x="92985" y="2815800"/>
            <a:ext cx="2723823" cy="276999"/>
          </a:xfrm>
          <a:prstGeom prst="rect">
            <a:avLst/>
          </a:prstGeom>
        </p:spPr>
        <p:txBody>
          <a:bodyPr wrap="none">
            <a:spAutoFit/>
          </a:bodyPr>
          <a:lstStyle/>
          <a:p>
            <a:r>
              <a:rPr lang="ja-JP" altLang="en-US" sz="1200" b="1" dirty="0">
                <a:solidFill>
                  <a:srgbClr val="000000"/>
                </a:solidFill>
                <a:latin typeface="游ゴシック" panose="020B0400000000000000" pitchFamily="50" charset="-128"/>
                <a:ea typeface="游ゴシック" panose="020B0400000000000000" pitchFamily="50" charset="-128"/>
              </a:rPr>
              <a:t>（</a:t>
            </a:r>
            <a:r>
              <a:rPr lang="ja-JP" altLang="en-US" sz="1200" b="1" dirty="0"/>
              <a:t>データヘルス計画の評価･見直し</a:t>
            </a:r>
            <a:r>
              <a:rPr lang="ja-JP" altLang="en-US" sz="1200" b="1" dirty="0">
                <a:solidFill>
                  <a:srgbClr val="000000"/>
                </a:solidFill>
                <a:latin typeface="游ゴシック" panose="020B0400000000000000" pitchFamily="50" charset="-128"/>
                <a:ea typeface="游ゴシック" panose="020B0400000000000000" pitchFamily="50" charset="-128"/>
              </a:rPr>
              <a:t>）</a:t>
            </a:r>
            <a:endParaRPr lang="ja-JP" altLang="en-US" sz="1200" b="1" dirty="0">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853A5830-66DE-420B-9996-A503C25A47A2}"/>
              </a:ext>
            </a:extLst>
          </p:cNvPr>
          <p:cNvSpPr/>
          <p:nvPr/>
        </p:nvSpPr>
        <p:spPr>
          <a:xfrm>
            <a:off x="479503" y="3092799"/>
            <a:ext cx="5898994" cy="796821"/>
          </a:xfrm>
          <a:prstGeom prst="rect">
            <a:avLst/>
          </a:prstGeom>
        </p:spPr>
        <p:txBody>
          <a:bodyPr wrap="square">
            <a:spAutoFit/>
          </a:bodyPr>
          <a:lstStyle/>
          <a:p>
            <a:pPr>
              <a:lnSpc>
                <a:spcPct val="150000"/>
              </a:lnSpc>
            </a:pPr>
            <a:r>
              <a:rPr lang="ja-JP" altLang="en-US" sz="1050" dirty="0">
                <a:solidFill>
                  <a:srgbClr val="000000"/>
                </a:solidFill>
                <a:latin typeface="游ゴシック" panose="020B0400000000000000" pitchFamily="50" charset="-128"/>
                <a:ea typeface="游ゴシック" panose="020B0400000000000000" pitchFamily="50" charset="-128"/>
              </a:rPr>
              <a:t>　</a:t>
            </a:r>
            <a:r>
              <a:rPr lang="ja-JP" altLang="en-US" sz="1050" dirty="0">
                <a:latin typeface="+mn-ea"/>
              </a:rPr>
              <a:t>最終評価のみならず、設定した評価指標に基づき、進捗確認のため令和</a:t>
            </a:r>
            <a:r>
              <a:rPr lang="en-US" altLang="ja-JP" sz="1050" dirty="0">
                <a:latin typeface="+mn-ea"/>
              </a:rPr>
              <a:t>8</a:t>
            </a:r>
            <a:r>
              <a:rPr lang="ja-JP" altLang="en-US" sz="1050" dirty="0">
                <a:latin typeface="+mn-ea"/>
              </a:rPr>
              <a:t>年度に中間</a:t>
            </a:r>
          </a:p>
          <a:p>
            <a:pPr>
              <a:lnSpc>
                <a:spcPct val="150000"/>
              </a:lnSpc>
            </a:pPr>
            <a:r>
              <a:rPr lang="ja-JP" altLang="en-US" sz="1050" dirty="0">
                <a:latin typeface="+mn-ea"/>
              </a:rPr>
              <a:t>評価を行い、本計画の円滑な策定に向けて、計画の最終年度である令和</a:t>
            </a:r>
            <a:r>
              <a:rPr lang="en-US" altLang="ja-JP" sz="1050" dirty="0">
                <a:latin typeface="+mn-ea"/>
              </a:rPr>
              <a:t>11</a:t>
            </a:r>
            <a:r>
              <a:rPr lang="ja-JP" altLang="en-US" sz="1050" dirty="0">
                <a:latin typeface="+mn-ea"/>
              </a:rPr>
              <a:t>年度上半期に</a:t>
            </a:r>
          </a:p>
          <a:p>
            <a:pPr>
              <a:lnSpc>
                <a:spcPct val="150000"/>
              </a:lnSpc>
            </a:pPr>
            <a:r>
              <a:rPr lang="ja-JP" altLang="en-US" sz="1050" dirty="0">
                <a:latin typeface="+mn-ea"/>
              </a:rPr>
              <a:t>仮評価を行います。</a:t>
            </a:r>
            <a:endParaRPr lang="en-US" altLang="ja-JP" sz="1050" dirty="0">
              <a:latin typeface="+mn-ea"/>
            </a:endParaRPr>
          </a:p>
        </p:txBody>
      </p:sp>
      <p:sp>
        <p:nvSpPr>
          <p:cNvPr id="11" name="正方形/長方形 10">
            <a:extLst>
              <a:ext uri="{FF2B5EF4-FFF2-40B4-BE49-F238E27FC236}">
                <a16:creationId xmlns:a16="http://schemas.microsoft.com/office/drawing/2014/main" id="{C5D76812-78E8-4265-B322-8B588DE8B550}"/>
              </a:ext>
            </a:extLst>
          </p:cNvPr>
          <p:cNvSpPr/>
          <p:nvPr/>
        </p:nvSpPr>
        <p:spPr>
          <a:xfrm>
            <a:off x="187108" y="4572000"/>
            <a:ext cx="5951359"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1600" b="1" dirty="0">
                <a:solidFill>
                  <a:schemeClr val="tx1"/>
                </a:solidFill>
                <a:latin typeface="+mn-ea"/>
              </a:rPr>
              <a:t>２　</a:t>
            </a:r>
            <a:r>
              <a:rPr lang="ja-JP" altLang="en-US" sz="1600" b="1" dirty="0">
                <a:solidFill>
                  <a:schemeClr val="tx1"/>
                </a:solidFill>
                <a:latin typeface="+mn-ea"/>
              </a:rPr>
              <a:t>計画の公表</a:t>
            </a:r>
            <a:r>
              <a:rPr lang="ja-JP" altLang="en-US" sz="1600" b="1">
                <a:solidFill>
                  <a:schemeClr val="tx1"/>
                </a:solidFill>
                <a:latin typeface="+mn-ea"/>
              </a:rPr>
              <a:t>・周知</a:t>
            </a:r>
            <a:endParaRPr kumimoji="1" lang="en-US" altLang="ja-JP" sz="1600" b="1" dirty="0">
              <a:solidFill>
                <a:schemeClr val="tx1"/>
              </a:solidFill>
              <a:latin typeface="+mn-ea"/>
            </a:endParaRPr>
          </a:p>
        </p:txBody>
      </p:sp>
      <p:cxnSp>
        <p:nvCxnSpPr>
          <p:cNvPr id="12" name="直線コネクタ 11">
            <a:extLst>
              <a:ext uri="{FF2B5EF4-FFF2-40B4-BE49-F238E27FC236}">
                <a16:creationId xmlns:a16="http://schemas.microsoft.com/office/drawing/2014/main" id="{DEF439C2-B4AF-49EF-B692-8A90469D42B9}"/>
              </a:ext>
            </a:extLst>
          </p:cNvPr>
          <p:cNvCxnSpPr>
            <a:cxnSpLocks/>
          </p:cNvCxnSpPr>
          <p:nvPr/>
        </p:nvCxnSpPr>
        <p:spPr>
          <a:xfrm>
            <a:off x="81834" y="493143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6F6BC0A8-F441-43D6-BDC2-A7AE0B692D77}"/>
              </a:ext>
            </a:extLst>
          </p:cNvPr>
          <p:cNvSpPr/>
          <p:nvPr/>
        </p:nvSpPr>
        <p:spPr>
          <a:xfrm>
            <a:off x="479503" y="5197479"/>
            <a:ext cx="5898994" cy="796821"/>
          </a:xfrm>
          <a:prstGeom prst="rect">
            <a:avLst/>
          </a:prstGeom>
        </p:spPr>
        <p:txBody>
          <a:bodyPr wrap="square">
            <a:spAutoFit/>
          </a:bodyPr>
          <a:lstStyle/>
          <a:p>
            <a:pPr>
              <a:lnSpc>
                <a:spcPct val="150000"/>
              </a:lnSpc>
            </a:pPr>
            <a:r>
              <a:rPr lang="ja-JP" altLang="en-US" sz="1050" dirty="0">
                <a:solidFill>
                  <a:srgbClr val="000000"/>
                </a:solidFill>
                <a:latin typeface="游ゴシック" panose="020B0400000000000000" pitchFamily="50" charset="-128"/>
                <a:ea typeface="游ゴシック" panose="020B0400000000000000" pitchFamily="50" charset="-128"/>
              </a:rPr>
              <a:t>　</a:t>
            </a:r>
            <a:r>
              <a:rPr lang="ja-JP" altLang="en-US" sz="1050" dirty="0"/>
              <a:t>本計画書は、本町のホームページにおいて公表します。</a:t>
            </a:r>
            <a:endParaRPr lang="en-US" altLang="ja-JP" sz="1050" dirty="0"/>
          </a:p>
          <a:p>
            <a:pPr>
              <a:lnSpc>
                <a:spcPct val="150000"/>
              </a:lnSpc>
            </a:pPr>
            <a:r>
              <a:rPr lang="ja-JP" altLang="en-US" sz="1050" dirty="0">
                <a:latin typeface="+mn-ea"/>
              </a:rPr>
              <a:t>　</a:t>
            </a:r>
            <a:r>
              <a:rPr lang="ja-JP" altLang="en-US" sz="1050" dirty="0"/>
              <a:t>また、目標の達成状況等の公表に努め、本計画の円滑な実施等について広く意見を求めるものとします。</a:t>
            </a:r>
            <a:endParaRPr lang="en-US" altLang="ja-JP" sz="1050" dirty="0">
              <a:latin typeface="+mn-ea"/>
            </a:endParaRPr>
          </a:p>
        </p:txBody>
      </p:sp>
      <p:sp>
        <p:nvSpPr>
          <p:cNvPr id="14" name="正方形/長方形 13">
            <a:extLst>
              <a:ext uri="{FF2B5EF4-FFF2-40B4-BE49-F238E27FC236}">
                <a16:creationId xmlns:a16="http://schemas.microsoft.com/office/drawing/2014/main" id="{99494548-5698-4DAD-80A0-B8312FD1D762}"/>
              </a:ext>
            </a:extLst>
          </p:cNvPr>
          <p:cNvSpPr/>
          <p:nvPr/>
        </p:nvSpPr>
        <p:spPr>
          <a:xfrm>
            <a:off x="175957" y="6539931"/>
            <a:ext cx="5951359"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1600" b="1" dirty="0">
                <a:solidFill>
                  <a:schemeClr val="tx1"/>
                </a:solidFill>
                <a:latin typeface="+mn-ea"/>
              </a:rPr>
              <a:t>３　個人情報の取扱い</a:t>
            </a:r>
            <a:endParaRPr kumimoji="1" lang="en-US" altLang="ja-JP" sz="1600" b="1" dirty="0">
              <a:solidFill>
                <a:schemeClr val="tx1"/>
              </a:solidFill>
              <a:latin typeface="+mn-ea"/>
            </a:endParaRPr>
          </a:p>
        </p:txBody>
      </p:sp>
      <p:cxnSp>
        <p:nvCxnSpPr>
          <p:cNvPr id="15" name="直線コネクタ 14">
            <a:extLst>
              <a:ext uri="{FF2B5EF4-FFF2-40B4-BE49-F238E27FC236}">
                <a16:creationId xmlns:a16="http://schemas.microsoft.com/office/drawing/2014/main" id="{C568943F-C83A-45FE-903B-EA8265B4A393}"/>
              </a:ext>
            </a:extLst>
          </p:cNvPr>
          <p:cNvCxnSpPr>
            <a:cxnSpLocks/>
          </p:cNvCxnSpPr>
          <p:nvPr/>
        </p:nvCxnSpPr>
        <p:spPr>
          <a:xfrm>
            <a:off x="70683" y="6899364"/>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F311052F-E678-4255-84FE-B93AF59337E2}"/>
              </a:ext>
            </a:extLst>
          </p:cNvPr>
          <p:cNvSpPr/>
          <p:nvPr/>
        </p:nvSpPr>
        <p:spPr>
          <a:xfrm>
            <a:off x="468352" y="7165410"/>
            <a:ext cx="5898994" cy="1039195"/>
          </a:xfrm>
          <a:prstGeom prst="rect">
            <a:avLst/>
          </a:prstGeom>
        </p:spPr>
        <p:txBody>
          <a:bodyPr wrap="square">
            <a:spAutoFit/>
          </a:bodyPr>
          <a:lstStyle/>
          <a:p>
            <a:pPr>
              <a:lnSpc>
                <a:spcPct val="150000"/>
              </a:lnSpc>
            </a:pPr>
            <a:r>
              <a:rPr lang="ja-JP" altLang="en-US" sz="1050" dirty="0">
                <a:solidFill>
                  <a:srgbClr val="000000"/>
                </a:solidFill>
                <a:latin typeface="游ゴシック" panose="020B0400000000000000" pitchFamily="50" charset="-128"/>
                <a:ea typeface="游ゴシック" panose="020B0400000000000000" pitchFamily="50" charset="-128"/>
              </a:rPr>
              <a:t>　</a:t>
            </a:r>
            <a:r>
              <a:rPr lang="ja-JP" altLang="en-US" sz="1050" dirty="0"/>
              <a:t>個人情報の取扱いに当たっては、個人情報の保護に関する各種法令、ガイドラインに基づき適切に管理します。また、業務を外部に委託する際も同様に取り扱われるよう委託契約書に定めるとともに、委託先に対して必要かつ適切な管理･監督を行い、個人情報の取扱いについて万全の対策を講じるものとします。</a:t>
            </a:r>
            <a:endParaRPr lang="en-US" altLang="ja-JP" sz="1050" dirty="0">
              <a:latin typeface="+mn-ea"/>
            </a:endParaRPr>
          </a:p>
        </p:txBody>
      </p:sp>
      <p:sp>
        <p:nvSpPr>
          <p:cNvPr id="17" name="正方形/長方形 16">
            <a:extLst>
              <a:ext uri="{FF2B5EF4-FFF2-40B4-BE49-F238E27FC236}">
                <a16:creationId xmlns:a16="http://schemas.microsoft.com/office/drawing/2014/main" id="{9FFDD183-6966-4C8F-942E-4DE008C34B30}"/>
              </a:ext>
            </a:extLst>
          </p:cNvPr>
          <p:cNvSpPr/>
          <p:nvPr/>
        </p:nvSpPr>
        <p:spPr>
          <a:xfrm>
            <a:off x="3137462" y="8752837"/>
            <a:ext cx="50526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- 53</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2580220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379CC896-4A0B-45D3-95C3-4AC03505D987}"/>
              </a:ext>
            </a:extLst>
          </p:cNvPr>
          <p:cNvGraphicFramePr>
            <a:graphicFrameLocks noGrp="1"/>
          </p:cNvGraphicFramePr>
          <p:nvPr>
            <p:extLst>
              <p:ext uri="{D42A27DB-BD31-4B8C-83A1-F6EECF244321}">
                <p14:modId xmlns:p14="http://schemas.microsoft.com/office/powerpoint/2010/main" val="3123624096"/>
              </p:ext>
            </p:extLst>
          </p:nvPr>
        </p:nvGraphicFramePr>
        <p:xfrm>
          <a:off x="479503" y="2064419"/>
          <a:ext cx="5898992" cy="4897884"/>
        </p:xfrm>
        <a:graphic>
          <a:graphicData uri="http://schemas.openxmlformats.org/drawingml/2006/table">
            <a:tbl>
              <a:tblPr firstRow="1" bandRow="1">
                <a:effectLst/>
                <a:tableStyleId>{7DF18680-E054-41AD-8BC1-D1AEF772440D}</a:tableStyleId>
              </a:tblPr>
              <a:tblGrid>
                <a:gridCol w="1094111">
                  <a:extLst>
                    <a:ext uri="{9D8B030D-6E8A-4147-A177-3AD203B41FA5}">
                      <a16:colId xmlns:a16="http://schemas.microsoft.com/office/drawing/2014/main" val="3052449198"/>
                    </a:ext>
                  </a:extLst>
                </a:gridCol>
                <a:gridCol w="1174301">
                  <a:extLst>
                    <a:ext uri="{9D8B030D-6E8A-4147-A177-3AD203B41FA5}">
                      <a16:colId xmlns:a16="http://schemas.microsoft.com/office/drawing/2014/main" val="1990097698"/>
                    </a:ext>
                  </a:extLst>
                </a:gridCol>
                <a:gridCol w="849895">
                  <a:extLst>
                    <a:ext uri="{9D8B030D-6E8A-4147-A177-3AD203B41FA5}">
                      <a16:colId xmlns:a16="http://schemas.microsoft.com/office/drawing/2014/main" val="3264548314"/>
                    </a:ext>
                  </a:extLst>
                </a:gridCol>
                <a:gridCol w="2780685">
                  <a:extLst>
                    <a:ext uri="{9D8B030D-6E8A-4147-A177-3AD203B41FA5}">
                      <a16:colId xmlns:a16="http://schemas.microsoft.com/office/drawing/2014/main" val="739467708"/>
                    </a:ext>
                  </a:extLst>
                </a:gridCol>
              </a:tblGrid>
              <a:tr h="252000">
                <a:tc>
                  <a:txBody>
                    <a:bodyPr/>
                    <a:lstStyle/>
                    <a:p>
                      <a:pPr algn="ctr"/>
                      <a:r>
                        <a:rPr kumimoji="1" lang="ja-JP" altLang="en-US" sz="1200" b="0" dirty="0">
                          <a:solidFill>
                            <a:schemeClr val="tx1"/>
                          </a:solidFill>
                          <a:latin typeface="+mn-ea"/>
                          <a:ea typeface="+mn-ea"/>
                        </a:rPr>
                        <a:t>計画名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chemeClr val="tx1"/>
                          </a:solidFill>
                          <a:latin typeface="+mn-ea"/>
                          <a:ea typeface="+mn-ea"/>
                        </a:rPr>
                        <a:t>根拠法令など</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chemeClr val="tx1"/>
                          </a:solidFill>
                          <a:latin typeface="+mn-ea"/>
                          <a:ea typeface="+mn-ea"/>
                        </a:rPr>
                        <a:t>作成者</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chemeClr val="tx1"/>
                          </a:solidFill>
                          <a:latin typeface="+mn-ea"/>
                          <a:ea typeface="+mn-ea"/>
                        </a:rPr>
                        <a:t>関係性</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73731527"/>
                  </a:ext>
                </a:extLst>
              </a:tr>
              <a:tr h="0">
                <a:tc>
                  <a:txBody>
                    <a:bodyPr/>
                    <a:lstStyle/>
                    <a:p>
                      <a:pPr>
                        <a:lnSpc>
                          <a:spcPct val="150000"/>
                        </a:lnSpc>
                      </a:pPr>
                      <a:r>
                        <a:rPr kumimoji="1" lang="ja-JP" altLang="en-US" sz="1000" b="0" dirty="0">
                          <a:latin typeface="+mn-ea"/>
                          <a:ea typeface="+mn-ea"/>
                        </a:rPr>
                        <a:t>医療費適正化計画</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CC"/>
                    </a:solidFill>
                  </a:tcPr>
                </a:tc>
                <a:tc>
                  <a:txBody>
                    <a:bodyPr/>
                    <a:lstStyle/>
                    <a:p>
                      <a:pPr>
                        <a:lnSpc>
                          <a:spcPct val="150000"/>
                        </a:lnSpc>
                      </a:pPr>
                      <a:r>
                        <a:rPr kumimoji="1" lang="ja-JP" altLang="en-US" sz="1000" b="0" dirty="0">
                          <a:latin typeface="+mn-ea"/>
                          <a:ea typeface="+mn-ea"/>
                        </a:rPr>
                        <a:t>高齢者の医療の確保に関する法律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kumimoji="1" lang="ja-JP" altLang="en-US" sz="1000" b="0" dirty="0">
                          <a:latin typeface="+mn-ea"/>
                          <a:ea typeface="+mn-ea"/>
                        </a:rPr>
                        <a:t>長崎県</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kumimoji="1" lang="ja-JP" altLang="en-US" sz="1000" b="0" dirty="0">
                          <a:latin typeface="+mn-ea"/>
                          <a:ea typeface="+mn-ea"/>
                        </a:rPr>
                        <a:t>データヘルス計画は、都道府県が策定する医療費適正化計画に基づき、市町村国保において医療費適正化等を共通の目的に各種保健事業を行っています。</a:t>
                      </a:r>
                      <a:endParaRPr kumimoji="1" lang="en-US" altLang="ja-JP" sz="1000" b="0" dirty="0">
                        <a:latin typeface="+mn-ea"/>
                        <a:ea typeface="+mn-ea"/>
                      </a:endParaRPr>
                    </a:p>
                    <a:p>
                      <a:pPr>
                        <a:lnSpc>
                          <a:spcPct val="150000"/>
                        </a:lnSpc>
                      </a:pPr>
                      <a:endParaRPr kumimoji="1" lang="en-US" altLang="ja-JP" sz="1000" b="0" dirty="0">
                        <a:latin typeface="+mn-ea"/>
                        <a:ea typeface="+mn-ea"/>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8993843"/>
                  </a:ext>
                </a:extLst>
              </a:tr>
              <a:tr h="0">
                <a:tc>
                  <a:txBody>
                    <a:bodyPr/>
                    <a:lstStyle/>
                    <a:p>
                      <a:pPr>
                        <a:lnSpc>
                          <a:spcPct val="150000"/>
                        </a:lnSpc>
                      </a:pPr>
                      <a:r>
                        <a:rPr lang="ja-JP" altLang="en-US" sz="1000" b="0" dirty="0">
                          <a:latin typeface="+mn-ea"/>
                          <a:ea typeface="+mn-ea"/>
                        </a:rPr>
                        <a:t>特定健康診査等実施計画</a:t>
                      </a:r>
                      <a:endParaRPr kumimoji="1" lang="ja-JP" altLang="en-US" sz="1000" b="0" dirty="0">
                        <a:latin typeface="+mn-ea"/>
                        <a:ea typeface="+mn-ea"/>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CC"/>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1" lang="ja-JP" altLang="en-US" sz="1000" b="0" dirty="0">
                          <a:latin typeface="+mn-ea"/>
                          <a:ea typeface="+mn-ea"/>
                        </a:rPr>
                        <a:t>高齢者の医療の確保に関する法律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kumimoji="1" lang="ja-JP" altLang="en-US" sz="1000" b="0" dirty="0">
                          <a:latin typeface="+mn-ea"/>
                          <a:ea typeface="+mn-ea"/>
                        </a:rPr>
                        <a:t>川棚町</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kumimoji="1" lang="ja-JP" altLang="en-US" sz="1000" b="0" dirty="0">
                          <a:latin typeface="+mn-ea"/>
                          <a:ea typeface="+mn-ea"/>
                        </a:rPr>
                        <a:t>従来は別の計画でしたが、今回からはデータヘルス計画と一体的に策定しています。</a:t>
                      </a:r>
                      <a:endParaRPr kumimoji="1" lang="en-US" altLang="ja-JP" sz="1000" b="0" dirty="0">
                        <a:latin typeface="+mn-ea"/>
                        <a:ea typeface="+mn-ea"/>
                      </a:endParaRPr>
                    </a:p>
                    <a:p>
                      <a:pPr>
                        <a:lnSpc>
                          <a:spcPct val="150000"/>
                        </a:lnSpc>
                      </a:pPr>
                      <a:endParaRPr kumimoji="1" lang="en-US" altLang="ja-JP" sz="1000" b="0" dirty="0">
                        <a:latin typeface="+mn-ea"/>
                        <a:ea typeface="+mn-ea"/>
                      </a:endParaRPr>
                    </a:p>
                    <a:p>
                      <a:pPr>
                        <a:lnSpc>
                          <a:spcPct val="150000"/>
                        </a:lnSpc>
                      </a:pPr>
                      <a:endParaRPr kumimoji="1" lang="en-US" altLang="ja-JP" sz="1000" b="0" dirty="0">
                        <a:latin typeface="+mn-ea"/>
                        <a:ea typeface="+mn-ea"/>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770902"/>
                  </a:ext>
                </a:extLst>
              </a:tr>
              <a:tr h="0">
                <a:tc>
                  <a:txBody>
                    <a:bodyPr/>
                    <a:lstStyle/>
                    <a:p>
                      <a:pPr>
                        <a:lnSpc>
                          <a:spcPct val="150000"/>
                        </a:lnSpc>
                      </a:pPr>
                      <a:r>
                        <a:rPr lang="ja-JP" altLang="en-US" sz="1000" b="0" dirty="0">
                          <a:latin typeface="+mn-ea"/>
                          <a:ea typeface="+mn-ea"/>
                        </a:rPr>
                        <a:t>健康増進計画</a:t>
                      </a:r>
                      <a:endParaRPr kumimoji="1" lang="ja-JP" altLang="en-US" sz="1000" b="0" dirty="0">
                        <a:latin typeface="+mn-ea"/>
                        <a:ea typeface="+mn-ea"/>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CC"/>
                    </a:solidFill>
                  </a:tcPr>
                </a:tc>
                <a:tc>
                  <a:txBody>
                    <a:bodyPr/>
                    <a:lstStyle/>
                    <a:p>
                      <a:pPr>
                        <a:lnSpc>
                          <a:spcPct val="150000"/>
                        </a:lnSpc>
                      </a:pPr>
                      <a:r>
                        <a:rPr kumimoji="1" lang="ja-JP" altLang="en-US" sz="1000" b="0" dirty="0">
                          <a:latin typeface="+mn-ea"/>
                          <a:ea typeface="+mn-ea"/>
                        </a:rPr>
                        <a:t>健康増進法</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kumimoji="1" lang="ja-JP" altLang="en-US" sz="1000" b="0" dirty="0">
                          <a:latin typeface="+mn-ea"/>
                          <a:ea typeface="+mn-ea"/>
                        </a:rPr>
                        <a:t>長崎県</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kumimoji="1" lang="ja-JP" altLang="en-US" sz="1000" b="0" dirty="0">
                          <a:latin typeface="+mn-ea"/>
                          <a:ea typeface="+mn-ea"/>
                        </a:rPr>
                        <a:t>都道府県に策定義務、市町村に策定努力義務があり、健康づくりに関しての指標や目標値が共通したり、関連する事業（保健指導、健康教育、インセンティブなど）が含まれたりします。</a:t>
                      </a:r>
                      <a:endParaRPr kumimoji="1" lang="en-US" altLang="ja-JP" sz="1000" b="0" dirty="0">
                        <a:latin typeface="+mn-ea"/>
                        <a:ea typeface="+mn-ea"/>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90606"/>
                  </a:ext>
                </a:extLst>
              </a:tr>
              <a:tr h="0">
                <a:tc>
                  <a:txBody>
                    <a:bodyPr/>
                    <a:lstStyle/>
                    <a:p>
                      <a:pPr>
                        <a:lnSpc>
                          <a:spcPct val="150000"/>
                        </a:lnSpc>
                      </a:pPr>
                      <a:r>
                        <a:rPr lang="ja-JP" altLang="en-US" sz="1000" b="0" dirty="0">
                          <a:latin typeface="+mn-ea"/>
                          <a:ea typeface="+mn-ea"/>
                        </a:rPr>
                        <a:t>介護保健事業</a:t>
                      </a:r>
                      <a:endParaRPr lang="en-US" altLang="ja-JP" sz="1000" b="0" dirty="0">
                        <a:latin typeface="+mn-ea"/>
                        <a:ea typeface="+mn-ea"/>
                      </a:endParaRPr>
                    </a:p>
                    <a:p>
                      <a:pPr>
                        <a:lnSpc>
                          <a:spcPct val="150000"/>
                        </a:lnSpc>
                      </a:pPr>
                      <a:r>
                        <a:rPr lang="ja-JP" altLang="en-US" sz="1000" b="0" dirty="0">
                          <a:latin typeface="+mn-ea"/>
                          <a:ea typeface="+mn-ea"/>
                        </a:rPr>
                        <a:t>（支援）計画</a:t>
                      </a:r>
                      <a:endParaRPr kumimoji="1" lang="ja-JP" altLang="en-US" sz="1000" b="0" dirty="0">
                        <a:latin typeface="+mn-ea"/>
                        <a:ea typeface="+mn-ea"/>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nSpc>
                          <a:spcPct val="150000"/>
                        </a:lnSpc>
                      </a:pPr>
                      <a:r>
                        <a:rPr kumimoji="1" lang="ja-JP" altLang="en-US" sz="1000" b="0" dirty="0">
                          <a:latin typeface="+mn-ea"/>
                          <a:ea typeface="+mn-ea"/>
                        </a:rPr>
                        <a:t>介護保険法</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kumimoji="1" lang="ja-JP" altLang="en-US" sz="1000" b="0" dirty="0">
                          <a:latin typeface="+mn-ea"/>
                          <a:ea typeface="+mn-ea"/>
                        </a:rPr>
                        <a:t>川棚町</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kumimoji="1" lang="ja-JP" altLang="en-US" sz="1000" b="0" dirty="0">
                          <a:latin typeface="+mn-ea"/>
                          <a:ea typeface="+mn-ea"/>
                        </a:rPr>
                        <a:t>都道府県に介護保健事業支援計画、市町村に介護保健事業計画を策定する義務があり、地域包括ケアや高齢者の保健事業と介護予防の一体的実施の事業等で連携する必要があります。</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143414"/>
                  </a:ext>
                </a:extLst>
              </a:tr>
            </a:tbl>
          </a:graphicData>
        </a:graphic>
      </p:graphicFrame>
      <p:sp>
        <p:nvSpPr>
          <p:cNvPr id="36" name="正方形/長方形 35">
            <a:extLst>
              <a:ext uri="{FF2B5EF4-FFF2-40B4-BE49-F238E27FC236}">
                <a16:creationId xmlns:a16="http://schemas.microsoft.com/office/drawing/2014/main" id="{D028B42F-A73A-4647-B518-CB68F77B067A}"/>
              </a:ext>
            </a:extLst>
          </p:cNvPr>
          <p:cNvSpPr/>
          <p:nvPr/>
        </p:nvSpPr>
        <p:spPr>
          <a:xfrm>
            <a:off x="1812104" y="1706027"/>
            <a:ext cx="3262432" cy="276999"/>
          </a:xfrm>
          <a:prstGeom prst="rect">
            <a:avLst/>
          </a:prstGeom>
        </p:spPr>
        <p:txBody>
          <a:bodyPr wrap="none">
            <a:spAutoFit/>
          </a:bodyPr>
          <a:lstStyle/>
          <a:p>
            <a:r>
              <a:rPr lang="ja-JP" altLang="en-US" sz="1200" b="1" dirty="0">
                <a:latin typeface="+mn-ea"/>
              </a:rPr>
              <a:t>データヘルス計画と関連する計画との関係性</a:t>
            </a:r>
          </a:p>
        </p:txBody>
      </p:sp>
      <p:sp>
        <p:nvSpPr>
          <p:cNvPr id="28" name="正方形/長方形 27">
            <a:extLst>
              <a:ext uri="{FF2B5EF4-FFF2-40B4-BE49-F238E27FC236}">
                <a16:creationId xmlns:a16="http://schemas.microsoft.com/office/drawing/2014/main" id="{6870CC31-84D5-41CF-B467-04A4069EC0F2}"/>
              </a:ext>
            </a:extLst>
          </p:cNvPr>
          <p:cNvSpPr/>
          <p:nvPr/>
        </p:nvSpPr>
        <p:spPr>
          <a:xfrm>
            <a:off x="94534" y="280659"/>
            <a:ext cx="2185214" cy="276999"/>
          </a:xfrm>
          <a:prstGeom prst="rect">
            <a:avLst/>
          </a:prstGeom>
        </p:spPr>
        <p:txBody>
          <a:bodyPr wrap="none">
            <a:spAutoFit/>
          </a:bodyPr>
          <a:lstStyle/>
          <a:p>
            <a:r>
              <a:rPr lang="ja-JP" altLang="en-US" sz="1200" b="1" dirty="0">
                <a:solidFill>
                  <a:srgbClr val="000000"/>
                </a:solidFill>
                <a:latin typeface="游ゴシック" panose="020B0400000000000000" pitchFamily="50" charset="-128"/>
                <a:ea typeface="游ゴシック" panose="020B0400000000000000" pitchFamily="50" charset="-128"/>
              </a:rPr>
              <a:t>（</a:t>
            </a:r>
            <a:r>
              <a:rPr lang="ja-JP" altLang="en-US" sz="1200" b="1" dirty="0">
                <a:solidFill>
                  <a:srgbClr val="000000"/>
                </a:solidFill>
                <a:latin typeface="+mn-ea"/>
              </a:rPr>
              <a:t>他の法定計画等との調和</a:t>
            </a:r>
            <a:r>
              <a:rPr lang="ja-JP" altLang="en-US" sz="1200" b="1" dirty="0">
                <a:solidFill>
                  <a:srgbClr val="000000"/>
                </a:solidFill>
                <a:latin typeface="游ゴシック" panose="020B0400000000000000" pitchFamily="50" charset="-128"/>
                <a:ea typeface="游ゴシック" panose="020B0400000000000000" pitchFamily="50" charset="-128"/>
              </a:rPr>
              <a:t>）</a:t>
            </a:r>
            <a:endParaRPr lang="ja-JP" altLang="en-US" sz="1200" b="1" dirty="0">
              <a:latin typeface="游ゴシック" panose="020B0400000000000000" pitchFamily="50" charset="-128"/>
              <a:ea typeface="游ゴシック" panose="020B0400000000000000" pitchFamily="50" charset="-128"/>
            </a:endParaRPr>
          </a:p>
        </p:txBody>
      </p:sp>
      <p:sp>
        <p:nvSpPr>
          <p:cNvPr id="29" name="正方形/長方形 28">
            <a:extLst>
              <a:ext uri="{FF2B5EF4-FFF2-40B4-BE49-F238E27FC236}">
                <a16:creationId xmlns:a16="http://schemas.microsoft.com/office/drawing/2014/main" id="{D9EA6CAD-A285-4B28-8171-773DBC700BEE}"/>
              </a:ext>
            </a:extLst>
          </p:cNvPr>
          <p:cNvSpPr/>
          <p:nvPr/>
        </p:nvSpPr>
        <p:spPr>
          <a:xfrm>
            <a:off x="479503" y="681951"/>
            <a:ext cx="5898994" cy="796821"/>
          </a:xfrm>
          <a:prstGeom prst="rect">
            <a:avLst/>
          </a:prstGeom>
        </p:spPr>
        <p:txBody>
          <a:bodyPr wrap="square">
            <a:spAutoFit/>
          </a:bodyPr>
          <a:lstStyle/>
          <a:p>
            <a:pPr>
              <a:lnSpc>
                <a:spcPct val="150000"/>
              </a:lnSpc>
            </a:pPr>
            <a:r>
              <a:rPr lang="ja-JP" altLang="en-US" sz="1050" dirty="0">
                <a:solidFill>
                  <a:srgbClr val="000000"/>
                </a:solidFill>
                <a:latin typeface="+mn-ea"/>
              </a:rPr>
              <a:t>　</a:t>
            </a:r>
            <a:r>
              <a:rPr lang="ja-JP" altLang="en-US" sz="1050" dirty="0">
                <a:latin typeface="+mn-ea"/>
              </a:rPr>
              <a:t>計画は、健康増進法（平成</a:t>
            </a:r>
            <a:r>
              <a:rPr lang="en-US" altLang="ja-JP" sz="1050" dirty="0">
                <a:latin typeface="+mn-ea"/>
              </a:rPr>
              <a:t>14</a:t>
            </a:r>
            <a:r>
              <a:rPr lang="ja-JP" altLang="en-US" sz="1050" dirty="0">
                <a:latin typeface="+mn-ea"/>
              </a:rPr>
              <a:t>年法律第</a:t>
            </a:r>
            <a:r>
              <a:rPr lang="en-US" altLang="ja-JP" sz="1050" dirty="0">
                <a:latin typeface="+mn-ea"/>
              </a:rPr>
              <a:t>103</a:t>
            </a:r>
            <a:r>
              <a:rPr lang="ja-JP" altLang="en-US" sz="1050" dirty="0">
                <a:latin typeface="+mn-ea"/>
              </a:rPr>
              <a:t>号）に基づく基本方針を踏まえるとともに、都道府県医療費適正化計画、特定健康診査等実施計画、都道府県健康増進計画、介護保健事業（支援）計画と調和のとれたものとする必要があります。</a:t>
            </a:r>
          </a:p>
        </p:txBody>
      </p:sp>
      <p:sp>
        <p:nvSpPr>
          <p:cNvPr id="6" name="正方形/長方形 5">
            <a:extLst>
              <a:ext uri="{FF2B5EF4-FFF2-40B4-BE49-F238E27FC236}">
                <a16:creationId xmlns:a16="http://schemas.microsoft.com/office/drawing/2014/main" id="{498C1D5D-8096-4F1E-864F-8B301B3F07FE}"/>
              </a:ext>
            </a:extLst>
          </p:cNvPr>
          <p:cNvSpPr/>
          <p:nvPr/>
        </p:nvSpPr>
        <p:spPr>
          <a:xfrm>
            <a:off x="3176736" y="8752837"/>
            <a:ext cx="42672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- 4</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3491715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3983C2F6-4FA3-4C9C-8143-933439B816BC}"/>
              </a:ext>
            </a:extLst>
          </p:cNvPr>
          <p:cNvSpPr/>
          <p:nvPr/>
        </p:nvSpPr>
        <p:spPr>
          <a:xfrm>
            <a:off x="40178" y="285863"/>
            <a:ext cx="1415772"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３　計画期間</a:t>
            </a: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46A2A3B4-A02D-484F-ADD8-C917891C8EA1}"/>
              </a:ext>
            </a:extLst>
          </p:cNvPr>
          <p:cNvSpPr/>
          <p:nvPr/>
        </p:nvSpPr>
        <p:spPr>
          <a:xfrm>
            <a:off x="479503" y="962337"/>
            <a:ext cx="5898994" cy="312073"/>
          </a:xfrm>
          <a:prstGeom prst="rect">
            <a:avLst/>
          </a:prstGeom>
        </p:spPr>
        <p:txBody>
          <a:bodyPr wrap="square">
            <a:spAutoFit/>
          </a:bodyPr>
          <a:lstStyle/>
          <a:p>
            <a:pPr>
              <a:lnSpc>
                <a:spcPct val="150000"/>
              </a:lnSpc>
              <a:spcBef>
                <a:spcPts val="1200"/>
              </a:spcBef>
            </a:pPr>
            <a:r>
              <a:rPr lang="ja-JP" altLang="en-US" sz="1050" dirty="0">
                <a:solidFill>
                  <a:srgbClr val="000000"/>
                </a:solidFill>
                <a:latin typeface="游ゴシック" panose="020B0400000000000000" pitchFamily="50" charset="-128"/>
                <a:ea typeface="游ゴシック" panose="020B0400000000000000" pitchFamily="50" charset="-128"/>
              </a:rPr>
              <a:t>　</a:t>
            </a:r>
            <a:r>
              <a:rPr lang="ja-JP" altLang="en-US" sz="1050" dirty="0">
                <a:latin typeface="+mn-ea"/>
              </a:rPr>
              <a:t>本データヘルス計画の計画期間は、</a:t>
            </a:r>
            <a:r>
              <a:rPr lang="ja-JP" altLang="en-US" sz="1050" dirty="0">
                <a:solidFill>
                  <a:srgbClr val="000000"/>
                </a:solidFill>
                <a:latin typeface="+mn-ea"/>
              </a:rPr>
              <a:t>令和６年度から令和</a:t>
            </a:r>
            <a:r>
              <a:rPr lang="en-US" altLang="ja-JP" sz="1050" dirty="0">
                <a:solidFill>
                  <a:srgbClr val="000000"/>
                </a:solidFill>
                <a:latin typeface="+mn-ea"/>
              </a:rPr>
              <a:t>11</a:t>
            </a:r>
            <a:r>
              <a:rPr lang="ja-JP" altLang="en-US" sz="1050" dirty="0">
                <a:solidFill>
                  <a:srgbClr val="000000"/>
                </a:solidFill>
                <a:latin typeface="+mn-ea"/>
              </a:rPr>
              <a:t>年度までの</a:t>
            </a:r>
            <a:r>
              <a:rPr lang="en-US" altLang="ja-JP" sz="1050" dirty="0">
                <a:solidFill>
                  <a:srgbClr val="000000"/>
                </a:solidFill>
                <a:latin typeface="+mn-ea"/>
              </a:rPr>
              <a:t>6</a:t>
            </a:r>
            <a:r>
              <a:rPr lang="ja-JP" altLang="en-US" sz="1050" dirty="0">
                <a:solidFill>
                  <a:srgbClr val="000000"/>
                </a:solidFill>
                <a:latin typeface="+mn-ea"/>
              </a:rPr>
              <a:t>年間</a:t>
            </a:r>
            <a:r>
              <a:rPr lang="ja-JP" altLang="en-US" sz="1050" dirty="0">
                <a:latin typeface="+mn-ea"/>
              </a:rPr>
              <a:t>とします。</a:t>
            </a:r>
            <a:endParaRPr lang="ja-JP" altLang="en-US" sz="1050" dirty="0">
              <a:latin typeface="游ゴシック" panose="020B0400000000000000" pitchFamily="50" charset="-128"/>
              <a:ea typeface="游ゴシック" panose="020B0400000000000000" pitchFamily="50" charset="-128"/>
            </a:endParaRPr>
          </a:p>
        </p:txBody>
      </p:sp>
      <p:cxnSp>
        <p:nvCxnSpPr>
          <p:cNvPr id="14" name="直線コネクタ 13">
            <a:extLst>
              <a:ext uri="{FF2B5EF4-FFF2-40B4-BE49-F238E27FC236}">
                <a16:creationId xmlns:a16="http://schemas.microsoft.com/office/drawing/2014/main" id="{1EB8CBD3-18DE-4B9C-9F07-906AB5A8AEDE}"/>
              </a:ext>
            </a:extLst>
          </p:cNvPr>
          <p:cNvCxnSpPr>
            <a:cxnSpLocks/>
          </p:cNvCxnSpPr>
          <p:nvPr/>
        </p:nvCxnSpPr>
        <p:spPr>
          <a:xfrm>
            <a:off x="0" y="834624"/>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EB4B2780-3B2F-49CE-994A-E20812EBFCA9}"/>
              </a:ext>
            </a:extLst>
          </p:cNvPr>
          <p:cNvSpPr/>
          <p:nvPr/>
        </p:nvSpPr>
        <p:spPr>
          <a:xfrm>
            <a:off x="53999" y="4170012"/>
            <a:ext cx="1415772"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mn-ea"/>
              </a:rPr>
              <a:t>４　基本方針</a:t>
            </a: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p:txBody>
      </p:sp>
      <p:sp>
        <p:nvSpPr>
          <p:cNvPr id="16" name="正方形/長方形 15">
            <a:extLst>
              <a:ext uri="{FF2B5EF4-FFF2-40B4-BE49-F238E27FC236}">
                <a16:creationId xmlns:a16="http://schemas.microsoft.com/office/drawing/2014/main" id="{2208846B-CBD4-4876-A810-D259158F50E7}"/>
              </a:ext>
            </a:extLst>
          </p:cNvPr>
          <p:cNvSpPr/>
          <p:nvPr/>
        </p:nvSpPr>
        <p:spPr>
          <a:xfrm>
            <a:off x="439324" y="4846487"/>
            <a:ext cx="5898994" cy="796821"/>
          </a:xfrm>
          <a:prstGeom prst="rect">
            <a:avLst/>
          </a:prstGeom>
        </p:spPr>
        <p:txBody>
          <a:bodyPr wrap="square">
            <a:spAutoFit/>
          </a:bodyPr>
          <a:lstStyle/>
          <a:p>
            <a:pPr>
              <a:lnSpc>
                <a:spcPct val="150000"/>
              </a:lnSpc>
            </a:pPr>
            <a:r>
              <a:rPr lang="ja-JP" altLang="en-US" sz="1050" dirty="0">
                <a:solidFill>
                  <a:srgbClr val="000000"/>
                </a:solidFill>
                <a:latin typeface="游ゴシック" panose="020B0400000000000000" pitchFamily="50" charset="-128"/>
                <a:ea typeface="游ゴシック" panose="020B0400000000000000" pitchFamily="50" charset="-128"/>
              </a:rPr>
              <a:t>　</a:t>
            </a:r>
            <a:r>
              <a:rPr lang="ja-JP" altLang="en-US" sz="1050" dirty="0">
                <a:latin typeface="+mn-ea"/>
              </a:rPr>
              <a:t>データヘルス計画では、短期的に取り組むべき対策と、中長期的に取り組むべき対策について、それぞれの段階にあった事業を行うことを計画します。</a:t>
            </a:r>
            <a:endParaRPr lang="en-US" altLang="ja-JP" sz="1050" dirty="0">
              <a:latin typeface="+mn-ea"/>
            </a:endParaRPr>
          </a:p>
          <a:p>
            <a:pPr>
              <a:lnSpc>
                <a:spcPct val="150000"/>
              </a:lnSpc>
            </a:pPr>
            <a:r>
              <a:rPr lang="ja-JP" altLang="en-US" sz="1050" dirty="0">
                <a:latin typeface="+mn-ea"/>
              </a:rPr>
              <a:t>　目標とする成果を達成するために、以下の基本方針でデータヘルス計画を策定します。</a:t>
            </a:r>
          </a:p>
        </p:txBody>
      </p:sp>
      <p:cxnSp>
        <p:nvCxnSpPr>
          <p:cNvPr id="17" name="直線コネクタ 16">
            <a:extLst>
              <a:ext uri="{FF2B5EF4-FFF2-40B4-BE49-F238E27FC236}">
                <a16:creationId xmlns:a16="http://schemas.microsoft.com/office/drawing/2014/main" id="{68878CA3-8867-4EA9-B8FA-B2EFA54DC793}"/>
              </a:ext>
            </a:extLst>
          </p:cNvPr>
          <p:cNvCxnSpPr>
            <a:cxnSpLocks/>
          </p:cNvCxnSpPr>
          <p:nvPr/>
        </p:nvCxnSpPr>
        <p:spPr>
          <a:xfrm>
            <a:off x="13821" y="4718773"/>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AFEF8632-9774-4B50-9DCA-7BBBB8C2AF3A}"/>
              </a:ext>
            </a:extLst>
          </p:cNvPr>
          <p:cNvSpPr/>
          <p:nvPr/>
        </p:nvSpPr>
        <p:spPr>
          <a:xfrm>
            <a:off x="748062" y="5839483"/>
            <a:ext cx="5258409" cy="954102"/>
          </a:xfrm>
          <a:prstGeom prst="roundRect">
            <a:avLst>
              <a:gd name="adj" fmla="val 508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E8512C2E-8D4D-4475-863C-2E7C18310F43}"/>
              </a:ext>
            </a:extLst>
          </p:cNvPr>
          <p:cNvSpPr/>
          <p:nvPr/>
        </p:nvSpPr>
        <p:spPr>
          <a:xfrm>
            <a:off x="695902" y="5882202"/>
            <a:ext cx="5166799" cy="796372"/>
          </a:xfrm>
          <a:prstGeom prst="rect">
            <a:avLst/>
          </a:prstGeom>
        </p:spPr>
        <p:txBody>
          <a:bodyPr wrap="none">
            <a:spAutoFit/>
          </a:bodyPr>
          <a:lstStyle/>
          <a:p>
            <a:pPr>
              <a:lnSpc>
                <a:spcPct val="150000"/>
              </a:lnSpc>
            </a:pPr>
            <a:r>
              <a:rPr lang="ja-JP" altLang="en-US" sz="1050" b="1" dirty="0">
                <a:solidFill>
                  <a:srgbClr val="000000"/>
                </a:solidFill>
                <a:latin typeface="+mn-ea"/>
              </a:rPr>
              <a:t>　</a:t>
            </a:r>
            <a:r>
              <a:rPr lang="ja-JP" altLang="en-US" sz="1050" b="1" dirty="0">
                <a:latin typeface="+mn-ea"/>
              </a:rPr>
              <a:t>①　疾病ごとの医療費比較、高額レセプトの発生元となる疾病の把握を行う。</a:t>
            </a:r>
            <a:endParaRPr lang="en-US" altLang="ja-JP" sz="1050" b="1" dirty="0">
              <a:latin typeface="+mn-ea"/>
            </a:endParaRPr>
          </a:p>
          <a:p>
            <a:pPr>
              <a:lnSpc>
                <a:spcPct val="150000"/>
              </a:lnSpc>
            </a:pPr>
            <a:r>
              <a:rPr lang="ja-JP" altLang="en-US" sz="1050" b="1" dirty="0">
                <a:latin typeface="+mn-ea"/>
              </a:rPr>
              <a:t>　②　特定健康診査等の健診の受診の有無による医療費や罹患率等の把握を行う。</a:t>
            </a:r>
            <a:endParaRPr lang="en-US" altLang="ja-JP" sz="1050" b="1" dirty="0">
              <a:latin typeface="+mn-ea"/>
            </a:endParaRPr>
          </a:p>
          <a:p>
            <a:pPr>
              <a:lnSpc>
                <a:spcPct val="150000"/>
              </a:lnSpc>
            </a:pPr>
            <a:r>
              <a:rPr lang="ja-JP" altLang="en-US" sz="1050" b="1" dirty="0">
                <a:latin typeface="+mn-ea"/>
              </a:rPr>
              <a:t>　③　分析データを他自治体と比較し、川棚町の現状を把握する。</a:t>
            </a:r>
          </a:p>
        </p:txBody>
      </p:sp>
      <p:graphicFrame>
        <p:nvGraphicFramePr>
          <p:cNvPr id="3" name="表 2">
            <a:extLst>
              <a:ext uri="{FF2B5EF4-FFF2-40B4-BE49-F238E27FC236}">
                <a16:creationId xmlns:a16="http://schemas.microsoft.com/office/drawing/2014/main" id="{2F830FE6-DDF8-4455-AF0F-3547E2D835D8}"/>
              </a:ext>
            </a:extLst>
          </p:cNvPr>
          <p:cNvGraphicFramePr>
            <a:graphicFrameLocks noGrp="1"/>
          </p:cNvGraphicFramePr>
          <p:nvPr>
            <p:extLst>
              <p:ext uri="{D42A27DB-BD31-4B8C-83A1-F6EECF244321}">
                <p14:modId xmlns:p14="http://schemas.microsoft.com/office/powerpoint/2010/main" val="3129711351"/>
              </p:ext>
            </p:extLst>
          </p:nvPr>
        </p:nvGraphicFramePr>
        <p:xfrm>
          <a:off x="748063" y="1761284"/>
          <a:ext cx="5258408" cy="1767989"/>
        </p:xfrm>
        <a:graphic>
          <a:graphicData uri="http://schemas.openxmlformats.org/drawingml/2006/table">
            <a:tbl>
              <a:tblPr firstRow="1" bandRow="1">
                <a:tableStyleId>{5C22544A-7EE6-4342-B048-85BDC9FD1C3A}</a:tableStyleId>
              </a:tblPr>
              <a:tblGrid>
                <a:gridCol w="657301">
                  <a:extLst>
                    <a:ext uri="{9D8B030D-6E8A-4147-A177-3AD203B41FA5}">
                      <a16:colId xmlns:a16="http://schemas.microsoft.com/office/drawing/2014/main" val="780878257"/>
                    </a:ext>
                  </a:extLst>
                </a:gridCol>
                <a:gridCol w="657301">
                  <a:extLst>
                    <a:ext uri="{9D8B030D-6E8A-4147-A177-3AD203B41FA5}">
                      <a16:colId xmlns:a16="http://schemas.microsoft.com/office/drawing/2014/main" val="1731237409"/>
                    </a:ext>
                  </a:extLst>
                </a:gridCol>
                <a:gridCol w="657301">
                  <a:extLst>
                    <a:ext uri="{9D8B030D-6E8A-4147-A177-3AD203B41FA5}">
                      <a16:colId xmlns:a16="http://schemas.microsoft.com/office/drawing/2014/main" val="3976459273"/>
                    </a:ext>
                  </a:extLst>
                </a:gridCol>
                <a:gridCol w="657301">
                  <a:extLst>
                    <a:ext uri="{9D8B030D-6E8A-4147-A177-3AD203B41FA5}">
                      <a16:colId xmlns:a16="http://schemas.microsoft.com/office/drawing/2014/main" val="653793790"/>
                    </a:ext>
                  </a:extLst>
                </a:gridCol>
                <a:gridCol w="657301">
                  <a:extLst>
                    <a:ext uri="{9D8B030D-6E8A-4147-A177-3AD203B41FA5}">
                      <a16:colId xmlns:a16="http://schemas.microsoft.com/office/drawing/2014/main" val="2277619265"/>
                    </a:ext>
                  </a:extLst>
                </a:gridCol>
                <a:gridCol w="657301">
                  <a:extLst>
                    <a:ext uri="{9D8B030D-6E8A-4147-A177-3AD203B41FA5}">
                      <a16:colId xmlns:a16="http://schemas.microsoft.com/office/drawing/2014/main" val="2449677066"/>
                    </a:ext>
                  </a:extLst>
                </a:gridCol>
                <a:gridCol w="657301">
                  <a:extLst>
                    <a:ext uri="{9D8B030D-6E8A-4147-A177-3AD203B41FA5}">
                      <a16:colId xmlns:a16="http://schemas.microsoft.com/office/drawing/2014/main" val="2137353735"/>
                    </a:ext>
                  </a:extLst>
                </a:gridCol>
                <a:gridCol w="657301">
                  <a:extLst>
                    <a:ext uri="{9D8B030D-6E8A-4147-A177-3AD203B41FA5}">
                      <a16:colId xmlns:a16="http://schemas.microsoft.com/office/drawing/2014/main" val="1239770333"/>
                    </a:ext>
                  </a:extLst>
                </a:gridCol>
              </a:tblGrid>
              <a:tr h="558620">
                <a:tc>
                  <a:txBody>
                    <a:bodyPr/>
                    <a:lstStyle/>
                    <a:p>
                      <a:pPr algn="ctr"/>
                      <a:r>
                        <a:rPr kumimoji="1" lang="en-US" altLang="ja-JP" dirty="0">
                          <a:solidFill>
                            <a:schemeClr val="tx1"/>
                          </a:solidFill>
                        </a:rPr>
                        <a:t>R4</a:t>
                      </a: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dirty="0">
                          <a:solidFill>
                            <a:schemeClr val="tx1"/>
                          </a:solidFill>
                        </a:rPr>
                        <a:t>R5</a:t>
                      </a: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dirty="0">
                          <a:solidFill>
                            <a:schemeClr val="tx1"/>
                          </a:solidFill>
                        </a:rPr>
                        <a:t>R6</a:t>
                      </a: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dirty="0">
                          <a:solidFill>
                            <a:schemeClr val="tx1"/>
                          </a:solidFill>
                        </a:rPr>
                        <a:t>R7</a:t>
                      </a: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dirty="0">
                          <a:solidFill>
                            <a:schemeClr val="tx1"/>
                          </a:solidFill>
                        </a:rPr>
                        <a:t>R8</a:t>
                      </a: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dirty="0">
                          <a:solidFill>
                            <a:schemeClr val="tx1"/>
                          </a:solidFill>
                        </a:rPr>
                        <a:t>R9</a:t>
                      </a: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dirty="0">
                          <a:solidFill>
                            <a:schemeClr val="tx1"/>
                          </a:solidFill>
                        </a:rPr>
                        <a:t>R10</a:t>
                      </a: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dirty="0">
                          <a:solidFill>
                            <a:schemeClr val="tx1"/>
                          </a:solidFill>
                        </a:rPr>
                        <a:t>R11</a:t>
                      </a: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2000974"/>
                  </a:ext>
                </a:extLst>
              </a:tr>
              <a:tr h="650749">
                <a:tc>
                  <a:txBody>
                    <a:bodyPr/>
                    <a:lstStyle/>
                    <a:p>
                      <a:pPr algn="ct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383047"/>
                  </a:ext>
                </a:extLst>
              </a:tr>
              <a:tr h="558620">
                <a:tc>
                  <a:txBody>
                    <a:bodyPr/>
                    <a:lstStyle/>
                    <a:p>
                      <a:pPr algn="ct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0054232"/>
                  </a:ext>
                </a:extLst>
              </a:tr>
            </a:tbl>
          </a:graphicData>
        </a:graphic>
      </p:graphicFrame>
      <p:sp>
        <p:nvSpPr>
          <p:cNvPr id="21" name="正方形/長方形 20">
            <a:extLst>
              <a:ext uri="{FF2B5EF4-FFF2-40B4-BE49-F238E27FC236}">
                <a16:creationId xmlns:a16="http://schemas.microsoft.com/office/drawing/2014/main" id="{A565C1C7-BE3E-42DC-AAD9-365056970B95}"/>
              </a:ext>
            </a:extLst>
          </p:cNvPr>
          <p:cNvSpPr/>
          <p:nvPr/>
        </p:nvSpPr>
        <p:spPr>
          <a:xfrm>
            <a:off x="2207716" y="1428940"/>
            <a:ext cx="2339102" cy="312073"/>
          </a:xfrm>
          <a:prstGeom prst="rect">
            <a:avLst/>
          </a:prstGeom>
        </p:spPr>
        <p:txBody>
          <a:bodyPr wrap="none">
            <a:spAutoFit/>
          </a:bodyPr>
          <a:lstStyle/>
          <a:p>
            <a:pPr>
              <a:lnSpc>
                <a:spcPct val="150000"/>
              </a:lnSpc>
            </a:pPr>
            <a:r>
              <a:rPr lang="ja-JP" altLang="en-US" sz="1050" b="1" dirty="0">
                <a:solidFill>
                  <a:srgbClr val="000000"/>
                </a:solidFill>
                <a:latin typeface="+mn-ea"/>
              </a:rPr>
              <a:t>　</a:t>
            </a:r>
            <a:r>
              <a:rPr lang="ja-JP" altLang="en-US" sz="1050" b="1" dirty="0">
                <a:latin typeface="+mn-ea"/>
              </a:rPr>
              <a:t>データヘルス計画のスケジュール</a:t>
            </a:r>
          </a:p>
        </p:txBody>
      </p:sp>
      <p:sp>
        <p:nvSpPr>
          <p:cNvPr id="4" name="矢印: 五方向 3">
            <a:extLst>
              <a:ext uri="{FF2B5EF4-FFF2-40B4-BE49-F238E27FC236}">
                <a16:creationId xmlns:a16="http://schemas.microsoft.com/office/drawing/2014/main" id="{B8C24431-31F8-4512-98A4-DBAFDE6108D8}"/>
              </a:ext>
            </a:extLst>
          </p:cNvPr>
          <p:cNvSpPr/>
          <p:nvPr/>
        </p:nvSpPr>
        <p:spPr>
          <a:xfrm>
            <a:off x="878305" y="2430379"/>
            <a:ext cx="1082842" cy="421105"/>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C444FF53-CE65-46CD-AF94-914B9B29F754}"/>
              </a:ext>
            </a:extLst>
          </p:cNvPr>
          <p:cNvSpPr/>
          <p:nvPr/>
        </p:nvSpPr>
        <p:spPr>
          <a:xfrm>
            <a:off x="748063" y="2409705"/>
            <a:ext cx="1184940" cy="384721"/>
          </a:xfrm>
          <a:prstGeom prst="rect">
            <a:avLst/>
          </a:prstGeom>
        </p:spPr>
        <p:txBody>
          <a:bodyPr wrap="none">
            <a:spAutoFit/>
          </a:bodyPr>
          <a:lstStyle/>
          <a:p>
            <a:pPr>
              <a:lnSpc>
                <a:spcPct val="150000"/>
              </a:lnSpc>
            </a:pPr>
            <a:r>
              <a:rPr lang="ja-JP" altLang="en-US" sz="1400" b="1" dirty="0">
                <a:solidFill>
                  <a:srgbClr val="000000"/>
                </a:solidFill>
                <a:latin typeface="+mn-ea"/>
              </a:rPr>
              <a:t>　</a:t>
            </a:r>
            <a:r>
              <a:rPr lang="ja-JP" altLang="en-US" sz="1400" b="1" dirty="0">
                <a:latin typeface="+mn-ea"/>
              </a:rPr>
              <a:t>第</a:t>
            </a:r>
            <a:r>
              <a:rPr lang="en-US" altLang="ja-JP" sz="1400" b="1" dirty="0">
                <a:latin typeface="+mn-ea"/>
              </a:rPr>
              <a:t>2</a:t>
            </a:r>
            <a:r>
              <a:rPr lang="ja-JP" altLang="en-US" sz="1400" b="1" dirty="0">
                <a:latin typeface="+mn-ea"/>
              </a:rPr>
              <a:t>期計画</a:t>
            </a:r>
          </a:p>
        </p:txBody>
      </p:sp>
      <p:sp>
        <p:nvSpPr>
          <p:cNvPr id="27" name="矢印: 五方向 26">
            <a:extLst>
              <a:ext uri="{FF2B5EF4-FFF2-40B4-BE49-F238E27FC236}">
                <a16:creationId xmlns:a16="http://schemas.microsoft.com/office/drawing/2014/main" id="{F85507E2-060B-49B1-B700-0595176AB4BB}"/>
              </a:ext>
            </a:extLst>
          </p:cNvPr>
          <p:cNvSpPr/>
          <p:nvPr/>
        </p:nvSpPr>
        <p:spPr>
          <a:xfrm>
            <a:off x="2147057" y="2438430"/>
            <a:ext cx="3832638" cy="421105"/>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n-ea"/>
              </a:rPr>
              <a:t>第</a:t>
            </a:r>
            <a:r>
              <a:rPr kumimoji="1" lang="en-US" altLang="ja-JP" sz="1400" b="1" dirty="0">
                <a:latin typeface="+mn-ea"/>
              </a:rPr>
              <a:t>3</a:t>
            </a:r>
            <a:r>
              <a:rPr kumimoji="1" lang="ja-JP" altLang="en-US" sz="1400" b="1" dirty="0">
                <a:latin typeface="+mn-ea"/>
              </a:rPr>
              <a:t>期計画</a:t>
            </a:r>
          </a:p>
        </p:txBody>
      </p:sp>
      <p:sp>
        <p:nvSpPr>
          <p:cNvPr id="5" name="楕円 4">
            <a:extLst>
              <a:ext uri="{FF2B5EF4-FFF2-40B4-BE49-F238E27FC236}">
                <a16:creationId xmlns:a16="http://schemas.microsoft.com/office/drawing/2014/main" id="{234A6562-60DB-48C9-8DF2-4B72F6C9344C}"/>
              </a:ext>
            </a:extLst>
          </p:cNvPr>
          <p:cNvSpPr/>
          <p:nvPr/>
        </p:nvSpPr>
        <p:spPr>
          <a:xfrm>
            <a:off x="1455822" y="2983832"/>
            <a:ext cx="541421" cy="536747"/>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7CED86C8-6480-4599-A40C-51366592F993}"/>
              </a:ext>
            </a:extLst>
          </p:cNvPr>
          <p:cNvSpPr/>
          <p:nvPr/>
        </p:nvSpPr>
        <p:spPr>
          <a:xfrm>
            <a:off x="1419725" y="3015383"/>
            <a:ext cx="646331" cy="488082"/>
          </a:xfrm>
          <a:prstGeom prst="rect">
            <a:avLst/>
          </a:prstGeom>
        </p:spPr>
        <p:txBody>
          <a:bodyPr wrap="none">
            <a:spAutoFit/>
          </a:bodyPr>
          <a:lstStyle/>
          <a:p>
            <a:pPr algn="ctr">
              <a:lnSpc>
                <a:spcPct val="150000"/>
              </a:lnSpc>
            </a:pPr>
            <a:r>
              <a:rPr lang="ja-JP" altLang="en-US" sz="900" b="1" dirty="0">
                <a:solidFill>
                  <a:schemeClr val="bg1"/>
                </a:solidFill>
                <a:latin typeface="+mn-ea"/>
              </a:rPr>
              <a:t>最終評価</a:t>
            </a:r>
            <a:endParaRPr lang="en-US" altLang="ja-JP" sz="900" b="1" dirty="0">
              <a:solidFill>
                <a:schemeClr val="bg1"/>
              </a:solidFill>
              <a:latin typeface="+mn-ea"/>
            </a:endParaRPr>
          </a:p>
          <a:p>
            <a:pPr algn="ctr">
              <a:lnSpc>
                <a:spcPct val="150000"/>
              </a:lnSpc>
            </a:pPr>
            <a:r>
              <a:rPr lang="ja-JP" altLang="en-US" sz="900" b="1" dirty="0">
                <a:solidFill>
                  <a:schemeClr val="bg1"/>
                </a:solidFill>
                <a:latin typeface="+mn-ea"/>
              </a:rPr>
              <a:t>見直し</a:t>
            </a:r>
          </a:p>
        </p:txBody>
      </p:sp>
      <p:sp>
        <p:nvSpPr>
          <p:cNvPr id="35" name="楕円 34">
            <a:extLst>
              <a:ext uri="{FF2B5EF4-FFF2-40B4-BE49-F238E27FC236}">
                <a16:creationId xmlns:a16="http://schemas.microsoft.com/office/drawing/2014/main" id="{52EBBB27-4B78-420D-891E-196364C3EA41}"/>
              </a:ext>
            </a:extLst>
          </p:cNvPr>
          <p:cNvSpPr/>
          <p:nvPr/>
        </p:nvSpPr>
        <p:spPr>
          <a:xfrm>
            <a:off x="5400616" y="2980480"/>
            <a:ext cx="541421" cy="536747"/>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65B3417A-49B9-42F9-8B80-D1AAF4B1B6C0}"/>
              </a:ext>
            </a:extLst>
          </p:cNvPr>
          <p:cNvSpPr/>
          <p:nvPr/>
        </p:nvSpPr>
        <p:spPr>
          <a:xfrm>
            <a:off x="5364519" y="3012031"/>
            <a:ext cx="646331" cy="488082"/>
          </a:xfrm>
          <a:prstGeom prst="rect">
            <a:avLst/>
          </a:prstGeom>
        </p:spPr>
        <p:txBody>
          <a:bodyPr wrap="none">
            <a:spAutoFit/>
          </a:bodyPr>
          <a:lstStyle/>
          <a:p>
            <a:pPr algn="ctr">
              <a:lnSpc>
                <a:spcPct val="150000"/>
              </a:lnSpc>
            </a:pPr>
            <a:r>
              <a:rPr lang="ja-JP" altLang="en-US" sz="900" b="1" dirty="0">
                <a:solidFill>
                  <a:schemeClr val="bg1"/>
                </a:solidFill>
                <a:latin typeface="+mn-ea"/>
              </a:rPr>
              <a:t>最終評価</a:t>
            </a:r>
            <a:endParaRPr lang="en-US" altLang="ja-JP" sz="900" b="1" dirty="0">
              <a:solidFill>
                <a:schemeClr val="bg1"/>
              </a:solidFill>
              <a:latin typeface="+mn-ea"/>
            </a:endParaRPr>
          </a:p>
          <a:p>
            <a:pPr algn="ctr">
              <a:lnSpc>
                <a:spcPct val="150000"/>
              </a:lnSpc>
            </a:pPr>
            <a:r>
              <a:rPr lang="ja-JP" altLang="en-US" sz="900" b="1" dirty="0">
                <a:solidFill>
                  <a:schemeClr val="bg1"/>
                </a:solidFill>
                <a:latin typeface="+mn-ea"/>
              </a:rPr>
              <a:t>見直し</a:t>
            </a:r>
          </a:p>
        </p:txBody>
      </p:sp>
      <p:sp>
        <p:nvSpPr>
          <p:cNvPr id="39" name="楕円 38">
            <a:extLst>
              <a:ext uri="{FF2B5EF4-FFF2-40B4-BE49-F238E27FC236}">
                <a16:creationId xmlns:a16="http://schemas.microsoft.com/office/drawing/2014/main" id="{8F56B525-D3E3-41BB-8F25-227F0A862F3F}"/>
              </a:ext>
            </a:extLst>
          </p:cNvPr>
          <p:cNvSpPr/>
          <p:nvPr/>
        </p:nvSpPr>
        <p:spPr>
          <a:xfrm>
            <a:off x="3429694" y="2988858"/>
            <a:ext cx="541421" cy="536747"/>
          </a:xfrm>
          <a:prstGeom prst="ellipse">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A38772B2-7526-4592-9026-D0E266A22C96}"/>
              </a:ext>
            </a:extLst>
          </p:cNvPr>
          <p:cNvSpPr/>
          <p:nvPr/>
        </p:nvSpPr>
        <p:spPr>
          <a:xfrm>
            <a:off x="3402000" y="3098856"/>
            <a:ext cx="646331" cy="280333"/>
          </a:xfrm>
          <a:prstGeom prst="rect">
            <a:avLst/>
          </a:prstGeom>
        </p:spPr>
        <p:txBody>
          <a:bodyPr wrap="none">
            <a:spAutoFit/>
          </a:bodyPr>
          <a:lstStyle/>
          <a:p>
            <a:pPr algn="ctr">
              <a:lnSpc>
                <a:spcPct val="150000"/>
              </a:lnSpc>
            </a:pPr>
            <a:r>
              <a:rPr lang="ja-JP" altLang="en-US" sz="900" b="1" dirty="0">
                <a:latin typeface="+mn-ea"/>
              </a:rPr>
              <a:t>中間評価</a:t>
            </a:r>
          </a:p>
        </p:txBody>
      </p:sp>
      <p:sp>
        <p:nvSpPr>
          <p:cNvPr id="22" name="正方形/長方形 21">
            <a:extLst>
              <a:ext uri="{FF2B5EF4-FFF2-40B4-BE49-F238E27FC236}">
                <a16:creationId xmlns:a16="http://schemas.microsoft.com/office/drawing/2014/main" id="{46B0D435-DFC7-4E88-99CA-DBDCCB40474B}"/>
              </a:ext>
            </a:extLst>
          </p:cNvPr>
          <p:cNvSpPr/>
          <p:nvPr/>
        </p:nvSpPr>
        <p:spPr>
          <a:xfrm>
            <a:off x="3176736" y="8752837"/>
            <a:ext cx="42672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- 5</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1892253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B4F8C2B2-6077-4A49-8550-8E959D1D27B2}"/>
              </a:ext>
            </a:extLst>
          </p:cNvPr>
          <p:cNvSpPr/>
          <p:nvPr/>
        </p:nvSpPr>
        <p:spPr>
          <a:xfrm>
            <a:off x="2403555" y="2889211"/>
            <a:ext cx="3512204" cy="1969866"/>
          </a:xfrm>
          <a:prstGeom prst="roundRect">
            <a:avLst>
              <a:gd name="adj" fmla="val 230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四角形: 角を丸くする 104">
            <a:extLst>
              <a:ext uri="{FF2B5EF4-FFF2-40B4-BE49-F238E27FC236}">
                <a16:creationId xmlns:a16="http://schemas.microsoft.com/office/drawing/2014/main" id="{B1C985CC-2322-4D94-B986-13D0CDAE9765}"/>
              </a:ext>
            </a:extLst>
          </p:cNvPr>
          <p:cNvSpPr/>
          <p:nvPr/>
        </p:nvSpPr>
        <p:spPr>
          <a:xfrm>
            <a:off x="730539" y="4577295"/>
            <a:ext cx="1456054" cy="1132648"/>
          </a:xfrm>
          <a:prstGeom prst="roundRect">
            <a:avLst>
              <a:gd name="adj" fmla="val 230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四角形: 角を丸くする 101">
            <a:extLst>
              <a:ext uri="{FF2B5EF4-FFF2-40B4-BE49-F238E27FC236}">
                <a16:creationId xmlns:a16="http://schemas.microsoft.com/office/drawing/2014/main" id="{AF17F0A7-E4E3-49F1-8494-FB360AD60E39}"/>
              </a:ext>
            </a:extLst>
          </p:cNvPr>
          <p:cNvSpPr/>
          <p:nvPr/>
        </p:nvSpPr>
        <p:spPr>
          <a:xfrm>
            <a:off x="2391886" y="5751673"/>
            <a:ext cx="1456054" cy="1132648"/>
          </a:xfrm>
          <a:prstGeom prst="roundRect">
            <a:avLst>
              <a:gd name="adj" fmla="val 230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四角形: 角を丸くする 100">
            <a:extLst>
              <a:ext uri="{FF2B5EF4-FFF2-40B4-BE49-F238E27FC236}">
                <a16:creationId xmlns:a16="http://schemas.microsoft.com/office/drawing/2014/main" id="{7F46D593-ED37-4CD7-91BD-56DA4873369A}"/>
              </a:ext>
            </a:extLst>
          </p:cNvPr>
          <p:cNvSpPr/>
          <p:nvPr/>
        </p:nvSpPr>
        <p:spPr>
          <a:xfrm>
            <a:off x="4712556" y="5741166"/>
            <a:ext cx="1229343" cy="1132648"/>
          </a:xfrm>
          <a:prstGeom prst="roundRect">
            <a:avLst>
              <a:gd name="adj" fmla="val 230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四角形: 角を丸くする 93">
            <a:extLst>
              <a:ext uri="{FF2B5EF4-FFF2-40B4-BE49-F238E27FC236}">
                <a16:creationId xmlns:a16="http://schemas.microsoft.com/office/drawing/2014/main" id="{2ADE54B8-12BA-46E4-AC95-22E9ABC711FC}"/>
              </a:ext>
            </a:extLst>
          </p:cNvPr>
          <p:cNvSpPr/>
          <p:nvPr/>
        </p:nvSpPr>
        <p:spPr>
          <a:xfrm>
            <a:off x="4842816" y="3558105"/>
            <a:ext cx="911610" cy="218794"/>
          </a:xfrm>
          <a:prstGeom prst="roundRect">
            <a:avLst>
              <a:gd name="adj" fmla="val 230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四角形: 角を丸くする 94">
            <a:extLst>
              <a:ext uri="{FF2B5EF4-FFF2-40B4-BE49-F238E27FC236}">
                <a16:creationId xmlns:a16="http://schemas.microsoft.com/office/drawing/2014/main" id="{97EEBB08-259C-423D-84AF-43A4CCFA4915}"/>
              </a:ext>
            </a:extLst>
          </p:cNvPr>
          <p:cNvSpPr/>
          <p:nvPr/>
        </p:nvSpPr>
        <p:spPr>
          <a:xfrm>
            <a:off x="4842816" y="4085102"/>
            <a:ext cx="911610" cy="218794"/>
          </a:xfrm>
          <a:prstGeom prst="roundRect">
            <a:avLst>
              <a:gd name="adj" fmla="val 230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四角形: 角を丸くする 97">
            <a:extLst>
              <a:ext uri="{FF2B5EF4-FFF2-40B4-BE49-F238E27FC236}">
                <a16:creationId xmlns:a16="http://schemas.microsoft.com/office/drawing/2014/main" id="{34F3902C-9669-4434-B9BB-865EEA4EFC0D}"/>
              </a:ext>
            </a:extLst>
          </p:cNvPr>
          <p:cNvSpPr/>
          <p:nvPr/>
        </p:nvSpPr>
        <p:spPr>
          <a:xfrm>
            <a:off x="2595001" y="3493948"/>
            <a:ext cx="1456054" cy="1132648"/>
          </a:xfrm>
          <a:prstGeom prst="roundRect">
            <a:avLst>
              <a:gd name="adj" fmla="val 2307"/>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四角形: 角を丸くする 98">
            <a:extLst>
              <a:ext uri="{FF2B5EF4-FFF2-40B4-BE49-F238E27FC236}">
                <a16:creationId xmlns:a16="http://schemas.microsoft.com/office/drawing/2014/main" id="{90DA5C86-5C06-4396-A9CA-7E7BBEE92957}"/>
              </a:ext>
            </a:extLst>
          </p:cNvPr>
          <p:cNvSpPr/>
          <p:nvPr/>
        </p:nvSpPr>
        <p:spPr>
          <a:xfrm>
            <a:off x="2873913" y="3849431"/>
            <a:ext cx="911610" cy="218794"/>
          </a:xfrm>
          <a:prstGeom prst="roundRect">
            <a:avLst>
              <a:gd name="adj" fmla="val 230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四角形: 角を丸くする 96">
            <a:extLst>
              <a:ext uri="{FF2B5EF4-FFF2-40B4-BE49-F238E27FC236}">
                <a16:creationId xmlns:a16="http://schemas.microsoft.com/office/drawing/2014/main" id="{B7FCD035-0D19-4A04-B331-3592F390E166}"/>
              </a:ext>
            </a:extLst>
          </p:cNvPr>
          <p:cNvSpPr/>
          <p:nvPr/>
        </p:nvSpPr>
        <p:spPr>
          <a:xfrm>
            <a:off x="3329713" y="2926181"/>
            <a:ext cx="1826141" cy="341828"/>
          </a:xfrm>
          <a:prstGeom prst="roundRect">
            <a:avLst>
              <a:gd name="adj" fmla="val 230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600" b="1" dirty="0">
                <a:solidFill>
                  <a:schemeClr val="tx1"/>
                </a:solidFill>
              </a:rPr>
              <a:t>保険者（川棚町）</a:t>
            </a:r>
          </a:p>
        </p:txBody>
      </p:sp>
      <p:sp>
        <p:nvSpPr>
          <p:cNvPr id="28" name="テキスト ボックス 1">
            <a:extLst>
              <a:ext uri="{FF2B5EF4-FFF2-40B4-BE49-F238E27FC236}">
                <a16:creationId xmlns:a16="http://schemas.microsoft.com/office/drawing/2014/main" id="{9A77BC4E-B374-4061-BE93-73A08E6F9812}"/>
              </a:ext>
            </a:extLst>
          </p:cNvPr>
          <p:cNvSpPr txBox="1"/>
          <p:nvPr/>
        </p:nvSpPr>
        <p:spPr>
          <a:xfrm>
            <a:off x="2609400" y="2274210"/>
            <a:ext cx="1569660" cy="46166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sz="1200" b="1" kern="100" dirty="0">
                <a:effectLst/>
                <a:latin typeface="+mn-ea"/>
                <a:cs typeface="Times New Roman" panose="02020603050405020304" pitchFamily="18" charset="0"/>
              </a:rPr>
              <a:t>川棚町の実施体制図</a:t>
            </a:r>
          </a:p>
          <a:p>
            <a:pPr algn="just">
              <a:spcAft>
                <a:spcPts val="0"/>
              </a:spcAft>
            </a:pPr>
            <a:r>
              <a:rPr lang="en-US" sz="1200" b="1" kern="100" dirty="0">
                <a:effectLst/>
                <a:latin typeface="+mn-ea"/>
                <a:cs typeface="Times New Roman" panose="02020603050405020304" pitchFamily="18" charset="0"/>
              </a:rPr>
              <a:t> </a:t>
            </a:r>
            <a:endParaRPr lang="ja-JP" sz="1200" b="1" kern="100" dirty="0">
              <a:effectLst/>
              <a:latin typeface="+mn-ea"/>
              <a:cs typeface="Times New Roman" panose="02020603050405020304" pitchFamily="18" charset="0"/>
            </a:endParaRPr>
          </a:p>
        </p:txBody>
      </p:sp>
      <p:sp>
        <p:nvSpPr>
          <p:cNvPr id="39" name="Freeform 71">
            <a:extLst>
              <a:ext uri="{FF2B5EF4-FFF2-40B4-BE49-F238E27FC236}">
                <a16:creationId xmlns:a16="http://schemas.microsoft.com/office/drawing/2014/main" id="{27EAD7D6-8FBE-4D5C-A513-143C1B48E283}"/>
              </a:ext>
            </a:extLst>
          </p:cNvPr>
          <p:cNvSpPr>
            <a:spLocks noEditPoints="1"/>
          </p:cNvSpPr>
          <p:nvPr/>
        </p:nvSpPr>
        <p:spPr bwMode="auto">
          <a:xfrm>
            <a:off x="1338980" y="3658507"/>
            <a:ext cx="775028" cy="609579"/>
          </a:xfrm>
          <a:custGeom>
            <a:avLst/>
            <a:gdLst>
              <a:gd name="T0" fmla="*/ 35 w 1633"/>
              <a:gd name="T1" fmla="*/ 1258 h 1265"/>
              <a:gd name="T2" fmla="*/ 1617 w 1633"/>
              <a:gd name="T3" fmla="*/ 33 h 1265"/>
              <a:gd name="T4" fmla="*/ 1598 w 1633"/>
              <a:gd name="T5" fmla="*/ 7 h 1265"/>
              <a:gd name="T6" fmla="*/ 16 w 1633"/>
              <a:gd name="T7" fmla="*/ 1232 h 1265"/>
              <a:gd name="T8" fmla="*/ 35 w 1633"/>
              <a:gd name="T9" fmla="*/ 1258 h 1265"/>
              <a:gd name="T10" fmla="*/ 66 w 1633"/>
              <a:gd name="T11" fmla="*/ 1102 h 1265"/>
              <a:gd name="T12" fmla="*/ 0 w 1633"/>
              <a:gd name="T13" fmla="*/ 1265 h 1265"/>
              <a:gd name="T14" fmla="*/ 175 w 1633"/>
              <a:gd name="T15" fmla="*/ 1242 h 1265"/>
              <a:gd name="T16" fmla="*/ 188 w 1633"/>
              <a:gd name="T17" fmla="*/ 1224 h 1265"/>
              <a:gd name="T18" fmla="*/ 170 w 1633"/>
              <a:gd name="T19" fmla="*/ 1210 h 1265"/>
              <a:gd name="T20" fmla="*/ 170 w 1633"/>
              <a:gd name="T21" fmla="*/ 1210 h 1265"/>
              <a:gd name="T22" fmla="*/ 23 w 1633"/>
              <a:gd name="T23" fmla="*/ 1229 h 1265"/>
              <a:gd name="T24" fmla="*/ 40 w 1633"/>
              <a:gd name="T25" fmla="*/ 1251 h 1265"/>
              <a:gd name="T26" fmla="*/ 96 w 1633"/>
              <a:gd name="T27" fmla="*/ 1114 h 1265"/>
              <a:gd name="T28" fmla="*/ 87 w 1633"/>
              <a:gd name="T29" fmla="*/ 1093 h 1265"/>
              <a:gd name="T30" fmla="*/ 66 w 1633"/>
              <a:gd name="T31" fmla="*/ 1102 h 1265"/>
              <a:gd name="T32" fmla="*/ 1567 w 1633"/>
              <a:gd name="T33" fmla="*/ 163 h 1265"/>
              <a:gd name="T34" fmla="*/ 1633 w 1633"/>
              <a:gd name="T35" fmla="*/ 0 h 1265"/>
              <a:gd name="T36" fmla="*/ 1458 w 1633"/>
              <a:gd name="T37" fmla="*/ 23 h 1265"/>
              <a:gd name="T38" fmla="*/ 1445 w 1633"/>
              <a:gd name="T39" fmla="*/ 41 h 1265"/>
              <a:gd name="T40" fmla="*/ 1463 w 1633"/>
              <a:gd name="T41" fmla="*/ 55 h 1265"/>
              <a:gd name="T42" fmla="*/ 1610 w 1633"/>
              <a:gd name="T43" fmla="*/ 36 h 1265"/>
              <a:gd name="T44" fmla="*/ 1593 w 1633"/>
              <a:gd name="T45" fmla="*/ 14 h 1265"/>
              <a:gd name="T46" fmla="*/ 1537 w 1633"/>
              <a:gd name="T47" fmla="*/ 151 h 1265"/>
              <a:gd name="T48" fmla="*/ 1546 w 1633"/>
              <a:gd name="T49" fmla="*/ 172 h 1265"/>
              <a:gd name="T50" fmla="*/ 1567 w 1633"/>
              <a:gd name="T51" fmla="*/ 16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3" h="1265">
                <a:moveTo>
                  <a:pt x="35" y="1258"/>
                </a:moveTo>
                <a:lnTo>
                  <a:pt x="1617" y="33"/>
                </a:lnTo>
                <a:lnTo>
                  <a:pt x="1598" y="7"/>
                </a:lnTo>
                <a:lnTo>
                  <a:pt x="16" y="1232"/>
                </a:lnTo>
                <a:lnTo>
                  <a:pt x="35" y="1258"/>
                </a:lnTo>
                <a:close/>
                <a:moveTo>
                  <a:pt x="66" y="1102"/>
                </a:moveTo>
                <a:lnTo>
                  <a:pt x="0" y="1265"/>
                </a:lnTo>
                <a:lnTo>
                  <a:pt x="175" y="1242"/>
                </a:lnTo>
                <a:cubicBezTo>
                  <a:pt x="183" y="1240"/>
                  <a:pt x="189" y="1232"/>
                  <a:pt x="188" y="1224"/>
                </a:cubicBezTo>
                <a:cubicBezTo>
                  <a:pt x="187" y="1215"/>
                  <a:pt x="179" y="1209"/>
                  <a:pt x="170" y="1210"/>
                </a:cubicBezTo>
                <a:lnTo>
                  <a:pt x="170" y="1210"/>
                </a:lnTo>
                <a:lnTo>
                  <a:pt x="23" y="1229"/>
                </a:lnTo>
                <a:lnTo>
                  <a:pt x="40" y="1251"/>
                </a:lnTo>
                <a:lnTo>
                  <a:pt x="96" y="1114"/>
                </a:lnTo>
                <a:cubicBezTo>
                  <a:pt x="99" y="1105"/>
                  <a:pt x="95" y="1096"/>
                  <a:pt x="87" y="1093"/>
                </a:cubicBezTo>
                <a:cubicBezTo>
                  <a:pt x="79" y="1090"/>
                  <a:pt x="69" y="1093"/>
                  <a:pt x="66" y="1102"/>
                </a:cubicBezTo>
                <a:close/>
                <a:moveTo>
                  <a:pt x="1567" y="163"/>
                </a:moveTo>
                <a:lnTo>
                  <a:pt x="1633" y="0"/>
                </a:lnTo>
                <a:lnTo>
                  <a:pt x="1458" y="23"/>
                </a:lnTo>
                <a:cubicBezTo>
                  <a:pt x="1450" y="25"/>
                  <a:pt x="1443" y="33"/>
                  <a:pt x="1445" y="41"/>
                </a:cubicBezTo>
                <a:cubicBezTo>
                  <a:pt x="1446" y="50"/>
                  <a:pt x="1454" y="56"/>
                  <a:pt x="1463" y="55"/>
                </a:cubicBezTo>
                <a:lnTo>
                  <a:pt x="1610" y="36"/>
                </a:lnTo>
                <a:lnTo>
                  <a:pt x="1593" y="14"/>
                </a:lnTo>
                <a:lnTo>
                  <a:pt x="1537" y="151"/>
                </a:lnTo>
                <a:cubicBezTo>
                  <a:pt x="1534" y="159"/>
                  <a:pt x="1538" y="169"/>
                  <a:pt x="1546" y="172"/>
                </a:cubicBezTo>
                <a:cubicBezTo>
                  <a:pt x="1554" y="175"/>
                  <a:pt x="1563" y="171"/>
                  <a:pt x="1567" y="163"/>
                </a:cubicBezTo>
                <a:close/>
              </a:path>
            </a:pathLst>
          </a:custGeom>
          <a:solidFill>
            <a:srgbClr val="000000"/>
          </a:solidFill>
          <a:ln w="0" cap="flat">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ja-JP" altLang="en-US" sz="800" b="1">
              <a:latin typeface="+mn-ea"/>
            </a:endParaRPr>
          </a:p>
        </p:txBody>
      </p:sp>
      <p:sp>
        <p:nvSpPr>
          <p:cNvPr id="41" name="Freeform 73">
            <a:extLst>
              <a:ext uri="{FF2B5EF4-FFF2-40B4-BE49-F238E27FC236}">
                <a16:creationId xmlns:a16="http://schemas.microsoft.com/office/drawing/2014/main" id="{984F95B3-4034-42C1-AD33-F99525677841}"/>
              </a:ext>
            </a:extLst>
          </p:cNvPr>
          <p:cNvSpPr>
            <a:spLocks noEditPoints="1"/>
          </p:cNvSpPr>
          <p:nvPr/>
        </p:nvSpPr>
        <p:spPr bwMode="auto">
          <a:xfrm>
            <a:off x="5596479" y="4915634"/>
            <a:ext cx="97267" cy="779270"/>
          </a:xfrm>
          <a:custGeom>
            <a:avLst/>
            <a:gdLst>
              <a:gd name="T0" fmla="*/ 76 w 185"/>
              <a:gd name="T1" fmla="*/ 2001 h 2033"/>
              <a:gd name="T2" fmla="*/ 76 w 185"/>
              <a:gd name="T3" fmla="*/ 32 h 2033"/>
              <a:gd name="T4" fmla="*/ 108 w 185"/>
              <a:gd name="T5" fmla="*/ 32 h 2033"/>
              <a:gd name="T6" fmla="*/ 108 w 185"/>
              <a:gd name="T7" fmla="*/ 2001 h 2033"/>
              <a:gd name="T8" fmla="*/ 76 w 185"/>
              <a:gd name="T9" fmla="*/ 2001 h 2033"/>
              <a:gd name="T10" fmla="*/ 181 w 185"/>
              <a:gd name="T11" fmla="*/ 1881 h 2033"/>
              <a:gd name="T12" fmla="*/ 92 w 185"/>
              <a:gd name="T13" fmla="*/ 2033 h 2033"/>
              <a:gd name="T14" fmla="*/ 4 w 185"/>
              <a:gd name="T15" fmla="*/ 1881 h 2033"/>
              <a:gd name="T16" fmla="*/ 10 w 185"/>
              <a:gd name="T17" fmla="*/ 1859 h 2033"/>
              <a:gd name="T18" fmla="*/ 32 w 185"/>
              <a:gd name="T19" fmla="*/ 1865 h 2033"/>
              <a:gd name="T20" fmla="*/ 106 w 185"/>
              <a:gd name="T21" fmla="*/ 1993 h 2033"/>
              <a:gd name="T22" fmla="*/ 79 w 185"/>
              <a:gd name="T23" fmla="*/ 1993 h 2033"/>
              <a:gd name="T24" fmla="*/ 153 w 185"/>
              <a:gd name="T25" fmla="*/ 1865 h 2033"/>
              <a:gd name="T26" fmla="*/ 175 w 185"/>
              <a:gd name="T27" fmla="*/ 1859 h 2033"/>
              <a:gd name="T28" fmla="*/ 181 w 185"/>
              <a:gd name="T29" fmla="*/ 1881 h 2033"/>
              <a:gd name="T30" fmla="*/ 4 w 185"/>
              <a:gd name="T31" fmla="*/ 152 h 2033"/>
              <a:gd name="T32" fmla="*/ 92 w 185"/>
              <a:gd name="T33" fmla="*/ 0 h 2033"/>
              <a:gd name="T34" fmla="*/ 181 w 185"/>
              <a:gd name="T35" fmla="*/ 152 h 2033"/>
              <a:gd name="T36" fmla="*/ 175 w 185"/>
              <a:gd name="T37" fmla="*/ 174 h 2033"/>
              <a:gd name="T38" fmla="*/ 153 w 185"/>
              <a:gd name="T39" fmla="*/ 168 h 2033"/>
              <a:gd name="T40" fmla="*/ 153 w 185"/>
              <a:gd name="T41" fmla="*/ 168 h 2033"/>
              <a:gd name="T42" fmla="*/ 79 w 185"/>
              <a:gd name="T43" fmla="*/ 40 h 2033"/>
              <a:gd name="T44" fmla="*/ 106 w 185"/>
              <a:gd name="T45" fmla="*/ 40 h 2033"/>
              <a:gd name="T46" fmla="*/ 32 w 185"/>
              <a:gd name="T47" fmla="*/ 168 h 2033"/>
              <a:gd name="T48" fmla="*/ 10 w 185"/>
              <a:gd name="T49" fmla="*/ 174 h 2033"/>
              <a:gd name="T50" fmla="*/ 4 w 185"/>
              <a:gd name="T51" fmla="*/ 152 h 2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2033">
                <a:moveTo>
                  <a:pt x="76" y="2001"/>
                </a:moveTo>
                <a:lnTo>
                  <a:pt x="76" y="32"/>
                </a:lnTo>
                <a:lnTo>
                  <a:pt x="108" y="32"/>
                </a:lnTo>
                <a:lnTo>
                  <a:pt x="108" y="2001"/>
                </a:lnTo>
                <a:lnTo>
                  <a:pt x="76" y="2001"/>
                </a:lnTo>
                <a:close/>
                <a:moveTo>
                  <a:pt x="181" y="1881"/>
                </a:moveTo>
                <a:lnTo>
                  <a:pt x="92" y="2033"/>
                </a:lnTo>
                <a:lnTo>
                  <a:pt x="4" y="1881"/>
                </a:lnTo>
                <a:cubicBezTo>
                  <a:pt x="0" y="1873"/>
                  <a:pt x="2" y="1863"/>
                  <a:pt x="10" y="1859"/>
                </a:cubicBezTo>
                <a:cubicBezTo>
                  <a:pt x="17" y="1855"/>
                  <a:pt x="27" y="1857"/>
                  <a:pt x="32" y="1865"/>
                </a:cubicBezTo>
                <a:lnTo>
                  <a:pt x="106" y="1993"/>
                </a:lnTo>
                <a:lnTo>
                  <a:pt x="79" y="1993"/>
                </a:lnTo>
                <a:lnTo>
                  <a:pt x="153" y="1865"/>
                </a:lnTo>
                <a:cubicBezTo>
                  <a:pt x="158" y="1857"/>
                  <a:pt x="168" y="1855"/>
                  <a:pt x="175" y="1859"/>
                </a:cubicBezTo>
                <a:cubicBezTo>
                  <a:pt x="183" y="1863"/>
                  <a:pt x="185" y="1873"/>
                  <a:pt x="181" y="1881"/>
                </a:cubicBezTo>
                <a:close/>
                <a:moveTo>
                  <a:pt x="4" y="152"/>
                </a:moveTo>
                <a:lnTo>
                  <a:pt x="92" y="0"/>
                </a:lnTo>
                <a:lnTo>
                  <a:pt x="181" y="152"/>
                </a:lnTo>
                <a:cubicBezTo>
                  <a:pt x="185" y="160"/>
                  <a:pt x="183" y="170"/>
                  <a:pt x="175" y="174"/>
                </a:cubicBezTo>
                <a:cubicBezTo>
                  <a:pt x="168" y="178"/>
                  <a:pt x="158" y="176"/>
                  <a:pt x="153" y="168"/>
                </a:cubicBezTo>
                <a:lnTo>
                  <a:pt x="153" y="168"/>
                </a:lnTo>
                <a:lnTo>
                  <a:pt x="79" y="40"/>
                </a:lnTo>
                <a:lnTo>
                  <a:pt x="106" y="40"/>
                </a:lnTo>
                <a:lnTo>
                  <a:pt x="32" y="168"/>
                </a:lnTo>
                <a:cubicBezTo>
                  <a:pt x="27" y="176"/>
                  <a:pt x="17" y="178"/>
                  <a:pt x="10" y="174"/>
                </a:cubicBezTo>
                <a:cubicBezTo>
                  <a:pt x="2" y="170"/>
                  <a:pt x="0" y="160"/>
                  <a:pt x="4" y="152"/>
                </a:cubicBezTo>
                <a:close/>
              </a:path>
            </a:pathLst>
          </a:custGeom>
          <a:solidFill>
            <a:srgbClr val="000000"/>
          </a:solidFill>
          <a:ln w="0" cap="flat">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ja-JP" altLang="en-US" sz="800" b="1">
              <a:latin typeface="+mn-ea"/>
            </a:endParaRPr>
          </a:p>
        </p:txBody>
      </p:sp>
      <p:sp>
        <p:nvSpPr>
          <p:cNvPr id="43" name="Rectangle 75">
            <a:extLst>
              <a:ext uri="{FF2B5EF4-FFF2-40B4-BE49-F238E27FC236}">
                <a16:creationId xmlns:a16="http://schemas.microsoft.com/office/drawing/2014/main" id="{A97B0699-8B59-44A8-8DA0-2E80F2CE0479}"/>
              </a:ext>
            </a:extLst>
          </p:cNvPr>
          <p:cNvSpPr>
            <a:spLocks noChangeArrowheads="1"/>
          </p:cNvSpPr>
          <p:nvPr/>
        </p:nvSpPr>
        <p:spPr bwMode="auto">
          <a:xfrm>
            <a:off x="5182914" y="5897424"/>
            <a:ext cx="30777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mn-ea"/>
              </a:rPr>
              <a:t>長崎県</a:t>
            </a:r>
            <a:endParaRPr kumimoji="0" lang="ja-JP" altLang="ja-JP" sz="800" b="1" i="0" u="none" strike="noStrike" cap="none" normalizeH="0" baseline="0" dirty="0">
              <a:ln>
                <a:noFill/>
              </a:ln>
              <a:solidFill>
                <a:schemeClr val="tx1"/>
              </a:solidFill>
              <a:effectLst/>
              <a:latin typeface="+mn-ea"/>
            </a:endParaRPr>
          </a:p>
        </p:txBody>
      </p:sp>
      <p:sp>
        <p:nvSpPr>
          <p:cNvPr id="45" name="Rectangle 77">
            <a:extLst>
              <a:ext uri="{FF2B5EF4-FFF2-40B4-BE49-F238E27FC236}">
                <a16:creationId xmlns:a16="http://schemas.microsoft.com/office/drawing/2014/main" id="{64D90A52-91CC-4F81-AB32-061E53765E6F}"/>
              </a:ext>
            </a:extLst>
          </p:cNvPr>
          <p:cNvSpPr>
            <a:spLocks noChangeArrowheads="1"/>
          </p:cNvSpPr>
          <p:nvPr/>
        </p:nvSpPr>
        <p:spPr bwMode="auto">
          <a:xfrm>
            <a:off x="1320173" y="6263410"/>
            <a:ext cx="41036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mn-ea"/>
              </a:rPr>
              <a:t>情報共有</a:t>
            </a:r>
            <a:endParaRPr kumimoji="0" lang="ja-JP" altLang="ja-JP" sz="800" b="1" i="0" u="none" strike="noStrike" cap="none" normalizeH="0" baseline="0" dirty="0">
              <a:ln>
                <a:noFill/>
              </a:ln>
              <a:solidFill>
                <a:schemeClr val="tx1"/>
              </a:solidFill>
              <a:effectLst/>
              <a:latin typeface="+mn-ea"/>
            </a:endParaRPr>
          </a:p>
        </p:txBody>
      </p:sp>
      <p:sp>
        <p:nvSpPr>
          <p:cNvPr id="46" name="Rectangle 78">
            <a:extLst>
              <a:ext uri="{FF2B5EF4-FFF2-40B4-BE49-F238E27FC236}">
                <a16:creationId xmlns:a16="http://schemas.microsoft.com/office/drawing/2014/main" id="{20A7356F-9B75-4F6D-B0DF-68771C83C157}"/>
              </a:ext>
            </a:extLst>
          </p:cNvPr>
          <p:cNvSpPr>
            <a:spLocks noChangeArrowheads="1"/>
          </p:cNvSpPr>
          <p:nvPr/>
        </p:nvSpPr>
        <p:spPr bwMode="auto">
          <a:xfrm>
            <a:off x="2816752" y="5184875"/>
            <a:ext cx="5129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mn-ea"/>
              </a:rPr>
              <a:t>支援・評価</a:t>
            </a:r>
            <a:endParaRPr kumimoji="0" lang="ja-JP" altLang="ja-JP" sz="800" b="1" i="0" u="none" strike="noStrike" cap="none" normalizeH="0" baseline="0" dirty="0">
              <a:ln>
                <a:noFill/>
              </a:ln>
              <a:solidFill>
                <a:schemeClr val="tx1"/>
              </a:solidFill>
              <a:effectLst/>
              <a:latin typeface="+mn-ea"/>
            </a:endParaRPr>
          </a:p>
        </p:txBody>
      </p:sp>
      <p:sp>
        <p:nvSpPr>
          <p:cNvPr id="47" name="Rectangle 79">
            <a:extLst>
              <a:ext uri="{FF2B5EF4-FFF2-40B4-BE49-F238E27FC236}">
                <a16:creationId xmlns:a16="http://schemas.microsoft.com/office/drawing/2014/main" id="{847A6079-F0DD-4B92-9CED-E18EC5286C48}"/>
              </a:ext>
            </a:extLst>
          </p:cNvPr>
          <p:cNvSpPr>
            <a:spLocks noChangeArrowheads="1"/>
          </p:cNvSpPr>
          <p:nvPr/>
        </p:nvSpPr>
        <p:spPr bwMode="auto">
          <a:xfrm>
            <a:off x="4087398" y="6609343"/>
            <a:ext cx="41036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mn-ea"/>
              </a:rPr>
              <a:t>情報共有</a:t>
            </a:r>
            <a:endParaRPr kumimoji="0" lang="ja-JP" altLang="ja-JP" sz="800" b="1" i="0" u="none" strike="noStrike" cap="none" normalizeH="0" baseline="0" dirty="0">
              <a:ln>
                <a:noFill/>
              </a:ln>
              <a:solidFill>
                <a:schemeClr val="tx1"/>
              </a:solidFill>
              <a:effectLst/>
              <a:latin typeface="+mn-ea"/>
            </a:endParaRPr>
          </a:p>
        </p:txBody>
      </p:sp>
      <p:sp>
        <p:nvSpPr>
          <p:cNvPr id="48" name="Rectangle 80">
            <a:extLst>
              <a:ext uri="{FF2B5EF4-FFF2-40B4-BE49-F238E27FC236}">
                <a16:creationId xmlns:a16="http://schemas.microsoft.com/office/drawing/2014/main" id="{6B2E5731-048E-43CD-932D-9FFFC8A2DFB0}"/>
              </a:ext>
            </a:extLst>
          </p:cNvPr>
          <p:cNvSpPr>
            <a:spLocks noChangeArrowheads="1"/>
          </p:cNvSpPr>
          <p:nvPr/>
        </p:nvSpPr>
        <p:spPr bwMode="auto">
          <a:xfrm>
            <a:off x="1759851" y="4169542"/>
            <a:ext cx="41036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mn-ea"/>
              </a:rPr>
              <a:t>情報共有</a:t>
            </a:r>
            <a:endParaRPr kumimoji="0" lang="ja-JP" altLang="ja-JP" sz="800" b="1" i="0" u="none" strike="noStrike" cap="none" normalizeH="0" baseline="0" dirty="0">
              <a:ln>
                <a:noFill/>
              </a:ln>
              <a:solidFill>
                <a:schemeClr val="tx1"/>
              </a:solidFill>
              <a:effectLst/>
              <a:latin typeface="+mn-ea"/>
            </a:endParaRPr>
          </a:p>
        </p:txBody>
      </p:sp>
      <p:sp>
        <p:nvSpPr>
          <p:cNvPr id="49" name="Rectangle 81">
            <a:extLst>
              <a:ext uri="{FF2B5EF4-FFF2-40B4-BE49-F238E27FC236}">
                <a16:creationId xmlns:a16="http://schemas.microsoft.com/office/drawing/2014/main" id="{53FAB3DA-48BC-4DA8-8BD8-4F5A39265805}"/>
              </a:ext>
            </a:extLst>
          </p:cNvPr>
          <p:cNvSpPr>
            <a:spLocks noChangeArrowheads="1"/>
          </p:cNvSpPr>
          <p:nvPr/>
        </p:nvSpPr>
        <p:spPr bwMode="auto">
          <a:xfrm>
            <a:off x="5750727" y="514233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mn-ea"/>
              </a:rPr>
              <a:t>相談</a:t>
            </a:r>
            <a:endParaRPr kumimoji="0" lang="en-US" altLang="ja-JP" sz="800" b="1" i="0" u="none" strike="noStrike" cap="none" normalizeH="0" baseline="0" dirty="0">
              <a:ln>
                <a:noFill/>
              </a:ln>
              <a:solidFill>
                <a:srgbClr val="000000"/>
              </a:solidFill>
              <a:effectLst/>
              <a:latin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lang="ja-JP" altLang="en-US" sz="800" b="1" dirty="0">
                <a:solidFill>
                  <a:srgbClr val="000000"/>
                </a:solidFill>
                <a:latin typeface="+mn-ea"/>
              </a:rPr>
              <a:t>情報共有</a:t>
            </a:r>
            <a:endParaRPr kumimoji="0" lang="ja-JP" altLang="ja-JP" sz="800" b="1" i="0" u="none" strike="noStrike" cap="none" normalizeH="0" baseline="0" dirty="0">
              <a:ln>
                <a:noFill/>
              </a:ln>
              <a:solidFill>
                <a:schemeClr val="tx1"/>
              </a:solidFill>
              <a:effectLst/>
              <a:latin typeface="+mn-ea"/>
            </a:endParaRPr>
          </a:p>
        </p:txBody>
      </p:sp>
      <p:sp>
        <p:nvSpPr>
          <p:cNvPr id="50" name="Rectangle 82">
            <a:extLst>
              <a:ext uri="{FF2B5EF4-FFF2-40B4-BE49-F238E27FC236}">
                <a16:creationId xmlns:a16="http://schemas.microsoft.com/office/drawing/2014/main" id="{1A717A2F-24DE-44A0-ACD8-E3094D3A9734}"/>
              </a:ext>
            </a:extLst>
          </p:cNvPr>
          <p:cNvSpPr>
            <a:spLocks noChangeArrowheads="1"/>
          </p:cNvSpPr>
          <p:nvPr/>
        </p:nvSpPr>
        <p:spPr bwMode="auto">
          <a:xfrm>
            <a:off x="1458566" y="3910064"/>
            <a:ext cx="20518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mn-ea"/>
              </a:rPr>
              <a:t>助言</a:t>
            </a:r>
            <a:endParaRPr kumimoji="0" lang="ja-JP" altLang="ja-JP" sz="800" b="1" i="0" u="none" strike="noStrike" cap="none" normalizeH="0" baseline="0" dirty="0">
              <a:ln>
                <a:noFill/>
              </a:ln>
              <a:solidFill>
                <a:schemeClr val="tx1"/>
              </a:solidFill>
              <a:effectLst/>
              <a:latin typeface="+mn-ea"/>
            </a:endParaRPr>
          </a:p>
        </p:txBody>
      </p:sp>
      <p:sp>
        <p:nvSpPr>
          <p:cNvPr id="52" name="Rectangle 84">
            <a:extLst>
              <a:ext uri="{FF2B5EF4-FFF2-40B4-BE49-F238E27FC236}">
                <a16:creationId xmlns:a16="http://schemas.microsoft.com/office/drawing/2014/main" id="{3A22DDC2-0701-4D09-9861-286C5D929164}"/>
              </a:ext>
            </a:extLst>
          </p:cNvPr>
          <p:cNvSpPr>
            <a:spLocks noChangeArrowheads="1"/>
          </p:cNvSpPr>
          <p:nvPr/>
        </p:nvSpPr>
        <p:spPr bwMode="auto">
          <a:xfrm>
            <a:off x="3069505" y="3525181"/>
            <a:ext cx="5129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mn-ea"/>
              </a:rPr>
              <a:t>事業実施者</a:t>
            </a:r>
            <a:endParaRPr kumimoji="0" lang="ja-JP" altLang="ja-JP" sz="800" b="1" i="0" u="none" strike="noStrike" cap="none" normalizeH="0" baseline="0" dirty="0">
              <a:ln>
                <a:noFill/>
              </a:ln>
              <a:solidFill>
                <a:schemeClr val="tx1"/>
              </a:solidFill>
              <a:effectLst/>
              <a:latin typeface="+mn-ea"/>
            </a:endParaRPr>
          </a:p>
        </p:txBody>
      </p:sp>
      <p:sp>
        <p:nvSpPr>
          <p:cNvPr id="53" name="Rectangle 85">
            <a:extLst>
              <a:ext uri="{FF2B5EF4-FFF2-40B4-BE49-F238E27FC236}">
                <a16:creationId xmlns:a16="http://schemas.microsoft.com/office/drawing/2014/main" id="{2C33D891-839A-4106-B7C1-9239D1D7B6C9}"/>
              </a:ext>
            </a:extLst>
          </p:cNvPr>
          <p:cNvSpPr>
            <a:spLocks noChangeArrowheads="1"/>
          </p:cNvSpPr>
          <p:nvPr/>
        </p:nvSpPr>
        <p:spPr bwMode="auto">
          <a:xfrm>
            <a:off x="2745879" y="3660208"/>
            <a:ext cx="102592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mn-ea"/>
              </a:rPr>
              <a:t>（企画・実施・評価）</a:t>
            </a:r>
            <a:endParaRPr kumimoji="0" lang="ja-JP" altLang="ja-JP" sz="800" b="1" i="0" u="none" strike="noStrike" cap="none" normalizeH="0" baseline="0" dirty="0">
              <a:ln>
                <a:noFill/>
              </a:ln>
              <a:solidFill>
                <a:schemeClr val="tx1"/>
              </a:solidFill>
              <a:effectLst/>
              <a:latin typeface="+mn-ea"/>
            </a:endParaRPr>
          </a:p>
        </p:txBody>
      </p:sp>
      <p:sp>
        <p:nvSpPr>
          <p:cNvPr id="54" name="Rectangle 86">
            <a:extLst>
              <a:ext uri="{FF2B5EF4-FFF2-40B4-BE49-F238E27FC236}">
                <a16:creationId xmlns:a16="http://schemas.microsoft.com/office/drawing/2014/main" id="{FE9EEB9D-D199-4BE9-92F7-BA8FBCBAA699}"/>
              </a:ext>
            </a:extLst>
          </p:cNvPr>
          <p:cNvSpPr>
            <a:spLocks noChangeArrowheads="1"/>
          </p:cNvSpPr>
          <p:nvPr/>
        </p:nvSpPr>
        <p:spPr bwMode="auto">
          <a:xfrm>
            <a:off x="2630692" y="5917598"/>
            <a:ext cx="82073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mn-ea"/>
              </a:rPr>
              <a:t>長崎県国保連合会</a:t>
            </a:r>
            <a:endParaRPr kumimoji="0" lang="ja-JP" altLang="ja-JP" sz="800" b="1" i="0" u="none" strike="noStrike" cap="none" normalizeH="0" baseline="0" dirty="0">
              <a:ln>
                <a:noFill/>
              </a:ln>
              <a:solidFill>
                <a:schemeClr val="tx1"/>
              </a:solidFill>
              <a:effectLst/>
              <a:latin typeface="+mn-ea"/>
            </a:endParaRPr>
          </a:p>
        </p:txBody>
      </p:sp>
      <p:sp>
        <p:nvSpPr>
          <p:cNvPr id="55" name="Freeform 87">
            <a:extLst>
              <a:ext uri="{FF2B5EF4-FFF2-40B4-BE49-F238E27FC236}">
                <a16:creationId xmlns:a16="http://schemas.microsoft.com/office/drawing/2014/main" id="{99D64083-96E7-43AB-8044-35691969B7C1}"/>
              </a:ext>
            </a:extLst>
          </p:cNvPr>
          <p:cNvSpPr>
            <a:spLocks noEditPoints="1"/>
          </p:cNvSpPr>
          <p:nvPr/>
        </p:nvSpPr>
        <p:spPr bwMode="auto">
          <a:xfrm>
            <a:off x="4087831" y="4149329"/>
            <a:ext cx="649778" cy="118757"/>
          </a:xfrm>
          <a:custGeom>
            <a:avLst/>
            <a:gdLst>
              <a:gd name="T0" fmla="*/ 32 w 2833"/>
              <a:gd name="T1" fmla="*/ 76 h 185"/>
              <a:gd name="T2" fmla="*/ 2801 w 2833"/>
              <a:gd name="T3" fmla="*/ 76 h 185"/>
              <a:gd name="T4" fmla="*/ 2801 w 2833"/>
              <a:gd name="T5" fmla="*/ 108 h 185"/>
              <a:gd name="T6" fmla="*/ 32 w 2833"/>
              <a:gd name="T7" fmla="*/ 108 h 185"/>
              <a:gd name="T8" fmla="*/ 32 w 2833"/>
              <a:gd name="T9" fmla="*/ 76 h 185"/>
              <a:gd name="T10" fmla="*/ 152 w 2833"/>
              <a:gd name="T11" fmla="*/ 181 h 185"/>
              <a:gd name="T12" fmla="*/ 0 w 2833"/>
              <a:gd name="T13" fmla="*/ 92 h 185"/>
              <a:gd name="T14" fmla="*/ 152 w 2833"/>
              <a:gd name="T15" fmla="*/ 4 h 185"/>
              <a:gd name="T16" fmla="*/ 174 w 2833"/>
              <a:gd name="T17" fmla="*/ 10 h 185"/>
              <a:gd name="T18" fmla="*/ 168 w 2833"/>
              <a:gd name="T19" fmla="*/ 32 h 185"/>
              <a:gd name="T20" fmla="*/ 40 w 2833"/>
              <a:gd name="T21" fmla="*/ 106 h 185"/>
              <a:gd name="T22" fmla="*/ 40 w 2833"/>
              <a:gd name="T23" fmla="*/ 79 h 185"/>
              <a:gd name="T24" fmla="*/ 168 w 2833"/>
              <a:gd name="T25" fmla="*/ 153 h 185"/>
              <a:gd name="T26" fmla="*/ 174 w 2833"/>
              <a:gd name="T27" fmla="*/ 175 h 185"/>
              <a:gd name="T28" fmla="*/ 152 w 2833"/>
              <a:gd name="T29" fmla="*/ 181 h 185"/>
              <a:gd name="T30" fmla="*/ 2681 w 2833"/>
              <a:gd name="T31" fmla="*/ 4 h 185"/>
              <a:gd name="T32" fmla="*/ 2833 w 2833"/>
              <a:gd name="T33" fmla="*/ 92 h 185"/>
              <a:gd name="T34" fmla="*/ 2681 w 2833"/>
              <a:gd name="T35" fmla="*/ 181 h 185"/>
              <a:gd name="T36" fmla="*/ 2659 w 2833"/>
              <a:gd name="T37" fmla="*/ 175 h 185"/>
              <a:gd name="T38" fmla="*/ 2665 w 2833"/>
              <a:gd name="T39" fmla="*/ 153 h 185"/>
              <a:gd name="T40" fmla="*/ 2665 w 2833"/>
              <a:gd name="T41" fmla="*/ 153 h 185"/>
              <a:gd name="T42" fmla="*/ 2793 w 2833"/>
              <a:gd name="T43" fmla="*/ 79 h 185"/>
              <a:gd name="T44" fmla="*/ 2793 w 2833"/>
              <a:gd name="T45" fmla="*/ 106 h 185"/>
              <a:gd name="T46" fmla="*/ 2665 w 2833"/>
              <a:gd name="T47" fmla="*/ 32 h 185"/>
              <a:gd name="T48" fmla="*/ 2659 w 2833"/>
              <a:gd name="T49" fmla="*/ 10 h 185"/>
              <a:gd name="T50" fmla="*/ 2681 w 2833"/>
              <a:gd name="T51" fmla="*/ 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33" h="185">
                <a:moveTo>
                  <a:pt x="32" y="76"/>
                </a:moveTo>
                <a:lnTo>
                  <a:pt x="2801" y="76"/>
                </a:lnTo>
                <a:lnTo>
                  <a:pt x="2801" y="108"/>
                </a:lnTo>
                <a:lnTo>
                  <a:pt x="32" y="108"/>
                </a:lnTo>
                <a:lnTo>
                  <a:pt x="32" y="76"/>
                </a:lnTo>
                <a:close/>
                <a:moveTo>
                  <a:pt x="152" y="181"/>
                </a:moveTo>
                <a:lnTo>
                  <a:pt x="0" y="92"/>
                </a:lnTo>
                <a:lnTo>
                  <a:pt x="152" y="4"/>
                </a:lnTo>
                <a:cubicBezTo>
                  <a:pt x="160" y="0"/>
                  <a:pt x="170" y="2"/>
                  <a:pt x="174" y="10"/>
                </a:cubicBezTo>
                <a:cubicBezTo>
                  <a:pt x="178" y="17"/>
                  <a:pt x="176" y="27"/>
                  <a:pt x="168" y="32"/>
                </a:cubicBezTo>
                <a:lnTo>
                  <a:pt x="40" y="106"/>
                </a:lnTo>
                <a:lnTo>
                  <a:pt x="40" y="79"/>
                </a:lnTo>
                <a:lnTo>
                  <a:pt x="168" y="153"/>
                </a:lnTo>
                <a:cubicBezTo>
                  <a:pt x="176" y="158"/>
                  <a:pt x="178" y="168"/>
                  <a:pt x="174" y="175"/>
                </a:cubicBezTo>
                <a:cubicBezTo>
                  <a:pt x="170" y="183"/>
                  <a:pt x="160" y="185"/>
                  <a:pt x="152" y="181"/>
                </a:cubicBezTo>
                <a:close/>
                <a:moveTo>
                  <a:pt x="2681" y="4"/>
                </a:moveTo>
                <a:lnTo>
                  <a:pt x="2833" y="92"/>
                </a:lnTo>
                <a:lnTo>
                  <a:pt x="2681" y="181"/>
                </a:lnTo>
                <a:cubicBezTo>
                  <a:pt x="2673" y="185"/>
                  <a:pt x="2663" y="183"/>
                  <a:pt x="2659" y="175"/>
                </a:cubicBezTo>
                <a:cubicBezTo>
                  <a:pt x="2655" y="168"/>
                  <a:pt x="2657" y="158"/>
                  <a:pt x="2665" y="153"/>
                </a:cubicBezTo>
                <a:lnTo>
                  <a:pt x="2665" y="153"/>
                </a:lnTo>
                <a:lnTo>
                  <a:pt x="2793" y="79"/>
                </a:lnTo>
                <a:lnTo>
                  <a:pt x="2793" y="106"/>
                </a:lnTo>
                <a:lnTo>
                  <a:pt x="2665" y="32"/>
                </a:lnTo>
                <a:cubicBezTo>
                  <a:pt x="2657" y="27"/>
                  <a:pt x="2655" y="17"/>
                  <a:pt x="2659" y="10"/>
                </a:cubicBezTo>
                <a:cubicBezTo>
                  <a:pt x="2663" y="2"/>
                  <a:pt x="2673" y="0"/>
                  <a:pt x="2681" y="4"/>
                </a:cubicBezTo>
                <a:close/>
              </a:path>
            </a:pathLst>
          </a:custGeom>
          <a:solidFill>
            <a:srgbClr val="000000"/>
          </a:solidFill>
          <a:ln w="0" cap="flat">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ja-JP" altLang="en-US" sz="800" b="1">
              <a:latin typeface="+mn-ea"/>
            </a:endParaRPr>
          </a:p>
        </p:txBody>
      </p:sp>
      <p:sp>
        <p:nvSpPr>
          <p:cNvPr id="58" name="Freeform 90">
            <a:extLst>
              <a:ext uri="{FF2B5EF4-FFF2-40B4-BE49-F238E27FC236}">
                <a16:creationId xmlns:a16="http://schemas.microsoft.com/office/drawing/2014/main" id="{F76E32D2-6A82-46EA-9E9A-750712E80DA7}"/>
              </a:ext>
            </a:extLst>
          </p:cNvPr>
          <p:cNvSpPr>
            <a:spLocks noEditPoints="1"/>
          </p:cNvSpPr>
          <p:nvPr/>
        </p:nvSpPr>
        <p:spPr bwMode="auto">
          <a:xfrm>
            <a:off x="3222415" y="4098945"/>
            <a:ext cx="103221" cy="192699"/>
          </a:xfrm>
          <a:custGeom>
            <a:avLst/>
            <a:gdLst>
              <a:gd name="T0" fmla="*/ 0 w 52"/>
              <a:gd name="T1" fmla="*/ 26 h 86"/>
              <a:gd name="T2" fmla="*/ 26 w 52"/>
              <a:gd name="T3" fmla="*/ 0 h 86"/>
              <a:gd name="T4" fmla="*/ 52 w 52"/>
              <a:gd name="T5" fmla="*/ 26 h 86"/>
              <a:gd name="T6" fmla="*/ 31 w 52"/>
              <a:gd name="T7" fmla="*/ 26 h 86"/>
              <a:gd name="T8" fmla="*/ 38 w 52"/>
              <a:gd name="T9" fmla="*/ 20 h 86"/>
              <a:gd name="T10" fmla="*/ 38 w 52"/>
              <a:gd name="T11" fmla="*/ 67 h 86"/>
              <a:gd name="T12" fmla="*/ 31 w 52"/>
              <a:gd name="T13" fmla="*/ 60 h 86"/>
              <a:gd name="T14" fmla="*/ 52 w 52"/>
              <a:gd name="T15" fmla="*/ 60 h 86"/>
              <a:gd name="T16" fmla="*/ 26 w 52"/>
              <a:gd name="T17" fmla="*/ 86 h 86"/>
              <a:gd name="T18" fmla="*/ 0 w 52"/>
              <a:gd name="T19" fmla="*/ 60 h 86"/>
              <a:gd name="T20" fmla="*/ 21 w 52"/>
              <a:gd name="T21" fmla="*/ 60 h 86"/>
              <a:gd name="T22" fmla="*/ 14 w 52"/>
              <a:gd name="T23" fmla="*/ 67 h 86"/>
              <a:gd name="T24" fmla="*/ 14 w 52"/>
              <a:gd name="T25" fmla="*/ 20 h 86"/>
              <a:gd name="T26" fmla="*/ 21 w 52"/>
              <a:gd name="T27" fmla="*/ 26 h 86"/>
              <a:gd name="T28" fmla="*/ 0 w 52"/>
              <a:gd name="T29" fmla="*/ 26 h 86"/>
              <a:gd name="T30" fmla="*/ 27 w 52"/>
              <a:gd name="T31" fmla="*/ 13 h 86"/>
              <a:gd name="T32" fmla="*/ 27 w 52"/>
              <a:gd name="T33" fmla="*/ 73 h 86"/>
              <a:gd name="T34" fmla="*/ 15 w 52"/>
              <a:gd name="T35" fmla="*/ 73 h 86"/>
              <a:gd name="T36" fmla="*/ 20 w 52"/>
              <a:gd name="T37" fmla="*/ 62 h 86"/>
              <a:gd name="T38" fmla="*/ 30 w 52"/>
              <a:gd name="T39" fmla="*/ 73 h 86"/>
              <a:gd name="T40" fmla="*/ 21 w 52"/>
              <a:gd name="T41" fmla="*/ 73 h 86"/>
              <a:gd name="T42" fmla="*/ 32 w 52"/>
              <a:gd name="T43" fmla="*/ 62 h 86"/>
              <a:gd name="T44" fmla="*/ 36 w 52"/>
              <a:gd name="T45" fmla="*/ 73 h 86"/>
              <a:gd name="T46" fmla="*/ 25 w 52"/>
              <a:gd name="T47" fmla="*/ 73 h 86"/>
              <a:gd name="T48" fmla="*/ 25 w 52"/>
              <a:gd name="T49" fmla="*/ 13 h 86"/>
              <a:gd name="T50" fmla="*/ 36 w 52"/>
              <a:gd name="T51" fmla="*/ 13 h 86"/>
              <a:gd name="T52" fmla="*/ 32 w 52"/>
              <a:gd name="T53" fmla="*/ 24 h 86"/>
              <a:gd name="T54" fmla="*/ 21 w 52"/>
              <a:gd name="T55" fmla="*/ 14 h 86"/>
              <a:gd name="T56" fmla="*/ 30 w 52"/>
              <a:gd name="T57" fmla="*/ 14 h 86"/>
              <a:gd name="T58" fmla="*/ 20 w 52"/>
              <a:gd name="T59" fmla="*/ 24 h 86"/>
              <a:gd name="T60" fmla="*/ 15 w 52"/>
              <a:gd name="T61" fmla="*/ 13 h 86"/>
              <a:gd name="T62" fmla="*/ 27 w 52"/>
              <a:gd name="T6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86">
                <a:moveTo>
                  <a:pt x="0" y="26"/>
                </a:moveTo>
                <a:lnTo>
                  <a:pt x="26" y="0"/>
                </a:lnTo>
                <a:lnTo>
                  <a:pt x="52" y="26"/>
                </a:lnTo>
                <a:lnTo>
                  <a:pt x="31" y="26"/>
                </a:lnTo>
                <a:lnTo>
                  <a:pt x="38" y="20"/>
                </a:lnTo>
                <a:lnTo>
                  <a:pt x="38" y="67"/>
                </a:lnTo>
                <a:lnTo>
                  <a:pt x="31" y="60"/>
                </a:lnTo>
                <a:lnTo>
                  <a:pt x="52" y="60"/>
                </a:lnTo>
                <a:lnTo>
                  <a:pt x="26" y="86"/>
                </a:lnTo>
                <a:lnTo>
                  <a:pt x="0" y="60"/>
                </a:lnTo>
                <a:lnTo>
                  <a:pt x="21" y="60"/>
                </a:lnTo>
                <a:lnTo>
                  <a:pt x="14" y="67"/>
                </a:lnTo>
                <a:lnTo>
                  <a:pt x="14" y="20"/>
                </a:lnTo>
                <a:lnTo>
                  <a:pt x="21" y="26"/>
                </a:lnTo>
                <a:lnTo>
                  <a:pt x="0" y="26"/>
                </a:lnTo>
                <a:close/>
                <a:moveTo>
                  <a:pt x="27" y="13"/>
                </a:moveTo>
                <a:lnTo>
                  <a:pt x="27" y="73"/>
                </a:lnTo>
                <a:lnTo>
                  <a:pt x="15" y="73"/>
                </a:lnTo>
                <a:lnTo>
                  <a:pt x="20" y="62"/>
                </a:lnTo>
                <a:lnTo>
                  <a:pt x="30" y="73"/>
                </a:lnTo>
                <a:lnTo>
                  <a:pt x="21" y="73"/>
                </a:lnTo>
                <a:lnTo>
                  <a:pt x="32" y="62"/>
                </a:lnTo>
                <a:lnTo>
                  <a:pt x="36" y="73"/>
                </a:lnTo>
                <a:lnTo>
                  <a:pt x="25" y="73"/>
                </a:lnTo>
                <a:lnTo>
                  <a:pt x="25" y="13"/>
                </a:lnTo>
                <a:lnTo>
                  <a:pt x="36" y="13"/>
                </a:lnTo>
                <a:lnTo>
                  <a:pt x="32" y="24"/>
                </a:lnTo>
                <a:lnTo>
                  <a:pt x="21" y="14"/>
                </a:lnTo>
                <a:lnTo>
                  <a:pt x="30" y="14"/>
                </a:lnTo>
                <a:lnTo>
                  <a:pt x="20" y="24"/>
                </a:lnTo>
                <a:lnTo>
                  <a:pt x="15" y="13"/>
                </a:lnTo>
                <a:lnTo>
                  <a:pt x="27" y="13"/>
                </a:lnTo>
                <a:close/>
              </a:path>
            </a:pathLst>
          </a:custGeom>
          <a:solidFill>
            <a:srgbClr val="000000"/>
          </a:solidFill>
          <a:ln w="0" cap="flat">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ja-JP" altLang="en-US" sz="800" b="1">
              <a:latin typeface="+mn-ea"/>
            </a:endParaRPr>
          </a:p>
        </p:txBody>
      </p:sp>
      <p:sp>
        <p:nvSpPr>
          <p:cNvPr id="59" name="Rectangle 91">
            <a:extLst>
              <a:ext uri="{FF2B5EF4-FFF2-40B4-BE49-F238E27FC236}">
                <a16:creationId xmlns:a16="http://schemas.microsoft.com/office/drawing/2014/main" id="{48B0933B-0CEC-41C0-8BE4-E8FAB6E3E298}"/>
              </a:ext>
            </a:extLst>
          </p:cNvPr>
          <p:cNvSpPr>
            <a:spLocks noChangeArrowheads="1"/>
          </p:cNvSpPr>
          <p:nvPr/>
        </p:nvSpPr>
        <p:spPr bwMode="auto">
          <a:xfrm>
            <a:off x="1180148" y="4629237"/>
            <a:ext cx="61555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mn-ea"/>
              </a:rPr>
              <a:t>長崎県医師会</a:t>
            </a:r>
            <a:endParaRPr kumimoji="0" lang="ja-JP" altLang="ja-JP" sz="800" b="1" i="0" u="none" strike="noStrike" cap="none" normalizeH="0" baseline="0" dirty="0">
              <a:ln>
                <a:noFill/>
              </a:ln>
              <a:solidFill>
                <a:schemeClr val="tx1"/>
              </a:solidFill>
              <a:effectLst/>
              <a:latin typeface="+mn-ea"/>
            </a:endParaRPr>
          </a:p>
        </p:txBody>
      </p:sp>
      <p:sp>
        <p:nvSpPr>
          <p:cNvPr id="72" name="Rectangle 104">
            <a:extLst>
              <a:ext uri="{FF2B5EF4-FFF2-40B4-BE49-F238E27FC236}">
                <a16:creationId xmlns:a16="http://schemas.microsoft.com/office/drawing/2014/main" id="{FA5DF87D-FA87-4AE2-B581-851B0698AB9C}"/>
              </a:ext>
            </a:extLst>
          </p:cNvPr>
          <p:cNvSpPr>
            <a:spLocks noChangeArrowheads="1"/>
          </p:cNvSpPr>
          <p:nvPr/>
        </p:nvSpPr>
        <p:spPr bwMode="auto">
          <a:xfrm>
            <a:off x="3047319" y="3927552"/>
            <a:ext cx="5129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mn-ea"/>
              </a:rPr>
              <a:t>国保年金係</a:t>
            </a:r>
            <a:endParaRPr kumimoji="0" lang="ja-JP" altLang="ja-JP" sz="800" b="1" i="0" u="none" strike="noStrike" cap="none" normalizeH="0" baseline="0" dirty="0">
              <a:ln>
                <a:noFill/>
              </a:ln>
              <a:solidFill>
                <a:schemeClr val="tx1"/>
              </a:solidFill>
              <a:effectLst/>
              <a:latin typeface="+mn-ea"/>
            </a:endParaRPr>
          </a:p>
        </p:txBody>
      </p:sp>
      <p:sp>
        <p:nvSpPr>
          <p:cNvPr id="75" name="Rectangle 107">
            <a:extLst>
              <a:ext uri="{FF2B5EF4-FFF2-40B4-BE49-F238E27FC236}">
                <a16:creationId xmlns:a16="http://schemas.microsoft.com/office/drawing/2014/main" id="{077A5586-DBC1-4CAC-91A6-DD4465671CF3}"/>
              </a:ext>
            </a:extLst>
          </p:cNvPr>
          <p:cNvSpPr>
            <a:spLocks noChangeArrowheads="1"/>
          </p:cNvSpPr>
          <p:nvPr/>
        </p:nvSpPr>
        <p:spPr bwMode="auto">
          <a:xfrm>
            <a:off x="3399083" y="4144975"/>
            <a:ext cx="20518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mn-ea"/>
              </a:rPr>
              <a:t>連携</a:t>
            </a:r>
            <a:endParaRPr kumimoji="0" lang="ja-JP" altLang="ja-JP" sz="800" b="1" i="0" u="none" strike="noStrike" cap="none" normalizeH="0" baseline="0" dirty="0">
              <a:ln>
                <a:noFill/>
              </a:ln>
              <a:solidFill>
                <a:schemeClr val="tx1"/>
              </a:solidFill>
              <a:effectLst/>
              <a:latin typeface="+mn-ea"/>
            </a:endParaRPr>
          </a:p>
        </p:txBody>
      </p:sp>
      <p:sp>
        <p:nvSpPr>
          <p:cNvPr id="77" name="Rectangle 109">
            <a:extLst>
              <a:ext uri="{FF2B5EF4-FFF2-40B4-BE49-F238E27FC236}">
                <a16:creationId xmlns:a16="http://schemas.microsoft.com/office/drawing/2014/main" id="{6C3A113A-41FC-4015-A08F-E71EFCF040F4}"/>
              </a:ext>
            </a:extLst>
          </p:cNvPr>
          <p:cNvSpPr>
            <a:spLocks noChangeArrowheads="1"/>
          </p:cNvSpPr>
          <p:nvPr/>
        </p:nvSpPr>
        <p:spPr bwMode="auto">
          <a:xfrm>
            <a:off x="5042141" y="3605947"/>
            <a:ext cx="5129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mn-ea"/>
              </a:rPr>
              <a:t>住民福祉課</a:t>
            </a:r>
            <a:endParaRPr kumimoji="0" lang="ja-JP" altLang="ja-JP" sz="800" b="1" i="0" u="none" strike="noStrike" cap="none" normalizeH="0" baseline="0" dirty="0">
              <a:ln>
                <a:noFill/>
              </a:ln>
              <a:solidFill>
                <a:schemeClr val="tx1"/>
              </a:solidFill>
              <a:effectLst/>
              <a:latin typeface="+mn-ea"/>
            </a:endParaRPr>
          </a:p>
        </p:txBody>
      </p:sp>
      <p:sp>
        <p:nvSpPr>
          <p:cNvPr id="80" name="Rectangle 112">
            <a:extLst>
              <a:ext uri="{FF2B5EF4-FFF2-40B4-BE49-F238E27FC236}">
                <a16:creationId xmlns:a16="http://schemas.microsoft.com/office/drawing/2014/main" id="{12B174D1-5FB4-4341-8037-858D0DA7C77E}"/>
              </a:ext>
            </a:extLst>
          </p:cNvPr>
          <p:cNvSpPr>
            <a:spLocks noChangeArrowheads="1"/>
          </p:cNvSpPr>
          <p:nvPr/>
        </p:nvSpPr>
        <p:spPr bwMode="auto">
          <a:xfrm>
            <a:off x="4310128" y="4280616"/>
            <a:ext cx="20518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800" b="1" dirty="0">
                <a:solidFill>
                  <a:srgbClr val="000000"/>
                </a:solidFill>
                <a:latin typeface="+mn-ea"/>
              </a:rPr>
              <a:t>連携</a:t>
            </a:r>
            <a:endParaRPr kumimoji="0" lang="ja-JP" altLang="ja-JP" sz="800" b="1" i="0" u="none" strike="noStrike" cap="none" normalizeH="0" baseline="0" dirty="0">
              <a:ln>
                <a:noFill/>
              </a:ln>
              <a:solidFill>
                <a:schemeClr val="tx1"/>
              </a:solidFill>
              <a:effectLst/>
              <a:latin typeface="+mn-ea"/>
            </a:endParaRPr>
          </a:p>
        </p:txBody>
      </p:sp>
      <p:sp>
        <p:nvSpPr>
          <p:cNvPr id="82" name="Rectangle 114">
            <a:extLst>
              <a:ext uri="{FF2B5EF4-FFF2-40B4-BE49-F238E27FC236}">
                <a16:creationId xmlns:a16="http://schemas.microsoft.com/office/drawing/2014/main" id="{DFA5A6CD-3CED-4A6E-B26F-D58A9AB6039C}"/>
              </a:ext>
            </a:extLst>
          </p:cNvPr>
          <p:cNvSpPr>
            <a:spLocks noChangeArrowheads="1"/>
          </p:cNvSpPr>
          <p:nvPr/>
        </p:nvSpPr>
        <p:spPr bwMode="auto">
          <a:xfrm>
            <a:off x="4220315" y="3764710"/>
            <a:ext cx="41036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mn-ea"/>
              </a:rPr>
              <a:t>情報共有</a:t>
            </a:r>
            <a:endParaRPr kumimoji="0" lang="ja-JP" altLang="ja-JP" sz="800" b="1" i="0" u="none" strike="noStrike" cap="none" normalizeH="0" baseline="0" dirty="0">
              <a:ln>
                <a:noFill/>
              </a:ln>
              <a:solidFill>
                <a:schemeClr val="tx1"/>
              </a:solidFill>
              <a:effectLst/>
              <a:latin typeface="+mn-ea"/>
            </a:endParaRPr>
          </a:p>
        </p:txBody>
      </p:sp>
      <p:sp>
        <p:nvSpPr>
          <p:cNvPr id="83" name="Freeform 115">
            <a:extLst>
              <a:ext uri="{FF2B5EF4-FFF2-40B4-BE49-F238E27FC236}">
                <a16:creationId xmlns:a16="http://schemas.microsoft.com/office/drawing/2014/main" id="{857F5ABB-FDF4-4C4D-AA39-24DFC3D57F3D}"/>
              </a:ext>
            </a:extLst>
          </p:cNvPr>
          <p:cNvSpPr>
            <a:spLocks/>
          </p:cNvSpPr>
          <p:nvPr/>
        </p:nvSpPr>
        <p:spPr bwMode="auto">
          <a:xfrm>
            <a:off x="4840802" y="6368237"/>
            <a:ext cx="1038170" cy="257680"/>
          </a:xfrm>
          <a:custGeom>
            <a:avLst/>
            <a:gdLst>
              <a:gd name="T0" fmla="*/ 0 w 1968"/>
              <a:gd name="T1" fmla="*/ 72 h 432"/>
              <a:gd name="T2" fmla="*/ 72 w 1968"/>
              <a:gd name="T3" fmla="*/ 0 h 432"/>
              <a:gd name="T4" fmla="*/ 1896 w 1968"/>
              <a:gd name="T5" fmla="*/ 0 h 432"/>
              <a:gd name="T6" fmla="*/ 1968 w 1968"/>
              <a:gd name="T7" fmla="*/ 72 h 432"/>
              <a:gd name="T8" fmla="*/ 1968 w 1968"/>
              <a:gd name="T9" fmla="*/ 360 h 432"/>
              <a:gd name="T10" fmla="*/ 1896 w 1968"/>
              <a:gd name="T11" fmla="*/ 432 h 432"/>
              <a:gd name="T12" fmla="*/ 72 w 1968"/>
              <a:gd name="T13" fmla="*/ 432 h 432"/>
              <a:gd name="T14" fmla="*/ 0 w 1968"/>
              <a:gd name="T15" fmla="*/ 360 h 432"/>
              <a:gd name="T16" fmla="*/ 0 w 1968"/>
              <a:gd name="T17" fmla="*/ 7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8" h="432">
                <a:moveTo>
                  <a:pt x="0" y="72"/>
                </a:moveTo>
                <a:cubicBezTo>
                  <a:pt x="0" y="33"/>
                  <a:pt x="33" y="0"/>
                  <a:pt x="72" y="0"/>
                </a:cubicBezTo>
                <a:lnTo>
                  <a:pt x="1896" y="0"/>
                </a:lnTo>
                <a:cubicBezTo>
                  <a:pt x="1936" y="0"/>
                  <a:pt x="1968" y="33"/>
                  <a:pt x="1968" y="72"/>
                </a:cubicBezTo>
                <a:lnTo>
                  <a:pt x="1968" y="360"/>
                </a:lnTo>
                <a:cubicBezTo>
                  <a:pt x="1968" y="400"/>
                  <a:pt x="1936" y="432"/>
                  <a:pt x="1896" y="432"/>
                </a:cubicBezTo>
                <a:lnTo>
                  <a:pt x="72" y="432"/>
                </a:lnTo>
                <a:cubicBezTo>
                  <a:pt x="33" y="432"/>
                  <a:pt x="0" y="400"/>
                  <a:pt x="0" y="360"/>
                </a:cubicBezTo>
                <a:lnTo>
                  <a:pt x="0" y="72"/>
                </a:lnTo>
                <a:close/>
              </a:path>
            </a:pathLst>
          </a:custGeom>
          <a:solidFill>
            <a:schemeClr val="accent4">
              <a:lumMod val="40000"/>
              <a:lumOff val="60000"/>
            </a:schemeClr>
          </a:solidFill>
          <a:ln w="0">
            <a:solidFill>
              <a:srgbClr val="000000"/>
            </a:solidFill>
            <a:prstDash val="solid"/>
            <a:round/>
            <a:headEnd/>
            <a:tailEnd/>
          </a:ln>
        </p:spPr>
        <p:txBody>
          <a:bodyPr vert="horz" wrap="none" lIns="91440" tIns="45720" rIns="91440" bIns="45720" numCol="1" anchor="ctr" anchorCtr="0" compatLnSpc="1">
            <a:prstTxWarp prst="textNoShape">
              <a:avLst/>
            </a:prstTxWarp>
          </a:bodyPr>
          <a:lstStyle/>
          <a:p>
            <a:pPr algn="ctr"/>
            <a:r>
              <a:rPr lang="ja-JP" altLang="en-US" sz="800" b="1" dirty="0">
                <a:latin typeface="+mn-ea"/>
              </a:rPr>
              <a:t>県央保健所</a:t>
            </a:r>
          </a:p>
        </p:txBody>
      </p:sp>
      <p:sp>
        <p:nvSpPr>
          <p:cNvPr id="86" name="Freeform 118">
            <a:extLst>
              <a:ext uri="{FF2B5EF4-FFF2-40B4-BE49-F238E27FC236}">
                <a16:creationId xmlns:a16="http://schemas.microsoft.com/office/drawing/2014/main" id="{71CC6A1C-A02B-4E0A-80CD-EF379250728F}"/>
              </a:ext>
            </a:extLst>
          </p:cNvPr>
          <p:cNvSpPr>
            <a:spLocks noEditPoints="1"/>
          </p:cNvSpPr>
          <p:nvPr/>
        </p:nvSpPr>
        <p:spPr bwMode="auto">
          <a:xfrm>
            <a:off x="3882142" y="6439672"/>
            <a:ext cx="748542" cy="131202"/>
          </a:xfrm>
          <a:custGeom>
            <a:avLst/>
            <a:gdLst>
              <a:gd name="T0" fmla="*/ 32 w 2001"/>
              <a:gd name="T1" fmla="*/ 116 h 193"/>
              <a:gd name="T2" fmla="*/ 1969 w 2001"/>
              <a:gd name="T3" fmla="*/ 109 h 193"/>
              <a:gd name="T4" fmla="*/ 1969 w 2001"/>
              <a:gd name="T5" fmla="*/ 77 h 193"/>
              <a:gd name="T6" fmla="*/ 32 w 2001"/>
              <a:gd name="T7" fmla="*/ 84 h 193"/>
              <a:gd name="T8" fmla="*/ 32 w 2001"/>
              <a:gd name="T9" fmla="*/ 116 h 193"/>
              <a:gd name="T10" fmla="*/ 152 w 2001"/>
              <a:gd name="T11" fmla="*/ 11 h 193"/>
              <a:gd name="T12" fmla="*/ 0 w 2001"/>
              <a:gd name="T13" fmla="*/ 100 h 193"/>
              <a:gd name="T14" fmla="*/ 152 w 2001"/>
              <a:gd name="T15" fmla="*/ 188 h 193"/>
              <a:gd name="T16" fmla="*/ 174 w 2001"/>
              <a:gd name="T17" fmla="*/ 183 h 193"/>
              <a:gd name="T18" fmla="*/ 168 w 2001"/>
              <a:gd name="T19" fmla="*/ 161 h 193"/>
              <a:gd name="T20" fmla="*/ 168 w 2001"/>
              <a:gd name="T21" fmla="*/ 161 h 193"/>
              <a:gd name="T22" fmla="*/ 40 w 2001"/>
              <a:gd name="T23" fmla="*/ 86 h 193"/>
              <a:gd name="T24" fmla="*/ 40 w 2001"/>
              <a:gd name="T25" fmla="*/ 114 h 193"/>
              <a:gd name="T26" fmla="*/ 168 w 2001"/>
              <a:gd name="T27" fmla="*/ 39 h 193"/>
              <a:gd name="T28" fmla="*/ 174 w 2001"/>
              <a:gd name="T29" fmla="*/ 17 h 193"/>
              <a:gd name="T30" fmla="*/ 152 w 2001"/>
              <a:gd name="T31" fmla="*/ 11 h 193"/>
              <a:gd name="T32" fmla="*/ 1849 w 2001"/>
              <a:gd name="T33" fmla="*/ 182 h 193"/>
              <a:gd name="T34" fmla="*/ 2001 w 2001"/>
              <a:gd name="T35" fmla="*/ 92 h 193"/>
              <a:gd name="T36" fmla="*/ 1848 w 2001"/>
              <a:gd name="T37" fmla="*/ 5 h 193"/>
              <a:gd name="T38" fmla="*/ 1827 w 2001"/>
              <a:gd name="T39" fmla="*/ 10 h 193"/>
              <a:gd name="T40" fmla="*/ 1832 w 2001"/>
              <a:gd name="T41" fmla="*/ 32 h 193"/>
              <a:gd name="T42" fmla="*/ 1961 w 2001"/>
              <a:gd name="T43" fmla="*/ 106 h 193"/>
              <a:gd name="T44" fmla="*/ 1961 w 2001"/>
              <a:gd name="T45" fmla="*/ 79 h 193"/>
              <a:gd name="T46" fmla="*/ 1833 w 2001"/>
              <a:gd name="T47" fmla="*/ 154 h 193"/>
              <a:gd name="T48" fmla="*/ 1827 w 2001"/>
              <a:gd name="T49" fmla="*/ 176 h 193"/>
              <a:gd name="T50" fmla="*/ 1849 w 2001"/>
              <a:gd name="T51" fmla="*/ 18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1" h="193">
                <a:moveTo>
                  <a:pt x="32" y="116"/>
                </a:moveTo>
                <a:lnTo>
                  <a:pt x="1969" y="109"/>
                </a:lnTo>
                <a:lnTo>
                  <a:pt x="1969" y="77"/>
                </a:lnTo>
                <a:lnTo>
                  <a:pt x="32" y="84"/>
                </a:lnTo>
                <a:lnTo>
                  <a:pt x="32" y="116"/>
                </a:lnTo>
                <a:close/>
                <a:moveTo>
                  <a:pt x="152" y="11"/>
                </a:moveTo>
                <a:lnTo>
                  <a:pt x="0" y="100"/>
                </a:lnTo>
                <a:lnTo>
                  <a:pt x="152" y="188"/>
                </a:lnTo>
                <a:cubicBezTo>
                  <a:pt x="160" y="193"/>
                  <a:pt x="170" y="190"/>
                  <a:pt x="174" y="183"/>
                </a:cubicBezTo>
                <a:cubicBezTo>
                  <a:pt x="179" y="175"/>
                  <a:pt x="176" y="165"/>
                  <a:pt x="168" y="161"/>
                </a:cubicBezTo>
                <a:lnTo>
                  <a:pt x="168" y="161"/>
                </a:lnTo>
                <a:lnTo>
                  <a:pt x="40" y="86"/>
                </a:lnTo>
                <a:lnTo>
                  <a:pt x="40" y="114"/>
                </a:lnTo>
                <a:lnTo>
                  <a:pt x="168" y="39"/>
                </a:lnTo>
                <a:cubicBezTo>
                  <a:pt x="176" y="34"/>
                  <a:pt x="178" y="25"/>
                  <a:pt x="174" y="17"/>
                </a:cubicBezTo>
                <a:cubicBezTo>
                  <a:pt x="169" y="9"/>
                  <a:pt x="159" y="7"/>
                  <a:pt x="152" y="11"/>
                </a:cubicBezTo>
                <a:close/>
                <a:moveTo>
                  <a:pt x="1849" y="182"/>
                </a:moveTo>
                <a:lnTo>
                  <a:pt x="2001" y="92"/>
                </a:lnTo>
                <a:lnTo>
                  <a:pt x="1848" y="5"/>
                </a:lnTo>
                <a:cubicBezTo>
                  <a:pt x="1841" y="0"/>
                  <a:pt x="1831" y="3"/>
                  <a:pt x="1827" y="10"/>
                </a:cubicBezTo>
                <a:cubicBezTo>
                  <a:pt x="1822" y="18"/>
                  <a:pt x="1825" y="28"/>
                  <a:pt x="1832" y="32"/>
                </a:cubicBezTo>
                <a:lnTo>
                  <a:pt x="1961" y="106"/>
                </a:lnTo>
                <a:lnTo>
                  <a:pt x="1961" y="79"/>
                </a:lnTo>
                <a:lnTo>
                  <a:pt x="1833" y="154"/>
                </a:lnTo>
                <a:cubicBezTo>
                  <a:pt x="1825" y="158"/>
                  <a:pt x="1823" y="168"/>
                  <a:pt x="1827" y="176"/>
                </a:cubicBezTo>
                <a:cubicBezTo>
                  <a:pt x="1832" y="184"/>
                  <a:pt x="1842" y="186"/>
                  <a:pt x="1849" y="182"/>
                </a:cubicBezTo>
                <a:close/>
              </a:path>
            </a:pathLst>
          </a:custGeom>
          <a:solidFill>
            <a:srgbClr val="000000"/>
          </a:solidFill>
          <a:ln w="0" cap="flat">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ja-JP" altLang="en-US" sz="800" b="1">
              <a:latin typeface="+mn-ea"/>
            </a:endParaRPr>
          </a:p>
        </p:txBody>
      </p:sp>
      <p:sp>
        <p:nvSpPr>
          <p:cNvPr id="87" name="Freeform 119">
            <a:extLst>
              <a:ext uri="{FF2B5EF4-FFF2-40B4-BE49-F238E27FC236}">
                <a16:creationId xmlns:a16="http://schemas.microsoft.com/office/drawing/2014/main" id="{ECFAB164-E05E-47D2-8B78-80A875B10BEF}"/>
              </a:ext>
            </a:extLst>
          </p:cNvPr>
          <p:cNvSpPr>
            <a:spLocks noEditPoints="1"/>
          </p:cNvSpPr>
          <p:nvPr/>
        </p:nvSpPr>
        <p:spPr bwMode="auto">
          <a:xfrm>
            <a:off x="4267998" y="4952054"/>
            <a:ext cx="84260" cy="745998"/>
          </a:xfrm>
          <a:custGeom>
            <a:avLst/>
            <a:gdLst>
              <a:gd name="T0" fmla="*/ 108 w 185"/>
              <a:gd name="T1" fmla="*/ 2160 h 2160"/>
              <a:gd name="T2" fmla="*/ 108 w 185"/>
              <a:gd name="T3" fmla="*/ 32 h 2160"/>
              <a:gd name="T4" fmla="*/ 76 w 185"/>
              <a:gd name="T5" fmla="*/ 32 h 2160"/>
              <a:gd name="T6" fmla="*/ 76 w 185"/>
              <a:gd name="T7" fmla="*/ 2160 h 2160"/>
              <a:gd name="T8" fmla="*/ 108 w 185"/>
              <a:gd name="T9" fmla="*/ 2160 h 2160"/>
              <a:gd name="T10" fmla="*/ 181 w 185"/>
              <a:gd name="T11" fmla="*/ 152 h 2160"/>
              <a:gd name="T12" fmla="*/ 92 w 185"/>
              <a:gd name="T13" fmla="*/ 0 h 2160"/>
              <a:gd name="T14" fmla="*/ 4 w 185"/>
              <a:gd name="T15" fmla="*/ 152 h 2160"/>
              <a:gd name="T16" fmla="*/ 10 w 185"/>
              <a:gd name="T17" fmla="*/ 174 h 2160"/>
              <a:gd name="T18" fmla="*/ 32 w 185"/>
              <a:gd name="T19" fmla="*/ 168 h 2160"/>
              <a:gd name="T20" fmla="*/ 32 w 185"/>
              <a:gd name="T21" fmla="*/ 168 h 2160"/>
              <a:gd name="T22" fmla="*/ 106 w 185"/>
              <a:gd name="T23" fmla="*/ 40 h 2160"/>
              <a:gd name="T24" fmla="*/ 79 w 185"/>
              <a:gd name="T25" fmla="*/ 40 h 2160"/>
              <a:gd name="T26" fmla="*/ 153 w 185"/>
              <a:gd name="T27" fmla="*/ 168 h 2160"/>
              <a:gd name="T28" fmla="*/ 175 w 185"/>
              <a:gd name="T29" fmla="*/ 174 h 2160"/>
              <a:gd name="T30" fmla="*/ 181 w 185"/>
              <a:gd name="T31" fmla="*/ 15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2160">
                <a:moveTo>
                  <a:pt x="108" y="2160"/>
                </a:moveTo>
                <a:lnTo>
                  <a:pt x="108" y="32"/>
                </a:lnTo>
                <a:lnTo>
                  <a:pt x="76" y="32"/>
                </a:lnTo>
                <a:lnTo>
                  <a:pt x="76" y="2160"/>
                </a:lnTo>
                <a:lnTo>
                  <a:pt x="108" y="2160"/>
                </a:lnTo>
                <a:close/>
                <a:moveTo>
                  <a:pt x="181" y="152"/>
                </a:moveTo>
                <a:lnTo>
                  <a:pt x="92" y="0"/>
                </a:lnTo>
                <a:lnTo>
                  <a:pt x="4" y="152"/>
                </a:lnTo>
                <a:cubicBezTo>
                  <a:pt x="0" y="160"/>
                  <a:pt x="2" y="170"/>
                  <a:pt x="10" y="174"/>
                </a:cubicBezTo>
                <a:cubicBezTo>
                  <a:pt x="17" y="178"/>
                  <a:pt x="27" y="176"/>
                  <a:pt x="32" y="168"/>
                </a:cubicBezTo>
                <a:lnTo>
                  <a:pt x="32" y="168"/>
                </a:lnTo>
                <a:lnTo>
                  <a:pt x="106" y="40"/>
                </a:lnTo>
                <a:lnTo>
                  <a:pt x="79" y="40"/>
                </a:lnTo>
                <a:lnTo>
                  <a:pt x="153" y="168"/>
                </a:lnTo>
                <a:cubicBezTo>
                  <a:pt x="158" y="176"/>
                  <a:pt x="168" y="178"/>
                  <a:pt x="175" y="174"/>
                </a:cubicBezTo>
                <a:cubicBezTo>
                  <a:pt x="183" y="170"/>
                  <a:pt x="185" y="160"/>
                  <a:pt x="181" y="152"/>
                </a:cubicBezTo>
                <a:close/>
              </a:path>
            </a:pathLst>
          </a:custGeom>
          <a:solidFill>
            <a:srgbClr val="000000"/>
          </a:solidFill>
          <a:ln w="0" cap="flat">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ja-JP" altLang="en-US" sz="800" b="1">
              <a:latin typeface="+mn-ea"/>
            </a:endParaRPr>
          </a:p>
        </p:txBody>
      </p:sp>
      <p:sp>
        <p:nvSpPr>
          <p:cNvPr id="88" name="Rectangle 120">
            <a:extLst>
              <a:ext uri="{FF2B5EF4-FFF2-40B4-BE49-F238E27FC236}">
                <a16:creationId xmlns:a16="http://schemas.microsoft.com/office/drawing/2014/main" id="{15A5CFF4-7EE8-42D6-9565-FEE250A7D98B}"/>
              </a:ext>
            </a:extLst>
          </p:cNvPr>
          <p:cNvSpPr>
            <a:spLocks noChangeArrowheads="1"/>
          </p:cNvSpPr>
          <p:nvPr/>
        </p:nvSpPr>
        <p:spPr bwMode="auto">
          <a:xfrm>
            <a:off x="4386138" y="5088619"/>
            <a:ext cx="102592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000000"/>
                </a:solidFill>
                <a:effectLst/>
                <a:latin typeface="+mn-ea"/>
              </a:rPr>
              <a:t>・保険者間の情報交換</a:t>
            </a:r>
            <a:endParaRPr kumimoji="0" lang="ja-JP" altLang="ja-JP" sz="800" b="1" i="0" u="none" strike="noStrike" cap="none" normalizeH="0" baseline="0">
              <a:ln>
                <a:noFill/>
              </a:ln>
              <a:solidFill>
                <a:schemeClr val="tx1"/>
              </a:solidFill>
              <a:effectLst/>
              <a:latin typeface="+mn-ea"/>
            </a:endParaRPr>
          </a:p>
        </p:txBody>
      </p:sp>
      <p:sp>
        <p:nvSpPr>
          <p:cNvPr id="89" name="Rectangle 121">
            <a:extLst>
              <a:ext uri="{FF2B5EF4-FFF2-40B4-BE49-F238E27FC236}">
                <a16:creationId xmlns:a16="http://schemas.microsoft.com/office/drawing/2014/main" id="{27EAE776-772A-4173-BBAE-3DAE4E3DD224}"/>
              </a:ext>
            </a:extLst>
          </p:cNvPr>
          <p:cNvSpPr>
            <a:spLocks noChangeArrowheads="1"/>
          </p:cNvSpPr>
          <p:nvPr/>
        </p:nvSpPr>
        <p:spPr bwMode="auto">
          <a:xfrm>
            <a:off x="4386138" y="5240985"/>
            <a:ext cx="102592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mn-ea"/>
              </a:rPr>
              <a:t>・データ活用の研修会</a:t>
            </a:r>
            <a:endParaRPr kumimoji="0" lang="ja-JP" altLang="ja-JP" sz="800" b="1" i="0" u="none" strike="noStrike" cap="none" normalizeH="0" baseline="0" dirty="0">
              <a:ln>
                <a:noFill/>
              </a:ln>
              <a:solidFill>
                <a:schemeClr val="tx1"/>
              </a:solidFill>
              <a:effectLst/>
              <a:latin typeface="+mn-ea"/>
            </a:endParaRPr>
          </a:p>
        </p:txBody>
      </p:sp>
      <p:sp>
        <p:nvSpPr>
          <p:cNvPr id="90" name="Rectangle 122">
            <a:extLst>
              <a:ext uri="{FF2B5EF4-FFF2-40B4-BE49-F238E27FC236}">
                <a16:creationId xmlns:a16="http://schemas.microsoft.com/office/drawing/2014/main" id="{B91B5545-39BF-4DC1-9A6B-18C9FE2C864E}"/>
              </a:ext>
            </a:extLst>
          </p:cNvPr>
          <p:cNvSpPr>
            <a:spLocks noChangeArrowheads="1"/>
          </p:cNvSpPr>
          <p:nvPr/>
        </p:nvSpPr>
        <p:spPr bwMode="auto">
          <a:xfrm>
            <a:off x="3951055" y="6263411"/>
            <a:ext cx="71814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mn-ea"/>
              </a:rPr>
              <a:t>共同事務局体制</a:t>
            </a:r>
            <a:endParaRPr kumimoji="0" lang="ja-JP" altLang="ja-JP" sz="800" b="1" i="0" u="none" strike="noStrike" cap="none" normalizeH="0" baseline="0" dirty="0">
              <a:ln>
                <a:noFill/>
              </a:ln>
              <a:solidFill>
                <a:schemeClr val="tx1"/>
              </a:solidFill>
              <a:effectLst/>
              <a:latin typeface="+mn-ea"/>
            </a:endParaRPr>
          </a:p>
        </p:txBody>
      </p:sp>
      <p:sp>
        <p:nvSpPr>
          <p:cNvPr id="91" name="正方形/長方形 90">
            <a:extLst>
              <a:ext uri="{FF2B5EF4-FFF2-40B4-BE49-F238E27FC236}">
                <a16:creationId xmlns:a16="http://schemas.microsoft.com/office/drawing/2014/main" id="{DAC32DC1-CD78-4F61-8C30-680954F73077}"/>
              </a:ext>
            </a:extLst>
          </p:cNvPr>
          <p:cNvSpPr/>
          <p:nvPr/>
        </p:nvSpPr>
        <p:spPr>
          <a:xfrm>
            <a:off x="40178" y="285863"/>
            <a:ext cx="2646878"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５　</a:t>
            </a:r>
            <a:r>
              <a:rPr kumimoji="1" lang="ja-JP" altLang="en-US" sz="1600" b="1" dirty="0">
                <a:solidFill>
                  <a:schemeClr val="tx1"/>
                </a:solidFill>
                <a:latin typeface="+mn-ea"/>
              </a:rPr>
              <a:t>実施体制・関係者連携</a:t>
            </a: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p:txBody>
      </p:sp>
      <p:sp>
        <p:nvSpPr>
          <p:cNvPr id="92" name="正方形/長方形 91">
            <a:extLst>
              <a:ext uri="{FF2B5EF4-FFF2-40B4-BE49-F238E27FC236}">
                <a16:creationId xmlns:a16="http://schemas.microsoft.com/office/drawing/2014/main" id="{4A60843E-D600-427F-9957-8841B3AC227F}"/>
              </a:ext>
            </a:extLst>
          </p:cNvPr>
          <p:cNvSpPr/>
          <p:nvPr/>
        </p:nvSpPr>
        <p:spPr>
          <a:xfrm>
            <a:off x="479503" y="962337"/>
            <a:ext cx="5898994" cy="1039195"/>
          </a:xfrm>
          <a:prstGeom prst="rect">
            <a:avLst/>
          </a:prstGeom>
        </p:spPr>
        <p:txBody>
          <a:bodyPr wrap="square">
            <a:spAutoFit/>
          </a:bodyPr>
          <a:lstStyle/>
          <a:p>
            <a:pPr>
              <a:lnSpc>
                <a:spcPct val="150000"/>
              </a:lnSpc>
              <a:spcBef>
                <a:spcPts val="1200"/>
              </a:spcBef>
            </a:pPr>
            <a:r>
              <a:rPr lang="ja-JP" altLang="en-US" sz="1050" dirty="0">
                <a:solidFill>
                  <a:srgbClr val="000000"/>
                </a:solidFill>
                <a:latin typeface="游ゴシック" panose="020B0400000000000000" pitchFamily="50" charset="-128"/>
                <a:ea typeface="游ゴシック" panose="020B0400000000000000" pitchFamily="50" charset="-128"/>
              </a:rPr>
              <a:t>　</a:t>
            </a:r>
            <a:r>
              <a:rPr lang="ja-JP" altLang="en-US" sz="1050" dirty="0">
                <a:latin typeface="+mn-ea"/>
              </a:rPr>
              <a:t>被保険者の健康の保持増進を図り、病気の予防や早期回復を図るために、</a:t>
            </a:r>
            <a:r>
              <a:rPr lang="ja-JP" altLang="ja-JP" sz="1050" dirty="0">
                <a:latin typeface="+mn-ea"/>
                <a:cs typeface="Times New Roman" panose="02020603050405020304" pitchFamily="18" charset="0"/>
              </a:rPr>
              <a:t>健康推進課</a:t>
            </a:r>
            <a:r>
              <a:rPr lang="ja-JP" altLang="en-US" sz="1050" dirty="0">
                <a:latin typeface="+mn-ea"/>
                <a:cs typeface="Times New Roman" panose="02020603050405020304" pitchFamily="18" charset="0"/>
              </a:rPr>
              <a:t>　</a:t>
            </a:r>
            <a:r>
              <a:rPr lang="ja-JP" altLang="ja-JP" sz="1050" dirty="0">
                <a:latin typeface="+mn-ea"/>
                <a:cs typeface="Times New Roman" panose="02020603050405020304" pitchFamily="18" charset="0"/>
              </a:rPr>
              <a:t>国保年金係</a:t>
            </a:r>
            <a:r>
              <a:rPr lang="ja-JP" altLang="en-US" sz="1050" dirty="0">
                <a:latin typeface="+mn-ea"/>
                <a:cs typeface="Times New Roman" panose="02020603050405020304" pitchFamily="18" charset="0"/>
              </a:rPr>
              <a:t>が</a:t>
            </a:r>
            <a:r>
              <a:rPr lang="ja-JP" altLang="en-US" sz="1050" dirty="0">
                <a:latin typeface="+mn-ea"/>
              </a:rPr>
              <a:t>中心となって健康課題を分析し、計画を策定します。また、</a:t>
            </a:r>
            <a:r>
              <a:rPr lang="ja-JP" altLang="en-US" sz="1050" dirty="0"/>
              <a:t>関係部局や関係機関の協力のもと、効果的・効率的な保健事業を実施して、個別の保健事業の評価や計画の評価をし、必要に応じて計画の見直しや次期計画に反映させます。</a:t>
            </a:r>
            <a:endParaRPr lang="ja-JP" altLang="en-US" sz="1050" dirty="0">
              <a:latin typeface="游ゴシック" panose="020B0400000000000000" pitchFamily="50" charset="-128"/>
              <a:ea typeface="游ゴシック" panose="020B0400000000000000" pitchFamily="50" charset="-128"/>
            </a:endParaRPr>
          </a:p>
        </p:txBody>
      </p:sp>
      <p:cxnSp>
        <p:nvCxnSpPr>
          <p:cNvPr id="93" name="直線コネクタ 92">
            <a:extLst>
              <a:ext uri="{FF2B5EF4-FFF2-40B4-BE49-F238E27FC236}">
                <a16:creationId xmlns:a16="http://schemas.microsoft.com/office/drawing/2014/main" id="{8CB7C294-E02E-4981-9F13-24E2D6BCCC3E}"/>
              </a:ext>
            </a:extLst>
          </p:cNvPr>
          <p:cNvCxnSpPr>
            <a:cxnSpLocks/>
          </p:cNvCxnSpPr>
          <p:nvPr/>
        </p:nvCxnSpPr>
        <p:spPr>
          <a:xfrm>
            <a:off x="0" y="834624"/>
            <a:ext cx="68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9" name="Rectangle 111">
            <a:extLst>
              <a:ext uri="{FF2B5EF4-FFF2-40B4-BE49-F238E27FC236}">
                <a16:creationId xmlns:a16="http://schemas.microsoft.com/office/drawing/2014/main" id="{4F79C79C-CFCF-447D-8E55-B334DCB10CC7}"/>
              </a:ext>
            </a:extLst>
          </p:cNvPr>
          <p:cNvSpPr>
            <a:spLocks noChangeArrowheads="1"/>
          </p:cNvSpPr>
          <p:nvPr/>
        </p:nvSpPr>
        <p:spPr bwMode="auto">
          <a:xfrm>
            <a:off x="5036281" y="4133939"/>
            <a:ext cx="5129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800" b="1" dirty="0">
                <a:solidFill>
                  <a:srgbClr val="000000"/>
                </a:solidFill>
                <a:latin typeface="+mn-ea"/>
              </a:rPr>
              <a:t>長寿支援課</a:t>
            </a:r>
            <a:endParaRPr kumimoji="0" lang="ja-JP" altLang="ja-JP" sz="800" b="1" i="0" u="none" strike="noStrike" cap="none" normalizeH="0" baseline="0" dirty="0">
              <a:ln>
                <a:noFill/>
              </a:ln>
              <a:solidFill>
                <a:schemeClr val="tx1"/>
              </a:solidFill>
              <a:effectLst/>
              <a:latin typeface="+mn-ea"/>
            </a:endParaRPr>
          </a:p>
        </p:txBody>
      </p:sp>
      <p:sp>
        <p:nvSpPr>
          <p:cNvPr id="96" name="Freeform 87">
            <a:extLst>
              <a:ext uri="{FF2B5EF4-FFF2-40B4-BE49-F238E27FC236}">
                <a16:creationId xmlns:a16="http://schemas.microsoft.com/office/drawing/2014/main" id="{208C8F22-7506-47A2-B019-0236C6E83ADE}"/>
              </a:ext>
            </a:extLst>
          </p:cNvPr>
          <p:cNvSpPr>
            <a:spLocks noEditPoints="1"/>
          </p:cNvSpPr>
          <p:nvPr/>
        </p:nvSpPr>
        <p:spPr bwMode="auto">
          <a:xfrm>
            <a:off x="4087831" y="3615879"/>
            <a:ext cx="649778" cy="118757"/>
          </a:xfrm>
          <a:custGeom>
            <a:avLst/>
            <a:gdLst>
              <a:gd name="T0" fmla="*/ 32 w 2833"/>
              <a:gd name="T1" fmla="*/ 76 h 185"/>
              <a:gd name="T2" fmla="*/ 2801 w 2833"/>
              <a:gd name="T3" fmla="*/ 76 h 185"/>
              <a:gd name="T4" fmla="*/ 2801 w 2833"/>
              <a:gd name="T5" fmla="*/ 108 h 185"/>
              <a:gd name="T6" fmla="*/ 32 w 2833"/>
              <a:gd name="T7" fmla="*/ 108 h 185"/>
              <a:gd name="T8" fmla="*/ 32 w 2833"/>
              <a:gd name="T9" fmla="*/ 76 h 185"/>
              <a:gd name="T10" fmla="*/ 152 w 2833"/>
              <a:gd name="T11" fmla="*/ 181 h 185"/>
              <a:gd name="T12" fmla="*/ 0 w 2833"/>
              <a:gd name="T13" fmla="*/ 92 h 185"/>
              <a:gd name="T14" fmla="*/ 152 w 2833"/>
              <a:gd name="T15" fmla="*/ 4 h 185"/>
              <a:gd name="T16" fmla="*/ 174 w 2833"/>
              <a:gd name="T17" fmla="*/ 10 h 185"/>
              <a:gd name="T18" fmla="*/ 168 w 2833"/>
              <a:gd name="T19" fmla="*/ 32 h 185"/>
              <a:gd name="T20" fmla="*/ 40 w 2833"/>
              <a:gd name="T21" fmla="*/ 106 h 185"/>
              <a:gd name="T22" fmla="*/ 40 w 2833"/>
              <a:gd name="T23" fmla="*/ 79 h 185"/>
              <a:gd name="T24" fmla="*/ 168 w 2833"/>
              <a:gd name="T25" fmla="*/ 153 h 185"/>
              <a:gd name="T26" fmla="*/ 174 w 2833"/>
              <a:gd name="T27" fmla="*/ 175 h 185"/>
              <a:gd name="T28" fmla="*/ 152 w 2833"/>
              <a:gd name="T29" fmla="*/ 181 h 185"/>
              <a:gd name="T30" fmla="*/ 2681 w 2833"/>
              <a:gd name="T31" fmla="*/ 4 h 185"/>
              <a:gd name="T32" fmla="*/ 2833 w 2833"/>
              <a:gd name="T33" fmla="*/ 92 h 185"/>
              <a:gd name="T34" fmla="*/ 2681 w 2833"/>
              <a:gd name="T35" fmla="*/ 181 h 185"/>
              <a:gd name="T36" fmla="*/ 2659 w 2833"/>
              <a:gd name="T37" fmla="*/ 175 h 185"/>
              <a:gd name="T38" fmla="*/ 2665 w 2833"/>
              <a:gd name="T39" fmla="*/ 153 h 185"/>
              <a:gd name="T40" fmla="*/ 2665 w 2833"/>
              <a:gd name="T41" fmla="*/ 153 h 185"/>
              <a:gd name="T42" fmla="*/ 2793 w 2833"/>
              <a:gd name="T43" fmla="*/ 79 h 185"/>
              <a:gd name="T44" fmla="*/ 2793 w 2833"/>
              <a:gd name="T45" fmla="*/ 106 h 185"/>
              <a:gd name="T46" fmla="*/ 2665 w 2833"/>
              <a:gd name="T47" fmla="*/ 32 h 185"/>
              <a:gd name="T48" fmla="*/ 2659 w 2833"/>
              <a:gd name="T49" fmla="*/ 10 h 185"/>
              <a:gd name="T50" fmla="*/ 2681 w 2833"/>
              <a:gd name="T51" fmla="*/ 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33" h="185">
                <a:moveTo>
                  <a:pt x="32" y="76"/>
                </a:moveTo>
                <a:lnTo>
                  <a:pt x="2801" y="76"/>
                </a:lnTo>
                <a:lnTo>
                  <a:pt x="2801" y="108"/>
                </a:lnTo>
                <a:lnTo>
                  <a:pt x="32" y="108"/>
                </a:lnTo>
                <a:lnTo>
                  <a:pt x="32" y="76"/>
                </a:lnTo>
                <a:close/>
                <a:moveTo>
                  <a:pt x="152" y="181"/>
                </a:moveTo>
                <a:lnTo>
                  <a:pt x="0" y="92"/>
                </a:lnTo>
                <a:lnTo>
                  <a:pt x="152" y="4"/>
                </a:lnTo>
                <a:cubicBezTo>
                  <a:pt x="160" y="0"/>
                  <a:pt x="170" y="2"/>
                  <a:pt x="174" y="10"/>
                </a:cubicBezTo>
                <a:cubicBezTo>
                  <a:pt x="178" y="17"/>
                  <a:pt x="176" y="27"/>
                  <a:pt x="168" y="32"/>
                </a:cubicBezTo>
                <a:lnTo>
                  <a:pt x="40" y="106"/>
                </a:lnTo>
                <a:lnTo>
                  <a:pt x="40" y="79"/>
                </a:lnTo>
                <a:lnTo>
                  <a:pt x="168" y="153"/>
                </a:lnTo>
                <a:cubicBezTo>
                  <a:pt x="176" y="158"/>
                  <a:pt x="178" y="168"/>
                  <a:pt x="174" y="175"/>
                </a:cubicBezTo>
                <a:cubicBezTo>
                  <a:pt x="170" y="183"/>
                  <a:pt x="160" y="185"/>
                  <a:pt x="152" y="181"/>
                </a:cubicBezTo>
                <a:close/>
                <a:moveTo>
                  <a:pt x="2681" y="4"/>
                </a:moveTo>
                <a:lnTo>
                  <a:pt x="2833" y="92"/>
                </a:lnTo>
                <a:lnTo>
                  <a:pt x="2681" y="181"/>
                </a:lnTo>
                <a:cubicBezTo>
                  <a:pt x="2673" y="185"/>
                  <a:pt x="2663" y="183"/>
                  <a:pt x="2659" y="175"/>
                </a:cubicBezTo>
                <a:cubicBezTo>
                  <a:pt x="2655" y="168"/>
                  <a:pt x="2657" y="158"/>
                  <a:pt x="2665" y="153"/>
                </a:cubicBezTo>
                <a:lnTo>
                  <a:pt x="2665" y="153"/>
                </a:lnTo>
                <a:lnTo>
                  <a:pt x="2793" y="79"/>
                </a:lnTo>
                <a:lnTo>
                  <a:pt x="2793" y="106"/>
                </a:lnTo>
                <a:lnTo>
                  <a:pt x="2665" y="32"/>
                </a:lnTo>
                <a:cubicBezTo>
                  <a:pt x="2657" y="27"/>
                  <a:pt x="2655" y="17"/>
                  <a:pt x="2659" y="10"/>
                </a:cubicBezTo>
                <a:cubicBezTo>
                  <a:pt x="2663" y="2"/>
                  <a:pt x="2673" y="0"/>
                  <a:pt x="2681" y="4"/>
                </a:cubicBezTo>
                <a:close/>
              </a:path>
            </a:pathLst>
          </a:custGeom>
          <a:solidFill>
            <a:srgbClr val="000000"/>
          </a:solidFill>
          <a:ln w="0" cap="flat">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ja-JP" altLang="en-US" sz="800" b="1">
              <a:latin typeface="+mn-ea"/>
            </a:endParaRPr>
          </a:p>
        </p:txBody>
      </p:sp>
      <p:sp>
        <p:nvSpPr>
          <p:cNvPr id="100" name="四角形: 角を丸くする 99">
            <a:extLst>
              <a:ext uri="{FF2B5EF4-FFF2-40B4-BE49-F238E27FC236}">
                <a16:creationId xmlns:a16="http://schemas.microsoft.com/office/drawing/2014/main" id="{7FE0FB0E-139F-47AD-8E3B-2F0686213668}"/>
              </a:ext>
            </a:extLst>
          </p:cNvPr>
          <p:cNvSpPr/>
          <p:nvPr/>
        </p:nvSpPr>
        <p:spPr>
          <a:xfrm>
            <a:off x="2873913" y="4294033"/>
            <a:ext cx="911610" cy="218794"/>
          </a:xfrm>
          <a:prstGeom prst="roundRect">
            <a:avLst>
              <a:gd name="adj" fmla="val 230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Rectangle 106">
            <a:extLst>
              <a:ext uri="{FF2B5EF4-FFF2-40B4-BE49-F238E27FC236}">
                <a16:creationId xmlns:a16="http://schemas.microsoft.com/office/drawing/2014/main" id="{566A0BA3-2AB8-4E76-ADD0-8D2D53EE0321}"/>
              </a:ext>
            </a:extLst>
          </p:cNvPr>
          <p:cNvSpPr>
            <a:spLocks noChangeArrowheads="1"/>
          </p:cNvSpPr>
          <p:nvPr/>
        </p:nvSpPr>
        <p:spPr bwMode="auto">
          <a:xfrm>
            <a:off x="3047130" y="4362036"/>
            <a:ext cx="51213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mn-ea"/>
              </a:rPr>
              <a:t>健康増進</a:t>
            </a:r>
            <a:r>
              <a:rPr kumimoji="0" lang="ja-JP" altLang="en-US" sz="800" b="1" i="0" u="none" strike="noStrike" cap="none" normalizeH="0" baseline="0" dirty="0">
                <a:ln>
                  <a:noFill/>
                </a:ln>
                <a:solidFill>
                  <a:srgbClr val="000000"/>
                </a:solidFill>
                <a:effectLst/>
                <a:latin typeface="+mn-ea"/>
              </a:rPr>
              <a:t>係</a:t>
            </a:r>
            <a:endParaRPr kumimoji="0" lang="ja-JP" altLang="ja-JP" sz="800" b="1" i="0" u="none" strike="noStrike" cap="none" normalizeH="0" baseline="0" dirty="0">
              <a:ln>
                <a:noFill/>
              </a:ln>
              <a:solidFill>
                <a:schemeClr val="tx1"/>
              </a:solidFill>
              <a:effectLst/>
              <a:latin typeface="+mn-ea"/>
            </a:endParaRPr>
          </a:p>
        </p:txBody>
      </p:sp>
      <p:sp>
        <p:nvSpPr>
          <p:cNvPr id="103" name="Freeform 115">
            <a:extLst>
              <a:ext uri="{FF2B5EF4-FFF2-40B4-BE49-F238E27FC236}">
                <a16:creationId xmlns:a16="http://schemas.microsoft.com/office/drawing/2014/main" id="{D8A6773B-258A-4330-A5AE-B4BFE1B70348}"/>
              </a:ext>
            </a:extLst>
          </p:cNvPr>
          <p:cNvSpPr>
            <a:spLocks/>
          </p:cNvSpPr>
          <p:nvPr/>
        </p:nvSpPr>
        <p:spPr bwMode="auto">
          <a:xfrm>
            <a:off x="3791043" y="5838645"/>
            <a:ext cx="1038170" cy="257680"/>
          </a:xfrm>
          <a:custGeom>
            <a:avLst/>
            <a:gdLst>
              <a:gd name="T0" fmla="*/ 0 w 1968"/>
              <a:gd name="T1" fmla="*/ 72 h 432"/>
              <a:gd name="T2" fmla="*/ 72 w 1968"/>
              <a:gd name="T3" fmla="*/ 0 h 432"/>
              <a:gd name="T4" fmla="*/ 1896 w 1968"/>
              <a:gd name="T5" fmla="*/ 0 h 432"/>
              <a:gd name="T6" fmla="*/ 1968 w 1968"/>
              <a:gd name="T7" fmla="*/ 72 h 432"/>
              <a:gd name="T8" fmla="*/ 1968 w 1968"/>
              <a:gd name="T9" fmla="*/ 360 h 432"/>
              <a:gd name="T10" fmla="*/ 1896 w 1968"/>
              <a:gd name="T11" fmla="*/ 432 h 432"/>
              <a:gd name="T12" fmla="*/ 72 w 1968"/>
              <a:gd name="T13" fmla="*/ 432 h 432"/>
              <a:gd name="T14" fmla="*/ 0 w 1968"/>
              <a:gd name="T15" fmla="*/ 360 h 432"/>
              <a:gd name="T16" fmla="*/ 0 w 1968"/>
              <a:gd name="T17" fmla="*/ 7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8" h="432">
                <a:moveTo>
                  <a:pt x="0" y="72"/>
                </a:moveTo>
                <a:cubicBezTo>
                  <a:pt x="0" y="33"/>
                  <a:pt x="33" y="0"/>
                  <a:pt x="72" y="0"/>
                </a:cubicBezTo>
                <a:lnTo>
                  <a:pt x="1896" y="0"/>
                </a:lnTo>
                <a:cubicBezTo>
                  <a:pt x="1936" y="0"/>
                  <a:pt x="1968" y="33"/>
                  <a:pt x="1968" y="72"/>
                </a:cubicBezTo>
                <a:lnTo>
                  <a:pt x="1968" y="360"/>
                </a:lnTo>
                <a:cubicBezTo>
                  <a:pt x="1968" y="400"/>
                  <a:pt x="1936" y="432"/>
                  <a:pt x="1896" y="432"/>
                </a:cubicBezTo>
                <a:lnTo>
                  <a:pt x="72" y="432"/>
                </a:lnTo>
                <a:cubicBezTo>
                  <a:pt x="33" y="432"/>
                  <a:pt x="0" y="400"/>
                  <a:pt x="0" y="360"/>
                </a:cubicBezTo>
                <a:lnTo>
                  <a:pt x="0" y="72"/>
                </a:lnTo>
                <a:close/>
              </a:path>
            </a:pathLst>
          </a:custGeom>
          <a:solidFill>
            <a:schemeClr val="accent5">
              <a:lumMod val="20000"/>
              <a:lumOff val="80000"/>
            </a:schemeClr>
          </a:solidFill>
          <a:ln w="0">
            <a:solidFill>
              <a:srgbClr val="000000"/>
            </a:solidFill>
            <a:prstDash val="solid"/>
            <a:round/>
            <a:headEnd/>
            <a:tailEnd/>
          </a:ln>
        </p:spPr>
        <p:txBody>
          <a:bodyPr vert="horz" wrap="none" lIns="91440" tIns="45720" rIns="91440" bIns="45720" numCol="1" anchor="ctr" anchorCtr="0" compatLnSpc="1">
            <a:prstTxWarp prst="textNoShape">
              <a:avLst/>
            </a:prstTxWarp>
          </a:bodyPr>
          <a:lstStyle/>
          <a:p>
            <a:pPr algn="ctr"/>
            <a:r>
              <a:rPr lang="ja-JP" altLang="en-US" sz="800" b="1" dirty="0">
                <a:latin typeface="+mn-ea"/>
              </a:rPr>
              <a:t>保険者協議会</a:t>
            </a:r>
          </a:p>
        </p:txBody>
      </p:sp>
      <p:sp>
        <p:nvSpPr>
          <p:cNvPr id="104" name="Freeform 115">
            <a:extLst>
              <a:ext uri="{FF2B5EF4-FFF2-40B4-BE49-F238E27FC236}">
                <a16:creationId xmlns:a16="http://schemas.microsoft.com/office/drawing/2014/main" id="{5234E1EE-0882-4E16-A06A-0CAE2C88F1C2}"/>
              </a:ext>
            </a:extLst>
          </p:cNvPr>
          <p:cNvSpPr>
            <a:spLocks/>
          </p:cNvSpPr>
          <p:nvPr/>
        </p:nvSpPr>
        <p:spPr bwMode="auto">
          <a:xfrm>
            <a:off x="2426088" y="6402554"/>
            <a:ext cx="1387649" cy="278168"/>
          </a:xfrm>
          <a:custGeom>
            <a:avLst/>
            <a:gdLst>
              <a:gd name="T0" fmla="*/ 0 w 1968"/>
              <a:gd name="T1" fmla="*/ 72 h 432"/>
              <a:gd name="T2" fmla="*/ 72 w 1968"/>
              <a:gd name="T3" fmla="*/ 0 h 432"/>
              <a:gd name="T4" fmla="*/ 1896 w 1968"/>
              <a:gd name="T5" fmla="*/ 0 h 432"/>
              <a:gd name="T6" fmla="*/ 1968 w 1968"/>
              <a:gd name="T7" fmla="*/ 72 h 432"/>
              <a:gd name="T8" fmla="*/ 1968 w 1968"/>
              <a:gd name="T9" fmla="*/ 360 h 432"/>
              <a:gd name="T10" fmla="*/ 1896 w 1968"/>
              <a:gd name="T11" fmla="*/ 432 h 432"/>
              <a:gd name="T12" fmla="*/ 72 w 1968"/>
              <a:gd name="T13" fmla="*/ 432 h 432"/>
              <a:gd name="T14" fmla="*/ 0 w 1968"/>
              <a:gd name="T15" fmla="*/ 360 h 432"/>
              <a:gd name="T16" fmla="*/ 0 w 1968"/>
              <a:gd name="T17" fmla="*/ 7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8" h="432">
                <a:moveTo>
                  <a:pt x="0" y="72"/>
                </a:moveTo>
                <a:cubicBezTo>
                  <a:pt x="0" y="33"/>
                  <a:pt x="33" y="0"/>
                  <a:pt x="72" y="0"/>
                </a:cubicBezTo>
                <a:lnTo>
                  <a:pt x="1896" y="0"/>
                </a:lnTo>
                <a:cubicBezTo>
                  <a:pt x="1936" y="0"/>
                  <a:pt x="1968" y="33"/>
                  <a:pt x="1968" y="72"/>
                </a:cubicBezTo>
                <a:lnTo>
                  <a:pt x="1968" y="360"/>
                </a:lnTo>
                <a:cubicBezTo>
                  <a:pt x="1968" y="400"/>
                  <a:pt x="1936" y="432"/>
                  <a:pt x="1896" y="432"/>
                </a:cubicBezTo>
                <a:lnTo>
                  <a:pt x="72" y="432"/>
                </a:lnTo>
                <a:cubicBezTo>
                  <a:pt x="33" y="432"/>
                  <a:pt x="0" y="400"/>
                  <a:pt x="0" y="360"/>
                </a:cubicBezTo>
                <a:lnTo>
                  <a:pt x="0" y="72"/>
                </a:lnTo>
                <a:close/>
              </a:path>
            </a:pathLst>
          </a:custGeom>
          <a:solidFill>
            <a:schemeClr val="accent4">
              <a:lumMod val="40000"/>
              <a:lumOff val="60000"/>
            </a:schemeClr>
          </a:solidFill>
          <a:ln w="0">
            <a:solidFill>
              <a:srgbClr val="000000"/>
            </a:solidFill>
            <a:prstDash val="solid"/>
            <a:round/>
            <a:headEnd/>
            <a:tailEnd/>
          </a:ln>
        </p:spPr>
        <p:txBody>
          <a:bodyPr vert="horz" wrap="non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ja-JP" altLang="ja-JP" sz="800" b="1" dirty="0">
                <a:solidFill>
                  <a:srgbClr val="000000"/>
                </a:solidFill>
                <a:latin typeface="+mn-ea"/>
              </a:rPr>
              <a:t>保健事業支援・評価委員会</a:t>
            </a:r>
            <a:endParaRPr lang="ja-JP" altLang="ja-JP" sz="800" b="1" dirty="0">
              <a:latin typeface="+mn-ea"/>
            </a:endParaRPr>
          </a:p>
        </p:txBody>
      </p:sp>
      <p:sp>
        <p:nvSpPr>
          <p:cNvPr id="106" name="Freeform 73">
            <a:extLst>
              <a:ext uri="{FF2B5EF4-FFF2-40B4-BE49-F238E27FC236}">
                <a16:creationId xmlns:a16="http://schemas.microsoft.com/office/drawing/2014/main" id="{E68D560F-0CC7-420F-B75C-6BF7EBE8951A}"/>
              </a:ext>
            </a:extLst>
          </p:cNvPr>
          <p:cNvSpPr>
            <a:spLocks noEditPoints="1"/>
          </p:cNvSpPr>
          <p:nvPr/>
        </p:nvSpPr>
        <p:spPr bwMode="auto">
          <a:xfrm>
            <a:off x="3386694" y="4927692"/>
            <a:ext cx="97267" cy="779270"/>
          </a:xfrm>
          <a:custGeom>
            <a:avLst/>
            <a:gdLst>
              <a:gd name="T0" fmla="*/ 76 w 185"/>
              <a:gd name="T1" fmla="*/ 2001 h 2033"/>
              <a:gd name="T2" fmla="*/ 76 w 185"/>
              <a:gd name="T3" fmla="*/ 32 h 2033"/>
              <a:gd name="T4" fmla="*/ 108 w 185"/>
              <a:gd name="T5" fmla="*/ 32 h 2033"/>
              <a:gd name="T6" fmla="*/ 108 w 185"/>
              <a:gd name="T7" fmla="*/ 2001 h 2033"/>
              <a:gd name="T8" fmla="*/ 76 w 185"/>
              <a:gd name="T9" fmla="*/ 2001 h 2033"/>
              <a:gd name="T10" fmla="*/ 181 w 185"/>
              <a:gd name="T11" fmla="*/ 1881 h 2033"/>
              <a:gd name="T12" fmla="*/ 92 w 185"/>
              <a:gd name="T13" fmla="*/ 2033 h 2033"/>
              <a:gd name="T14" fmla="*/ 4 w 185"/>
              <a:gd name="T15" fmla="*/ 1881 h 2033"/>
              <a:gd name="T16" fmla="*/ 10 w 185"/>
              <a:gd name="T17" fmla="*/ 1859 h 2033"/>
              <a:gd name="T18" fmla="*/ 32 w 185"/>
              <a:gd name="T19" fmla="*/ 1865 h 2033"/>
              <a:gd name="T20" fmla="*/ 106 w 185"/>
              <a:gd name="T21" fmla="*/ 1993 h 2033"/>
              <a:gd name="T22" fmla="*/ 79 w 185"/>
              <a:gd name="T23" fmla="*/ 1993 h 2033"/>
              <a:gd name="T24" fmla="*/ 153 w 185"/>
              <a:gd name="T25" fmla="*/ 1865 h 2033"/>
              <a:gd name="T26" fmla="*/ 175 w 185"/>
              <a:gd name="T27" fmla="*/ 1859 h 2033"/>
              <a:gd name="T28" fmla="*/ 181 w 185"/>
              <a:gd name="T29" fmla="*/ 1881 h 2033"/>
              <a:gd name="T30" fmla="*/ 4 w 185"/>
              <a:gd name="T31" fmla="*/ 152 h 2033"/>
              <a:gd name="T32" fmla="*/ 92 w 185"/>
              <a:gd name="T33" fmla="*/ 0 h 2033"/>
              <a:gd name="T34" fmla="*/ 181 w 185"/>
              <a:gd name="T35" fmla="*/ 152 h 2033"/>
              <a:gd name="T36" fmla="*/ 175 w 185"/>
              <a:gd name="T37" fmla="*/ 174 h 2033"/>
              <a:gd name="T38" fmla="*/ 153 w 185"/>
              <a:gd name="T39" fmla="*/ 168 h 2033"/>
              <a:gd name="T40" fmla="*/ 153 w 185"/>
              <a:gd name="T41" fmla="*/ 168 h 2033"/>
              <a:gd name="T42" fmla="*/ 79 w 185"/>
              <a:gd name="T43" fmla="*/ 40 h 2033"/>
              <a:gd name="T44" fmla="*/ 106 w 185"/>
              <a:gd name="T45" fmla="*/ 40 h 2033"/>
              <a:gd name="T46" fmla="*/ 32 w 185"/>
              <a:gd name="T47" fmla="*/ 168 h 2033"/>
              <a:gd name="T48" fmla="*/ 10 w 185"/>
              <a:gd name="T49" fmla="*/ 174 h 2033"/>
              <a:gd name="T50" fmla="*/ 4 w 185"/>
              <a:gd name="T51" fmla="*/ 152 h 2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2033">
                <a:moveTo>
                  <a:pt x="76" y="2001"/>
                </a:moveTo>
                <a:lnTo>
                  <a:pt x="76" y="32"/>
                </a:lnTo>
                <a:lnTo>
                  <a:pt x="108" y="32"/>
                </a:lnTo>
                <a:lnTo>
                  <a:pt x="108" y="2001"/>
                </a:lnTo>
                <a:lnTo>
                  <a:pt x="76" y="2001"/>
                </a:lnTo>
                <a:close/>
                <a:moveTo>
                  <a:pt x="181" y="1881"/>
                </a:moveTo>
                <a:lnTo>
                  <a:pt x="92" y="2033"/>
                </a:lnTo>
                <a:lnTo>
                  <a:pt x="4" y="1881"/>
                </a:lnTo>
                <a:cubicBezTo>
                  <a:pt x="0" y="1873"/>
                  <a:pt x="2" y="1863"/>
                  <a:pt x="10" y="1859"/>
                </a:cubicBezTo>
                <a:cubicBezTo>
                  <a:pt x="17" y="1855"/>
                  <a:pt x="27" y="1857"/>
                  <a:pt x="32" y="1865"/>
                </a:cubicBezTo>
                <a:lnTo>
                  <a:pt x="106" y="1993"/>
                </a:lnTo>
                <a:lnTo>
                  <a:pt x="79" y="1993"/>
                </a:lnTo>
                <a:lnTo>
                  <a:pt x="153" y="1865"/>
                </a:lnTo>
                <a:cubicBezTo>
                  <a:pt x="158" y="1857"/>
                  <a:pt x="168" y="1855"/>
                  <a:pt x="175" y="1859"/>
                </a:cubicBezTo>
                <a:cubicBezTo>
                  <a:pt x="183" y="1863"/>
                  <a:pt x="185" y="1873"/>
                  <a:pt x="181" y="1881"/>
                </a:cubicBezTo>
                <a:close/>
                <a:moveTo>
                  <a:pt x="4" y="152"/>
                </a:moveTo>
                <a:lnTo>
                  <a:pt x="92" y="0"/>
                </a:lnTo>
                <a:lnTo>
                  <a:pt x="181" y="152"/>
                </a:lnTo>
                <a:cubicBezTo>
                  <a:pt x="185" y="160"/>
                  <a:pt x="183" y="170"/>
                  <a:pt x="175" y="174"/>
                </a:cubicBezTo>
                <a:cubicBezTo>
                  <a:pt x="168" y="178"/>
                  <a:pt x="158" y="176"/>
                  <a:pt x="153" y="168"/>
                </a:cubicBezTo>
                <a:lnTo>
                  <a:pt x="153" y="168"/>
                </a:lnTo>
                <a:lnTo>
                  <a:pt x="79" y="40"/>
                </a:lnTo>
                <a:lnTo>
                  <a:pt x="106" y="40"/>
                </a:lnTo>
                <a:lnTo>
                  <a:pt x="32" y="168"/>
                </a:lnTo>
                <a:cubicBezTo>
                  <a:pt x="27" y="176"/>
                  <a:pt x="17" y="178"/>
                  <a:pt x="10" y="174"/>
                </a:cubicBezTo>
                <a:cubicBezTo>
                  <a:pt x="2" y="170"/>
                  <a:pt x="0" y="160"/>
                  <a:pt x="4" y="152"/>
                </a:cubicBezTo>
                <a:close/>
              </a:path>
            </a:pathLst>
          </a:custGeom>
          <a:solidFill>
            <a:srgbClr val="000000"/>
          </a:solidFill>
          <a:ln w="0" cap="flat">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ja-JP" altLang="en-US" sz="800" b="1">
              <a:latin typeface="+mn-ea"/>
            </a:endParaRPr>
          </a:p>
        </p:txBody>
      </p:sp>
      <p:sp>
        <p:nvSpPr>
          <p:cNvPr id="107" name="Freeform 115">
            <a:extLst>
              <a:ext uri="{FF2B5EF4-FFF2-40B4-BE49-F238E27FC236}">
                <a16:creationId xmlns:a16="http://schemas.microsoft.com/office/drawing/2014/main" id="{DCC273ED-7446-4E51-B6ED-35ABDA540294}"/>
              </a:ext>
            </a:extLst>
          </p:cNvPr>
          <p:cNvSpPr>
            <a:spLocks/>
          </p:cNvSpPr>
          <p:nvPr/>
        </p:nvSpPr>
        <p:spPr bwMode="auto">
          <a:xfrm>
            <a:off x="926865" y="4859077"/>
            <a:ext cx="1038170" cy="376476"/>
          </a:xfrm>
          <a:custGeom>
            <a:avLst/>
            <a:gdLst>
              <a:gd name="T0" fmla="*/ 0 w 1968"/>
              <a:gd name="T1" fmla="*/ 72 h 432"/>
              <a:gd name="T2" fmla="*/ 72 w 1968"/>
              <a:gd name="T3" fmla="*/ 0 h 432"/>
              <a:gd name="T4" fmla="*/ 1896 w 1968"/>
              <a:gd name="T5" fmla="*/ 0 h 432"/>
              <a:gd name="T6" fmla="*/ 1968 w 1968"/>
              <a:gd name="T7" fmla="*/ 72 h 432"/>
              <a:gd name="T8" fmla="*/ 1968 w 1968"/>
              <a:gd name="T9" fmla="*/ 360 h 432"/>
              <a:gd name="T10" fmla="*/ 1896 w 1968"/>
              <a:gd name="T11" fmla="*/ 432 h 432"/>
              <a:gd name="T12" fmla="*/ 72 w 1968"/>
              <a:gd name="T13" fmla="*/ 432 h 432"/>
              <a:gd name="T14" fmla="*/ 0 w 1968"/>
              <a:gd name="T15" fmla="*/ 360 h 432"/>
              <a:gd name="T16" fmla="*/ 0 w 1968"/>
              <a:gd name="T17" fmla="*/ 7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8" h="432">
                <a:moveTo>
                  <a:pt x="0" y="72"/>
                </a:moveTo>
                <a:cubicBezTo>
                  <a:pt x="0" y="33"/>
                  <a:pt x="33" y="0"/>
                  <a:pt x="72" y="0"/>
                </a:cubicBezTo>
                <a:lnTo>
                  <a:pt x="1896" y="0"/>
                </a:lnTo>
                <a:cubicBezTo>
                  <a:pt x="1936" y="0"/>
                  <a:pt x="1968" y="33"/>
                  <a:pt x="1968" y="72"/>
                </a:cubicBezTo>
                <a:lnTo>
                  <a:pt x="1968" y="360"/>
                </a:lnTo>
                <a:cubicBezTo>
                  <a:pt x="1968" y="400"/>
                  <a:pt x="1936" y="432"/>
                  <a:pt x="1896" y="432"/>
                </a:cubicBezTo>
                <a:lnTo>
                  <a:pt x="72" y="432"/>
                </a:lnTo>
                <a:cubicBezTo>
                  <a:pt x="33" y="432"/>
                  <a:pt x="0" y="400"/>
                  <a:pt x="0" y="360"/>
                </a:cubicBezTo>
                <a:lnTo>
                  <a:pt x="0" y="72"/>
                </a:lnTo>
                <a:close/>
              </a:path>
            </a:pathLst>
          </a:custGeom>
          <a:solidFill>
            <a:schemeClr val="accent4">
              <a:lumMod val="40000"/>
              <a:lumOff val="60000"/>
            </a:schemeClr>
          </a:solidFill>
          <a:ln w="0">
            <a:solidFill>
              <a:srgbClr val="000000"/>
            </a:solidFill>
            <a:prstDash val="solid"/>
            <a:round/>
            <a:headEnd/>
            <a:tailEnd/>
          </a:ln>
        </p:spPr>
        <p:txBody>
          <a:bodyPr vert="horz" wrap="none" lIns="91440" tIns="45720" rIns="91440" bIns="45720" numCol="1" anchor="ctr" anchorCtr="0" compatLnSpc="1">
            <a:prstTxWarp prst="textNoShape">
              <a:avLst/>
            </a:prstTxWarp>
          </a:bodyPr>
          <a:lstStyle/>
          <a:p>
            <a:pPr algn="ctr"/>
            <a:r>
              <a:rPr lang="ja-JP" altLang="en-US" sz="800" b="1" dirty="0">
                <a:latin typeface="+mn-ea"/>
              </a:rPr>
              <a:t>長崎県糖尿病</a:t>
            </a:r>
            <a:endParaRPr lang="en-US" altLang="ja-JP" sz="800" b="1" dirty="0">
              <a:latin typeface="+mn-ea"/>
            </a:endParaRPr>
          </a:p>
          <a:p>
            <a:pPr algn="ctr"/>
            <a:r>
              <a:rPr lang="ja-JP" altLang="en-US" sz="800" b="1" dirty="0">
                <a:latin typeface="+mn-ea"/>
              </a:rPr>
              <a:t>対策推進会議</a:t>
            </a:r>
          </a:p>
        </p:txBody>
      </p:sp>
      <p:sp>
        <p:nvSpPr>
          <p:cNvPr id="108" name="Freeform 115">
            <a:extLst>
              <a:ext uri="{FF2B5EF4-FFF2-40B4-BE49-F238E27FC236}">
                <a16:creationId xmlns:a16="http://schemas.microsoft.com/office/drawing/2014/main" id="{2974BC05-D1D0-4730-8C27-4579F091EE59}"/>
              </a:ext>
            </a:extLst>
          </p:cNvPr>
          <p:cNvSpPr>
            <a:spLocks/>
          </p:cNvSpPr>
          <p:nvPr/>
        </p:nvSpPr>
        <p:spPr bwMode="auto">
          <a:xfrm>
            <a:off x="926865" y="5357356"/>
            <a:ext cx="1038170" cy="257680"/>
          </a:xfrm>
          <a:custGeom>
            <a:avLst/>
            <a:gdLst>
              <a:gd name="T0" fmla="*/ 0 w 1968"/>
              <a:gd name="T1" fmla="*/ 72 h 432"/>
              <a:gd name="T2" fmla="*/ 72 w 1968"/>
              <a:gd name="T3" fmla="*/ 0 h 432"/>
              <a:gd name="T4" fmla="*/ 1896 w 1968"/>
              <a:gd name="T5" fmla="*/ 0 h 432"/>
              <a:gd name="T6" fmla="*/ 1968 w 1968"/>
              <a:gd name="T7" fmla="*/ 72 h 432"/>
              <a:gd name="T8" fmla="*/ 1968 w 1968"/>
              <a:gd name="T9" fmla="*/ 360 h 432"/>
              <a:gd name="T10" fmla="*/ 1896 w 1968"/>
              <a:gd name="T11" fmla="*/ 432 h 432"/>
              <a:gd name="T12" fmla="*/ 72 w 1968"/>
              <a:gd name="T13" fmla="*/ 432 h 432"/>
              <a:gd name="T14" fmla="*/ 0 w 1968"/>
              <a:gd name="T15" fmla="*/ 360 h 432"/>
              <a:gd name="T16" fmla="*/ 0 w 1968"/>
              <a:gd name="T17" fmla="*/ 7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8" h="432">
                <a:moveTo>
                  <a:pt x="0" y="72"/>
                </a:moveTo>
                <a:cubicBezTo>
                  <a:pt x="0" y="33"/>
                  <a:pt x="33" y="0"/>
                  <a:pt x="72" y="0"/>
                </a:cubicBezTo>
                <a:lnTo>
                  <a:pt x="1896" y="0"/>
                </a:lnTo>
                <a:cubicBezTo>
                  <a:pt x="1936" y="0"/>
                  <a:pt x="1968" y="33"/>
                  <a:pt x="1968" y="72"/>
                </a:cubicBezTo>
                <a:lnTo>
                  <a:pt x="1968" y="360"/>
                </a:lnTo>
                <a:cubicBezTo>
                  <a:pt x="1968" y="400"/>
                  <a:pt x="1936" y="432"/>
                  <a:pt x="1896" y="432"/>
                </a:cubicBezTo>
                <a:lnTo>
                  <a:pt x="72" y="432"/>
                </a:lnTo>
                <a:cubicBezTo>
                  <a:pt x="33" y="432"/>
                  <a:pt x="0" y="400"/>
                  <a:pt x="0" y="360"/>
                </a:cubicBezTo>
                <a:lnTo>
                  <a:pt x="0" y="72"/>
                </a:lnTo>
                <a:close/>
              </a:path>
            </a:pathLst>
          </a:custGeom>
          <a:solidFill>
            <a:schemeClr val="accent4">
              <a:lumMod val="40000"/>
              <a:lumOff val="60000"/>
            </a:schemeClr>
          </a:solidFill>
          <a:ln w="0">
            <a:solidFill>
              <a:srgbClr val="000000"/>
            </a:solidFill>
            <a:prstDash val="solid"/>
            <a:round/>
            <a:headEnd/>
            <a:tailEnd/>
          </a:ln>
        </p:spPr>
        <p:txBody>
          <a:bodyPr vert="horz" wrap="none" lIns="91440" tIns="45720" rIns="91440" bIns="45720" numCol="1" anchor="ctr" anchorCtr="0" compatLnSpc="1">
            <a:prstTxWarp prst="textNoShape">
              <a:avLst/>
            </a:prstTxWarp>
          </a:bodyPr>
          <a:lstStyle/>
          <a:p>
            <a:pPr algn="ctr"/>
            <a:r>
              <a:rPr lang="ja-JP" altLang="en-US" sz="800" b="1" dirty="0">
                <a:latin typeface="+mn-ea"/>
              </a:rPr>
              <a:t>東彼杵郡医師会</a:t>
            </a:r>
          </a:p>
        </p:txBody>
      </p:sp>
      <p:sp>
        <p:nvSpPr>
          <p:cNvPr id="109" name="Freeform 71">
            <a:extLst>
              <a:ext uri="{FF2B5EF4-FFF2-40B4-BE49-F238E27FC236}">
                <a16:creationId xmlns:a16="http://schemas.microsoft.com/office/drawing/2014/main" id="{A7DB0907-4B33-46A0-AE2E-30B7DCFEB5E9}"/>
              </a:ext>
            </a:extLst>
          </p:cNvPr>
          <p:cNvSpPr>
            <a:spLocks noEditPoints="1"/>
          </p:cNvSpPr>
          <p:nvPr/>
        </p:nvSpPr>
        <p:spPr bwMode="auto">
          <a:xfrm rot="4299839">
            <a:off x="1451423" y="5915695"/>
            <a:ext cx="775028" cy="609579"/>
          </a:xfrm>
          <a:custGeom>
            <a:avLst/>
            <a:gdLst>
              <a:gd name="T0" fmla="*/ 35 w 1633"/>
              <a:gd name="T1" fmla="*/ 1258 h 1265"/>
              <a:gd name="T2" fmla="*/ 1617 w 1633"/>
              <a:gd name="T3" fmla="*/ 33 h 1265"/>
              <a:gd name="T4" fmla="*/ 1598 w 1633"/>
              <a:gd name="T5" fmla="*/ 7 h 1265"/>
              <a:gd name="T6" fmla="*/ 16 w 1633"/>
              <a:gd name="T7" fmla="*/ 1232 h 1265"/>
              <a:gd name="T8" fmla="*/ 35 w 1633"/>
              <a:gd name="T9" fmla="*/ 1258 h 1265"/>
              <a:gd name="T10" fmla="*/ 66 w 1633"/>
              <a:gd name="T11" fmla="*/ 1102 h 1265"/>
              <a:gd name="T12" fmla="*/ 0 w 1633"/>
              <a:gd name="T13" fmla="*/ 1265 h 1265"/>
              <a:gd name="T14" fmla="*/ 175 w 1633"/>
              <a:gd name="T15" fmla="*/ 1242 h 1265"/>
              <a:gd name="T16" fmla="*/ 188 w 1633"/>
              <a:gd name="T17" fmla="*/ 1224 h 1265"/>
              <a:gd name="T18" fmla="*/ 170 w 1633"/>
              <a:gd name="T19" fmla="*/ 1210 h 1265"/>
              <a:gd name="T20" fmla="*/ 170 w 1633"/>
              <a:gd name="T21" fmla="*/ 1210 h 1265"/>
              <a:gd name="T22" fmla="*/ 23 w 1633"/>
              <a:gd name="T23" fmla="*/ 1229 h 1265"/>
              <a:gd name="T24" fmla="*/ 40 w 1633"/>
              <a:gd name="T25" fmla="*/ 1251 h 1265"/>
              <a:gd name="T26" fmla="*/ 96 w 1633"/>
              <a:gd name="T27" fmla="*/ 1114 h 1265"/>
              <a:gd name="T28" fmla="*/ 87 w 1633"/>
              <a:gd name="T29" fmla="*/ 1093 h 1265"/>
              <a:gd name="T30" fmla="*/ 66 w 1633"/>
              <a:gd name="T31" fmla="*/ 1102 h 1265"/>
              <a:gd name="T32" fmla="*/ 1567 w 1633"/>
              <a:gd name="T33" fmla="*/ 163 h 1265"/>
              <a:gd name="T34" fmla="*/ 1633 w 1633"/>
              <a:gd name="T35" fmla="*/ 0 h 1265"/>
              <a:gd name="T36" fmla="*/ 1458 w 1633"/>
              <a:gd name="T37" fmla="*/ 23 h 1265"/>
              <a:gd name="T38" fmla="*/ 1445 w 1633"/>
              <a:gd name="T39" fmla="*/ 41 h 1265"/>
              <a:gd name="T40" fmla="*/ 1463 w 1633"/>
              <a:gd name="T41" fmla="*/ 55 h 1265"/>
              <a:gd name="T42" fmla="*/ 1610 w 1633"/>
              <a:gd name="T43" fmla="*/ 36 h 1265"/>
              <a:gd name="T44" fmla="*/ 1593 w 1633"/>
              <a:gd name="T45" fmla="*/ 14 h 1265"/>
              <a:gd name="T46" fmla="*/ 1537 w 1633"/>
              <a:gd name="T47" fmla="*/ 151 h 1265"/>
              <a:gd name="T48" fmla="*/ 1546 w 1633"/>
              <a:gd name="T49" fmla="*/ 172 h 1265"/>
              <a:gd name="T50" fmla="*/ 1567 w 1633"/>
              <a:gd name="T51" fmla="*/ 16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3" h="1265">
                <a:moveTo>
                  <a:pt x="35" y="1258"/>
                </a:moveTo>
                <a:lnTo>
                  <a:pt x="1617" y="33"/>
                </a:lnTo>
                <a:lnTo>
                  <a:pt x="1598" y="7"/>
                </a:lnTo>
                <a:lnTo>
                  <a:pt x="16" y="1232"/>
                </a:lnTo>
                <a:lnTo>
                  <a:pt x="35" y="1258"/>
                </a:lnTo>
                <a:close/>
                <a:moveTo>
                  <a:pt x="66" y="1102"/>
                </a:moveTo>
                <a:lnTo>
                  <a:pt x="0" y="1265"/>
                </a:lnTo>
                <a:lnTo>
                  <a:pt x="175" y="1242"/>
                </a:lnTo>
                <a:cubicBezTo>
                  <a:pt x="183" y="1240"/>
                  <a:pt x="189" y="1232"/>
                  <a:pt x="188" y="1224"/>
                </a:cubicBezTo>
                <a:cubicBezTo>
                  <a:pt x="187" y="1215"/>
                  <a:pt x="179" y="1209"/>
                  <a:pt x="170" y="1210"/>
                </a:cubicBezTo>
                <a:lnTo>
                  <a:pt x="170" y="1210"/>
                </a:lnTo>
                <a:lnTo>
                  <a:pt x="23" y="1229"/>
                </a:lnTo>
                <a:lnTo>
                  <a:pt x="40" y="1251"/>
                </a:lnTo>
                <a:lnTo>
                  <a:pt x="96" y="1114"/>
                </a:lnTo>
                <a:cubicBezTo>
                  <a:pt x="99" y="1105"/>
                  <a:pt x="95" y="1096"/>
                  <a:pt x="87" y="1093"/>
                </a:cubicBezTo>
                <a:cubicBezTo>
                  <a:pt x="79" y="1090"/>
                  <a:pt x="69" y="1093"/>
                  <a:pt x="66" y="1102"/>
                </a:cubicBezTo>
                <a:close/>
                <a:moveTo>
                  <a:pt x="1567" y="163"/>
                </a:moveTo>
                <a:lnTo>
                  <a:pt x="1633" y="0"/>
                </a:lnTo>
                <a:lnTo>
                  <a:pt x="1458" y="23"/>
                </a:lnTo>
                <a:cubicBezTo>
                  <a:pt x="1450" y="25"/>
                  <a:pt x="1443" y="33"/>
                  <a:pt x="1445" y="41"/>
                </a:cubicBezTo>
                <a:cubicBezTo>
                  <a:pt x="1446" y="50"/>
                  <a:pt x="1454" y="56"/>
                  <a:pt x="1463" y="55"/>
                </a:cubicBezTo>
                <a:lnTo>
                  <a:pt x="1610" y="36"/>
                </a:lnTo>
                <a:lnTo>
                  <a:pt x="1593" y="14"/>
                </a:lnTo>
                <a:lnTo>
                  <a:pt x="1537" y="151"/>
                </a:lnTo>
                <a:cubicBezTo>
                  <a:pt x="1534" y="159"/>
                  <a:pt x="1538" y="169"/>
                  <a:pt x="1546" y="172"/>
                </a:cubicBezTo>
                <a:cubicBezTo>
                  <a:pt x="1554" y="175"/>
                  <a:pt x="1563" y="171"/>
                  <a:pt x="1567" y="163"/>
                </a:cubicBezTo>
                <a:close/>
              </a:path>
            </a:pathLst>
          </a:custGeom>
          <a:solidFill>
            <a:srgbClr val="000000"/>
          </a:solidFill>
          <a:ln w="0" cap="flat">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ja-JP" altLang="en-US" sz="800" b="1">
              <a:latin typeface="+mn-ea"/>
            </a:endParaRPr>
          </a:p>
        </p:txBody>
      </p:sp>
      <p:sp>
        <p:nvSpPr>
          <p:cNvPr id="110" name="Freeform 115">
            <a:extLst>
              <a:ext uri="{FF2B5EF4-FFF2-40B4-BE49-F238E27FC236}">
                <a16:creationId xmlns:a16="http://schemas.microsoft.com/office/drawing/2014/main" id="{068C95C8-7240-40D3-80E1-A7D2828CFC8A}"/>
              </a:ext>
            </a:extLst>
          </p:cNvPr>
          <p:cNvSpPr>
            <a:spLocks/>
          </p:cNvSpPr>
          <p:nvPr/>
        </p:nvSpPr>
        <p:spPr bwMode="auto">
          <a:xfrm>
            <a:off x="4488041" y="4502737"/>
            <a:ext cx="1038170" cy="257680"/>
          </a:xfrm>
          <a:custGeom>
            <a:avLst/>
            <a:gdLst>
              <a:gd name="T0" fmla="*/ 0 w 1968"/>
              <a:gd name="T1" fmla="*/ 72 h 432"/>
              <a:gd name="T2" fmla="*/ 72 w 1968"/>
              <a:gd name="T3" fmla="*/ 0 h 432"/>
              <a:gd name="T4" fmla="*/ 1896 w 1968"/>
              <a:gd name="T5" fmla="*/ 0 h 432"/>
              <a:gd name="T6" fmla="*/ 1968 w 1968"/>
              <a:gd name="T7" fmla="*/ 72 h 432"/>
              <a:gd name="T8" fmla="*/ 1968 w 1968"/>
              <a:gd name="T9" fmla="*/ 360 h 432"/>
              <a:gd name="T10" fmla="*/ 1896 w 1968"/>
              <a:gd name="T11" fmla="*/ 432 h 432"/>
              <a:gd name="T12" fmla="*/ 72 w 1968"/>
              <a:gd name="T13" fmla="*/ 432 h 432"/>
              <a:gd name="T14" fmla="*/ 0 w 1968"/>
              <a:gd name="T15" fmla="*/ 360 h 432"/>
              <a:gd name="T16" fmla="*/ 0 w 1968"/>
              <a:gd name="T17" fmla="*/ 7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8" h="432">
                <a:moveTo>
                  <a:pt x="0" y="72"/>
                </a:moveTo>
                <a:cubicBezTo>
                  <a:pt x="0" y="33"/>
                  <a:pt x="33" y="0"/>
                  <a:pt x="72" y="0"/>
                </a:cubicBezTo>
                <a:lnTo>
                  <a:pt x="1896" y="0"/>
                </a:lnTo>
                <a:cubicBezTo>
                  <a:pt x="1936" y="0"/>
                  <a:pt x="1968" y="33"/>
                  <a:pt x="1968" y="72"/>
                </a:cubicBezTo>
                <a:lnTo>
                  <a:pt x="1968" y="360"/>
                </a:lnTo>
                <a:cubicBezTo>
                  <a:pt x="1968" y="400"/>
                  <a:pt x="1936" y="432"/>
                  <a:pt x="1896" y="432"/>
                </a:cubicBezTo>
                <a:lnTo>
                  <a:pt x="72" y="432"/>
                </a:lnTo>
                <a:cubicBezTo>
                  <a:pt x="33" y="432"/>
                  <a:pt x="0" y="400"/>
                  <a:pt x="0" y="360"/>
                </a:cubicBezTo>
                <a:lnTo>
                  <a:pt x="0" y="72"/>
                </a:lnTo>
                <a:close/>
              </a:path>
            </a:pathLst>
          </a:custGeom>
          <a:solidFill>
            <a:schemeClr val="accent4">
              <a:lumMod val="40000"/>
              <a:lumOff val="60000"/>
            </a:schemeClr>
          </a:solidFill>
          <a:ln w="0">
            <a:solidFill>
              <a:srgbClr val="000000"/>
            </a:solidFill>
            <a:prstDash val="solid"/>
            <a:round/>
            <a:headEnd/>
            <a:tailEnd/>
          </a:ln>
        </p:spPr>
        <p:txBody>
          <a:bodyPr vert="horz" wrap="none" lIns="91440" tIns="45720" rIns="91440" bIns="45720" numCol="1" anchor="ctr" anchorCtr="0" compatLnSpc="1">
            <a:prstTxWarp prst="textNoShape">
              <a:avLst/>
            </a:prstTxWarp>
          </a:bodyPr>
          <a:lstStyle/>
          <a:p>
            <a:pPr algn="ctr"/>
            <a:r>
              <a:rPr lang="ja-JP" altLang="en-US" sz="800" b="1" dirty="0">
                <a:latin typeface="+mn-ea"/>
              </a:rPr>
              <a:t>運営協議会</a:t>
            </a:r>
          </a:p>
        </p:txBody>
      </p:sp>
      <p:sp>
        <p:nvSpPr>
          <p:cNvPr id="111" name="正方形/長方形 110">
            <a:extLst>
              <a:ext uri="{FF2B5EF4-FFF2-40B4-BE49-F238E27FC236}">
                <a16:creationId xmlns:a16="http://schemas.microsoft.com/office/drawing/2014/main" id="{3AE5AF65-408F-44CF-B8B1-BD61D04633E6}"/>
              </a:ext>
            </a:extLst>
          </p:cNvPr>
          <p:cNvSpPr/>
          <p:nvPr/>
        </p:nvSpPr>
        <p:spPr>
          <a:xfrm>
            <a:off x="469545" y="2575933"/>
            <a:ext cx="5908952" cy="458379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57EAA80E-BB30-4EAC-A027-2F5C488D7C5E}"/>
              </a:ext>
            </a:extLst>
          </p:cNvPr>
          <p:cNvSpPr/>
          <p:nvPr/>
        </p:nvSpPr>
        <p:spPr>
          <a:xfrm>
            <a:off x="3176736" y="8752837"/>
            <a:ext cx="42672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- 6</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1633094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CE2968D-646D-4136-B046-92CC56D7ED9F}"/>
              </a:ext>
            </a:extLst>
          </p:cNvPr>
          <p:cNvSpPr/>
          <p:nvPr/>
        </p:nvSpPr>
        <p:spPr>
          <a:xfrm>
            <a:off x="1951672" y="2817674"/>
            <a:ext cx="2954655" cy="1754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3600" b="1" dirty="0">
                <a:solidFill>
                  <a:schemeClr val="tx1"/>
                </a:solidFill>
                <a:latin typeface="ＭＳ Ｐ明朝" panose="02020600040205080304" pitchFamily="18" charset="-128"/>
                <a:ea typeface="ＭＳ Ｐ明朝" panose="02020600040205080304" pitchFamily="18" charset="-128"/>
              </a:rPr>
              <a:t>第</a:t>
            </a:r>
            <a:r>
              <a:rPr kumimoji="1" lang="en-US" altLang="ja-JP" sz="3600" b="1" dirty="0">
                <a:solidFill>
                  <a:schemeClr val="tx1"/>
                </a:solidFill>
                <a:latin typeface="ＭＳ Ｐ明朝" panose="02020600040205080304" pitchFamily="18" charset="-128"/>
                <a:ea typeface="ＭＳ Ｐ明朝" panose="02020600040205080304" pitchFamily="18" charset="-128"/>
              </a:rPr>
              <a:t>2</a:t>
            </a:r>
            <a:r>
              <a:rPr kumimoji="1" lang="ja-JP" altLang="en-US" sz="3600" b="1" dirty="0">
                <a:solidFill>
                  <a:schemeClr val="tx1"/>
                </a:solidFill>
                <a:latin typeface="ＭＳ Ｐ明朝" panose="02020600040205080304" pitchFamily="18" charset="-128"/>
                <a:ea typeface="ＭＳ Ｐ明朝" panose="02020600040205080304" pitchFamily="18" charset="-128"/>
              </a:rPr>
              <a:t>章</a:t>
            </a:r>
            <a:endParaRPr kumimoji="1" lang="en-US" altLang="ja-JP" sz="3600" b="1" dirty="0">
              <a:solidFill>
                <a:schemeClr val="tx1"/>
              </a:solidFill>
              <a:latin typeface="ＭＳ Ｐ明朝" panose="02020600040205080304" pitchFamily="18" charset="-128"/>
              <a:ea typeface="ＭＳ Ｐ明朝" panose="02020600040205080304" pitchFamily="18" charset="-128"/>
            </a:endParaRPr>
          </a:p>
          <a:p>
            <a:pPr algn="ctr"/>
            <a:endParaRPr kumimoji="1" lang="en-US" altLang="ja-JP" sz="3600" b="1" dirty="0">
              <a:solidFill>
                <a:schemeClr val="tx1"/>
              </a:solidFill>
              <a:latin typeface="ＭＳ Ｐ明朝" panose="02020600040205080304" pitchFamily="18" charset="-128"/>
              <a:ea typeface="ＭＳ Ｐ明朝" panose="02020600040205080304" pitchFamily="18" charset="-128"/>
            </a:endParaRPr>
          </a:p>
          <a:p>
            <a:pPr algn="ctr"/>
            <a:r>
              <a:rPr kumimoji="1" lang="ja-JP" altLang="en-US" sz="3600" b="1" dirty="0">
                <a:solidFill>
                  <a:schemeClr val="tx1"/>
                </a:solidFill>
                <a:latin typeface="ＭＳ Ｐ明朝" panose="02020600040205080304" pitchFamily="18" charset="-128"/>
                <a:ea typeface="ＭＳ Ｐ明朝" panose="02020600040205080304" pitchFamily="18" charset="-128"/>
              </a:rPr>
              <a:t>川棚町の概況</a:t>
            </a:r>
            <a:endParaRPr kumimoji="1" lang="en-US" altLang="ja-JP" sz="3600" b="1" dirty="0">
              <a:solidFill>
                <a:schemeClr val="tx1"/>
              </a:solidFill>
              <a:latin typeface="ＭＳ Ｐ明朝" panose="02020600040205080304" pitchFamily="18" charset="-128"/>
              <a:ea typeface="ＭＳ Ｐ明朝" panose="02020600040205080304" pitchFamily="18" charset="-128"/>
            </a:endParaRPr>
          </a:p>
        </p:txBody>
      </p:sp>
      <p:sp>
        <p:nvSpPr>
          <p:cNvPr id="3" name="正方形/長方形 2">
            <a:extLst>
              <a:ext uri="{FF2B5EF4-FFF2-40B4-BE49-F238E27FC236}">
                <a16:creationId xmlns:a16="http://schemas.microsoft.com/office/drawing/2014/main" id="{AA2DE861-109A-4CF8-8F66-243E783B3E5D}"/>
              </a:ext>
            </a:extLst>
          </p:cNvPr>
          <p:cNvSpPr/>
          <p:nvPr/>
        </p:nvSpPr>
        <p:spPr>
          <a:xfrm>
            <a:off x="3176736" y="8752837"/>
            <a:ext cx="42672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200" dirty="0">
                <a:solidFill>
                  <a:sysClr val="windowText" lastClr="000000"/>
                </a:solidFill>
              </a:rPr>
              <a:t>- 7</a:t>
            </a:r>
            <a:r>
              <a:rPr kumimoji="1" lang="ja-JP" altLang="en-US" sz="1200" dirty="0">
                <a:solidFill>
                  <a:sysClr val="windowText" lastClr="000000"/>
                </a:solidFill>
              </a:rPr>
              <a:t> </a:t>
            </a:r>
            <a:r>
              <a:rPr kumimoji="1" lang="en-US" altLang="ja-JP" sz="1200" dirty="0">
                <a:solidFill>
                  <a:sysClr val="windowText" lastClr="000000"/>
                </a:solidFill>
              </a:rPr>
              <a:t>-</a:t>
            </a:r>
          </a:p>
        </p:txBody>
      </p:sp>
    </p:spTree>
    <p:extLst>
      <p:ext uri="{BB962C8B-B14F-4D97-AF65-F5344CB8AC3E}">
        <p14:creationId xmlns:p14="http://schemas.microsoft.com/office/powerpoint/2010/main" val="324983981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15222</TotalTime>
  <Words>8700</Words>
  <Application>Microsoft Office PowerPoint</Application>
  <PresentationFormat>画面に合わせる (4:3)</PresentationFormat>
  <Paragraphs>967</Paragraphs>
  <Slides>55</Slides>
  <Notes>38</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スライド タイトル</vt:lpstr>
      </vt:variant>
      <vt:variant>
        <vt:i4>55</vt:i4>
      </vt:variant>
      <vt:variant>
        <vt:lpstr>目的別スライド ショー</vt:lpstr>
      </vt:variant>
      <vt:variant>
        <vt:i4>1</vt:i4>
      </vt:variant>
    </vt:vector>
  </HeadingPairs>
  <TitlesOfParts>
    <vt:vector size="67" baseType="lpstr">
      <vt:lpstr>CIDFont+F1</vt:lpstr>
      <vt:lpstr>ＭＳ Ｐ明朝</vt:lpstr>
      <vt:lpstr>游ゴシック</vt:lpstr>
      <vt:lpstr>游ゴシック</vt:lpstr>
      <vt:lpstr>游ゴシック Light</vt:lpstr>
      <vt:lpstr>Arial</vt:lpstr>
      <vt:lpstr>Arial Black</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3枚目のスライド番号が1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須川 廣道</dc:creator>
  <cp:lastModifiedBy>吉川 博子</cp:lastModifiedBy>
  <cp:revision>741</cp:revision>
  <cp:lastPrinted>2024-06-28T11:13:33Z</cp:lastPrinted>
  <dcterms:created xsi:type="dcterms:W3CDTF">2023-08-25T07:19:12Z</dcterms:created>
  <dcterms:modified xsi:type="dcterms:W3CDTF">2024-06-28T11:14:37Z</dcterms:modified>
</cp:coreProperties>
</file>